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3.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drawings/drawing2.xml" ContentType="application/vnd.openxmlformats-officedocument.drawingml.chartshapes+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6"/>
  </p:notesMasterIdLst>
  <p:sldIdLst>
    <p:sldId id="355" r:id="rId2"/>
    <p:sldId id="411" r:id="rId3"/>
    <p:sldId id="339" r:id="rId4"/>
    <p:sldId id="421" r:id="rId5"/>
    <p:sldId id="424" r:id="rId6"/>
    <p:sldId id="425" r:id="rId7"/>
    <p:sldId id="423" r:id="rId8"/>
    <p:sldId id="422" r:id="rId9"/>
    <p:sldId id="376" r:id="rId10"/>
    <p:sldId id="378" r:id="rId11"/>
    <p:sldId id="414" r:id="rId12"/>
    <p:sldId id="418" r:id="rId13"/>
    <p:sldId id="374" r:id="rId14"/>
    <p:sldId id="379" r:id="rId15"/>
    <p:sldId id="380" r:id="rId16"/>
    <p:sldId id="381" r:id="rId17"/>
    <p:sldId id="415" r:id="rId18"/>
    <p:sldId id="382" r:id="rId19"/>
    <p:sldId id="383" r:id="rId20"/>
    <p:sldId id="419" r:id="rId21"/>
    <p:sldId id="384" r:id="rId22"/>
    <p:sldId id="426" r:id="rId23"/>
    <p:sldId id="396" r:id="rId24"/>
    <p:sldId id="397" r:id="rId25"/>
    <p:sldId id="400" r:id="rId26"/>
    <p:sldId id="401" r:id="rId27"/>
    <p:sldId id="402" r:id="rId28"/>
    <p:sldId id="403" r:id="rId29"/>
    <p:sldId id="417" r:id="rId30"/>
    <p:sldId id="416" r:id="rId31"/>
    <p:sldId id="405" r:id="rId32"/>
    <p:sldId id="428" r:id="rId33"/>
    <p:sldId id="427" r:id="rId34"/>
    <p:sldId id="362" r:id="rId35"/>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8" autoAdjust="0"/>
    <p:restoredTop sz="86408" autoAdjust="0"/>
  </p:normalViewPr>
  <p:slideViewPr>
    <p:cSldViewPr>
      <p:cViewPr varScale="1">
        <p:scale>
          <a:sx n="34" d="100"/>
          <a:sy n="34" d="100"/>
        </p:scale>
        <p:origin x="787" y="48"/>
      </p:cViewPr>
      <p:guideLst>
        <p:guide orient="horz" pos="2160"/>
        <p:guide pos="2880"/>
      </p:guideLst>
    </p:cSldViewPr>
  </p:slideViewPr>
  <p:outlineViewPr>
    <p:cViewPr>
      <p:scale>
        <a:sx n="33" d="100"/>
        <a:sy n="33" d="100"/>
      </p:scale>
      <p:origin x="0" y="-1344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3" Type="http://schemas.openxmlformats.org/officeDocument/2006/relationships/oleObject" Target="file:///C:\Users\lindsay.mcgovern\Documents\Tobacco%20Conference\BRFSS15_SASTbl_CSmok-ESmok-Quit_Disparities.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oleObject" Target="file:///C:\Users\Mo\Documents\Personal%20Docs\_ODH%20Work\Presentations\Brfss14_Graphics%20for%20pres.xlsx" TargetMode="External"/><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3" Type="http://schemas.openxmlformats.org/officeDocument/2006/relationships/oleObject" Target="file:///C:\Users\lindsay.mcgovern\Documents\Tobacco%20Conference\BRFSS15_SASTbl_CSmok-ESmok-Quit_Disparities.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672036307961504"/>
          <c:y val="0.19184034334001235"/>
          <c:w val="0.84119225721784774"/>
          <c:h val="0.68064713905537078"/>
        </c:manualLayout>
      </c:layout>
      <c:lineChart>
        <c:grouping val="standard"/>
        <c:varyColors val="0"/>
        <c:ser>
          <c:idx val="0"/>
          <c:order val="0"/>
          <c:tx>
            <c:strRef>
              <c:f>'[BRFSS15_SASTbl_CSmok-ESmok-Quit_Disparities.xlsx]2016 Conference Charts'!$B$1</c:f>
              <c:strCache>
                <c:ptCount val="1"/>
                <c:pt idx="0">
                  <c:v>Smoking Prevalence</c:v>
                </c:pt>
              </c:strCache>
            </c:strRef>
          </c:tx>
          <c:spPr>
            <a:ln w="41275" cap="rnd">
              <a:solidFill>
                <a:srgbClr val="31859C"/>
              </a:solidFill>
              <a:round/>
            </a:ln>
            <a:effectLst/>
          </c:spPr>
          <c:marker>
            <c:symbol val="plus"/>
            <c:size val="12"/>
            <c:spPr>
              <a:solidFill>
                <a:srgbClr val="31859C"/>
              </a:solidFill>
              <a:ln w="9525">
                <a:solidFill>
                  <a:schemeClr val="accent1"/>
                </a:solidFill>
              </a:ln>
              <a:effectLst/>
            </c:spPr>
          </c:marker>
          <c:dLbls>
            <c:dLbl>
              <c:idx val="0"/>
              <c:layout>
                <c:manualLayout>
                  <c:x val="0"/>
                  <c:y val="-3.9279510225116956E-2"/>
                </c:manualLayout>
              </c:layout>
              <c:tx>
                <c:rich>
                  <a:bodyPr/>
                  <a:lstStyle/>
                  <a:p>
                    <a:fld id="{18C44F11-5BB7-466F-91F8-130C46E3C316}" type="VALUE">
                      <a:rPr lang="en-US" smtClean="0"/>
                      <a:pPr/>
                      <a:t>[VALUE]</a:t>
                    </a:fld>
                    <a:r>
                      <a:rPr lang="en-US" dirty="0"/>
                      <a:t>%</a:t>
                    </a:r>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746A-431A-A5D7-A507236FCD61}"/>
                </c:ext>
              </c:extLst>
            </c:dLbl>
            <c:dLbl>
              <c:idx val="1"/>
              <c:layout>
                <c:manualLayout>
                  <c:x val="-5.5555555555556061E-3"/>
                  <c:y val="-5.5555555555555601E-2"/>
                </c:manualLayout>
              </c:layout>
              <c:tx>
                <c:rich>
                  <a:bodyPr/>
                  <a:lstStyle/>
                  <a:p>
                    <a:fld id="{512E37E2-C6F6-477F-AB1B-D2F69DC196E7}" type="VALUE">
                      <a:rPr lang="en-US" smtClean="0"/>
                      <a:pPr/>
                      <a:t>[VALUE]</a:t>
                    </a:fld>
                    <a:r>
                      <a:rPr lang="en-US" dirty="0"/>
                      <a:t>%</a:t>
                    </a:r>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746A-431A-A5D7-A507236FCD61}"/>
                </c:ext>
              </c:extLst>
            </c:dLbl>
            <c:dLbl>
              <c:idx val="2"/>
              <c:layout>
                <c:manualLayout>
                  <c:x val="1.4254386703327455E-3"/>
                  <c:y val="-2.8211815197060744E-2"/>
                </c:manualLayout>
              </c:layout>
              <c:tx>
                <c:rich>
                  <a:bodyPr/>
                  <a:lstStyle/>
                  <a:p>
                    <a:fld id="{45100BAD-030E-46FB-AF3A-E1D532737FBB}" type="VALUE">
                      <a:rPr lang="en-US" smtClean="0"/>
                      <a:pPr/>
                      <a:t>[VALUE]</a:t>
                    </a:fld>
                    <a:r>
                      <a:rPr lang="en-US" dirty="0"/>
                      <a:t>%</a:t>
                    </a:r>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746A-431A-A5D7-A507236FCD61}"/>
                </c:ext>
              </c:extLst>
            </c:dLbl>
            <c:dLbl>
              <c:idx val="3"/>
              <c:layout>
                <c:manualLayout>
                  <c:x val="1.4624776279084279E-4"/>
                  <c:y val="-5.2517293620575521E-2"/>
                </c:manualLayout>
              </c:layout>
              <c:tx>
                <c:rich>
                  <a:bodyPr rot="0" spcFirstLastPara="1" vertOverflow="ellipsis" horzOverflow="clip" vert="horz" wrap="square" lIns="38100" tIns="19050" rIns="38100" bIns="19050" anchor="ctr" anchorCtr="1">
                    <a:spAutoFit/>
                  </a:bodyPr>
                  <a:lstStyle/>
                  <a:p>
                    <a:pPr>
                      <a:defRPr sz="1800" b="1" i="0" u="none" strike="noStrike" kern="1200" baseline="0">
                        <a:solidFill>
                          <a:srgbClr val="31859C"/>
                        </a:solidFill>
                        <a:latin typeface="+mn-lt"/>
                        <a:ea typeface="+mn-ea"/>
                        <a:cs typeface="+mn-cs"/>
                      </a:defRPr>
                    </a:pPr>
                    <a:fld id="{28D81965-E117-4995-9899-05009139414A}" type="VALUE">
                      <a:rPr lang="en-US" sz="1800" smtClean="0"/>
                      <a:pPr>
                        <a:defRPr sz="1800" b="1">
                          <a:solidFill>
                            <a:srgbClr val="31859C"/>
                          </a:solidFill>
                        </a:defRPr>
                      </a:pPr>
                      <a:t>[VALUE]</a:t>
                    </a:fld>
                    <a:r>
                      <a:rPr lang="en-US" sz="1800" dirty="0"/>
                      <a:t>%</a:t>
                    </a:r>
                  </a:p>
                </c:rich>
              </c:tx>
              <c:spPr>
                <a:noFill/>
                <a:ln>
                  <a:noFill/>
                </a:ln>
                <a:effectLst/>
              </c:spPr>
              <c:txPr>
                <a:bodyPr rot="0" spcFirstLastPara="1" vertOverflow="ellipsis" horzOverflow="clip" vert="horz" wrap="square" lIns="38100" tIns="19050" rIns="38100" bIns="19050" anchor="ctr" anchorCtr="1">
                  <a:spAutoFit/>
                </a:bodyPr>
                <a:lstStyle/>
                <a:p>
                  <a:pPr>
                    <a:defRPr sz="1800" b="1" i="0" u="none" strike="noStrike" kern="1200" baseline="0">
                      <a:solidFill>
                        <a:srgbClr val="31859C"/>
                      </a:solidFill>
                      <a:latin typeface="+mn-lt"/>
                      <a:ea typeface="+mn-ea"/>
                      <a:cs typeface="+mn-cs"/>
                    </a:defRPr>
                  </a:pPr>
                  <a:endParaRPr lang="en-US"/>
                </a:p>
              </c:txPr>
              <c:dLblPos val="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a:noFill/>
                    <a:ln>
                      <a:noFill/>
                    </a:ln>
                  </c15:spPr>
                  <c15:dlblFieldTable/>
                  <c15:showDataLabelsRange val="0"/>
                </c:ext>
                <c:ext xmlns:c16="http://schemas.microsoft.com/office/drawing/2014/chart" uri="{C3380CC4-5D6E-409C-BE32-E72D297353CC}">
                  <c16:uniqueId val="{00000003-746A-431A-A5D7-A507236FCD61}"/>
                </c:ext>
              </c:extLst>
            </c:dLbl>
            <c:dLbl>
              <c:idx val="4"/>
              <c:layout>
                <c:manualLayout>
                  <c:x val="-5.5555555555554534E-3"/>
                  <c:y val="-6.0402162757738256E-2"/>
                </c:manualLayout>
              </c:layout>
              <c:tx>
                <c:rich>
                  <a:bodyPr/>
                  <a:lstStyle/>
                  <a:p>
                    <a:fld id="{B8E74FC7-DF26-46C9-97F0-24C478D87571}" type="VALUE">
                      <a:rPr lang="en-US" smtClean="0"/>
                      <a:pPr/>
                      <a:t>[VALUE]</a:t>
                    </a:fld>
                    <a:r>
                      <a:rPr lang="en-US" dirty="0"/>
                      <a:t>%</a:t>
                    </a:r>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746A-431A-A5D7-A507236FCD61}"/>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31859C"/>
                    </a:solidFill>
                    <a:latin typeface="+mn-lt"/>
                    <a:ea typeface="+mn-ea"/>
                    <a:cs typeface="+mn-cs"/>
                  </a:defRPr>
                </a:pPr>
                <a:endParaRPr lang="en-US"/>
              </a:p>
            </c:txPr>
            <c:dLblPos val="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errBars>
            <c:errDir val="y"/>
            <c:errBarType val="both"/>
            <c:errValType val="cust"/>
            <c:noEndCap val="0"/>
            <c:plus>
              <c:numRef>
                <c:f>'[BRFSS15_SASTbl_CSmok-ESmok-Quit_Disparities.xlsx]2016 Conference Charts'!$E$2:$E$6</c:f>
                <c:numCache>
                  <c:formatCode>General</c:formatCode>
                  <c:ptCount val="5"/>
                  <c:pt idx="0">
                    <c:v>1.2999999999999989</c:v>
                  </c:pt>
                  <c:pt idx="1">
                    <c:v>1.084249999999999</c:v>
                  </c:pt>
                  <c:pt idx="2">
                    <c:v>1.1850000000000005</c:v>
                  </c:pt>
                  <c:pt idx="3">
                    <c:v>1.3234999999999992</c:v>
                  </c:pt>
                  <c:pt idx="4">
                    <c:v>1.3830000000000009</c:v>
                  </c:pt>
                </c:numCache>
              </c:numRef>
            </c:plus>
            <c:minus>
              <c:numRef>
                <c:f>'[BRFSS15_SASTbl_CSmok-ESmok-Quit_Disparities.xlsx]2016 Conference Charts'!$F$2:$F$6</c:f>
                <c:numCache>
                  <c:formatCode>General</c:formatCode>
                  <c:ptCount val="5"/>
                  <c:pt idx="0">
                    <c:v>1.2999999999999989</c:v>
                  </c:pt>
                  <c:pt idx="1">
                    <c:v>1.084249999999999</c:v>
                  </c:pt>
                  <c:pt idx="2">
                    <c:v>1.1850000000000005</c:v>
                  </c:pt>
                  <c:pt idx="3">
                    <c:v>1.3234999999999992</c:v>
                  </c:pt>
                  <c:pt idx="4">
                    <c:v>1.3830000000000009</c:v>
                  </c:pt>
                </c:numCache>
              </c:numRef>
            </c:minus>
            <c:spPr>
              <a:noFill/>
              <a:ln w="9525" cap="flat" cmpd="sng" algn="ctr">
                <a:solidFill>
                  <a:schemeClr val="tx1">
                    <a:lumMod val="65000"/>
                    <a:lumOff val="35000"/>
                  </a:schemeClr>
                </a:solidFill>
                <a:round/>
              </a:ln>
              <a:effectLst/>
            </c:spPr>
          </c:errBars>
          <c:cat>
            <c:numRef>
              <c:f>'[BRFSS15_SASTbl_CSmok-ESmok-Quit_Disparities.xlsx]2016 Conference Charts'!$A$2:$A$6</c:f>
              <c:numCache>
                <c:formatCode>General</c:formatCode>
                <c:ptCount val="5"/>
                <c:pt idx="0">
                  <c:v>2011</c:v>
                </c:pt>
                <c:pt idx="1">
                  <c:v>2012</c:v>
                </c:pt>
                <c:pt idx="2">
                  <c:v>2013</c:v>
                </c:pt>
                <c:pt idx="3">
                  <c:v>2014</c:v>
                </c:pt>
                <c:pt idx="4">
                  <c:v>2015</c:v>
                </c:pt>
              </c:numCache>
            </c:numRef>
          </c:cat>
          <c:val>
            <c:numRef>
              <c:f>'[BRFSS15_SASTbl_CSmok-ESmok-Quit_Disparities.xlsx]2016 Conference Charts'!$B$2:$B$6</c:f>
              <c:numCache>
                <c:formatCode>0.0</c:formatCode>
                <c:ptCount val="5"/>
                <c:pt idx="0" formatCode="General">
                  <c:v>25.1</c:v>
                </c:pt>
                <c:pt idx="1">
                  <c:v>23.276299999999999</c:v>
                </c:pt>
                <c:pt idx="2">
                  <c:v>23.362100000000002</c:v>
                </c:pt>
                <c:pt idx="3">
                  <c:v>21.007400000000001</c:v>
                </c:pt>
                <c:pt idx="4">
                  <c:v>21.561900000000001</c:v>
                </c:pt>
              </c:numCache>
            </c:numRef>
          </c:val>
          <c:smooth val="0"/>
          <c:extLst>
            <c:ext xmlns:c16="http://schemas.microsoft.com/office/drawing/2014/chart" uri="{C3380CC4-5D6E-409C-BE32-E72D297353CC}">
              <c16:uniqueId val="{00000005-746A-431A-A5D7-A507236FCD61}"/>
            </c:ext>
          </c:extLst>
        </c:ser>
        <c:dLbls>
          <c:dLblPos val="r"/>
          <c:showLegendKey val="0"/>
          <c:showVal val="1"/>
          <c:showCatName val="0"/>
          <c:showSerName val="0"/>
          <c:showPercent val="0"/>
          <c:showBubbleSize val="0"/>
        </c:dLbls>
        <c:marker val="1"/>
        <c:smooth val="0"/>
        <c:axId val="297772832"/>
        <c:axId val="298369560"/>
      </c:lineChart>
      <c:catAx>
        <c:axId val="297772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298369560"/>
        <c:crosses val="autoZero"/>
        <c:auto val="1"/>
        <c:lblAlgn val="ctr"/>
        <c:lblOffset val="100"/>
        <c:noMultiLvlLbl val="0"/>
      </c:catAx>
      <c:valAx>
        <c:axId val="298369560"/>
        <c:scaling>
          <c:orientation val="minMax"/>
          <c:max val="28"/>
          <c:min val="18"/>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1" dirty="0"/>
                  <a:t>Current Smoking Prevalence</a:t>
                </a:r>
                <a:r>
                  <a:rPr lang="en-US" sz="1800" b="1" baseline="0" dirty="0"/>
                  <a:t> (%)</a:t>
                </a:r>
              </a:p>
              <a:p>
                <a:pPr>
                  <a:defRPr/>
                </a:pPr>
                <a:r>
                  <a:rPr lang="en-US" sz="1400" baseline="0" dirty="0"/>
                  <a:t>(95% Confidence Interval)</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n-US"/>
          </a:p>
        </c:txPr>
        <c:crossAx val="297772832"/>
        <c:crosses val="autoZero"/>
        <c:crossBetween val="between"/>
        <c:majorUnit val="2"/>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6.8934585461562808E-2"/>
          <c:y val="0.10361211600247471"/>
          <c:w val="0.43390921739101973"/>
          <c:h val="0.89418734858369742"/>
        </c:manualLayout>
      </c:layout>
      <c:pieChart>
        <c:varyColors val="1"/>
        <c:dLbls>
          <c:showLegendKey val="0"/>
          <c:showVal val="0"/>
          <c:showCatName val="0"/>
          <c:showSerName val="0"/>
          <c:showPercent val="0"/>
          <c:showBubbleSize val="0"/>
          <c:showLeaderLines val="0"/>
        </c:dLbls>
        <c:firstSliceAng val="0"/>
      </c:pieChart>
    </c:plotArea>
    <c:plotVisOnly val="1"/>
    <c:dispBlanksAs val="gap"/>
    <c:showDLblsOverMax val="0"/>
  </c:chart>
  <c:txPr>
    <a:bodyPr/>
    <a:lstStyle/>
    <a:p>
      <a:pPr>
        <a:defRPr lang="en-US" sz="2400" b="1" kern="1200">
          <a:solidFill>
            <a:schemeClr val="tx2">
              <a:lumMod val="75000"/>
            </a:schemeClr>
          </a:solidFill>
          <a:latin typeface="+mn-lt"/>
          <a:ea typeface="+mn-ea"/>
          <a:cs typeface="+mn-cs"/>
        </a:defRPr>
      </a:pPr>
      <a:endParaRPr lang="en-US"/>
    </a:p>
  </c:txPr>
  <c:externalData r:id="rId2">
    <c:autoUpdate val="0"/>
  </c:externalData>
  <c:userShapes r:id="rId3"/>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947171764733961"/>
          <c:y val="0"/>
          <c:w val="0.63936265536504056"/>
          <c:h val="1"/>
        </c:manualLayout>
      </c:layout>
      <c:pieChart>
        <c:varyColors val="1"/>
        <c:ser>
          <c:idx val="0"/>
          <c:order val="0"/>
          <c:dPt>
            <c:idx val="0"/>
            <c:bubble3D val="0"/>
            <c:spPr>
              <a:solidFill>
                <a:schemeClr val="accent5"/>
              </a:solidFill>
              <a:ln w="19050">
                <a:solidFill>
                  <a:schemeClr val="lt1"/>
                </a:solidFill>
              </a:ln>
              <a:effectLst/>
            </c:spPr>
            <c:extLst>
              <c:ext xmlns:c16="http://schemas.microsoft.com/office/drawing/2014/chart" uri="{C3380CC4-5D6E-409C-BE32-E72D297353CC}">
                <c16:uniqueId val="{00000001-21AB-42DF-B778-CC3A7C9421DC}"/>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21AB-42DF-B778-CC3A7C9421DC}"/>
              </c:ext>
            </c:extLst>
          </c:dPt>
          <c:val>
            <c:numRef>
              <c:f>'[BRFSS15_SASTbl_CSmok-ESmok-Quit_Disparities.xlsx]2016 Conference Charts'!$J$2:$K$2</c:f>
              <c:numCache>
                <c:formatCode>General</c:formatCode>
                <c:ptCount val="2"/>
                <c:pt idx="0">
                  <c:v>59.256599999999999</c:v>
                </c:pt>
                <c:pt idx="1">
                  <c:v>40.743400000000001</c:v>
                </c:pt>
              </c:numCache>
            </c:numRef>
          </c:val>
          <c:extLst>
            <c:ext xmlns:c16="http://schemas.microsoft.com/office/drawing/2014/chart" uri="{C3380CC4-5D6E-409C-BE32-E72D297353CC}">
              <c16:uniqueId val="{00000004-21AB-42DF-B778-CC3A7C9421DC}"/>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en-US" sz="2400" b="1" kern="1200">
          <a:solidFill>
            <a:schemeClr val="tx2">
              <a:lumMod val="75000"/>
            </a:schemeClr>
          </a:solidFill>
          <a:latin typeface="+mn-lt"/>
          <a:ea typeface="+mn-ea"/>
          <a:cs typeface="+mn-cs"/>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0.90218</cdr:x>
      <cdr:y>0.57811</cdr:y>
    </cdr:from>
    <cdr:to>
      <cdr:x>0.95363</cdr:x>
      <cdr:y>0.67534</cdr:y>
    </cdr:to>
    <cdr:sp macro="" textlink="">
      <cdr:nvSpPr>
        <cdr:cNvPr id="2" name="TextBox 1"/>
        <cdr:cNvSpPr txBox="1"/>
      </cdr:nvSpPr>
      <cdr:spPr>
        <a:xfrm xmlns:a="http://schemas.openxmlformats.org/drawingml/2006/main">
          <a:off x="8249573" y="2602433"/>
          <a:ext cx="470458" cy="43769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2800" dirty="0">
              <a:solidFill>
                <a:srgbClr val="FF0000"/>
              </a:solidFill>
            </a:rPr>
            <a:t>*</a:t>
          </a:r>
        </a:p>
      </cdr:txBody>
    </cdr:sp>
  </cdr:relSizeAnchor>
</c:userShapes>
</file>

<file path=ppt/drawings/drawing2.xml><?xml version="1.0" encoding="utf-8"?>
<c:userShapes xmlns:c="http://schemas.openxmlformats.org/drawingml/2006/chart">
  <cdr:relSizeAnchor xmlns:cdr="http://schemas.openxmlformats.org/drawingml/2006/chartDrawing">
    <cdr:from>
      <cdr:x>0.30577</cdr:x>
      <cdr:y>0.51686</cdr:y>
    </cdr:from>
    <cdr:to>
      <cdr:x>0.50179</cdr:x>
      <cdr:y>0.74043</cdr:y>
    </cdr:to>
    <cdr:sp macro="" textlink="">
      <cdr:nvSpPr>
        <cdr:cNvPr id="5" name="TextBox 4"/>
        <cdr:cNvSpPr txBox="1"/>
      </cdr:nvSpPr>
      <cdr:spPr>
        <a:xfrm xmlns:a="http://schemas.openxmlformats.org/drawingml/2006/main">
          <a:off x="2615515" y="2145387"/>
          <a:ext cx="1676728" cy="92801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dirty="0">
              <a:solidFill>
                <a:schemeClr val="bg1"/>
              </a:solidFill>
              <a:effectLst/>
            </a:rPr>
            <a:t>~1.1 million  (61%) smokers tried to quit</a:t>
          </a:r>
        </a:p>
      </cdr:txBody>
    </cdr:sp>
  </cdr:relSizeAnchor>
  <cdr:relSizeAnchor xmlns:cdr="http://schemas.openxmlformats.org/drawingml/2006/chartDrawing">
    <cdr:from>
      <cdr:x>0.69878</cdr:x>
      <cdr:y>0.19994</cdr:y>
    </cdr:from>
    <cdr:to>
      <cdr:x>1</cdr:x>
      <cdr:y>0.74578</cdr:y>
    </cdr:to>
    <cdr:sp macro="" textlink="">
      <cdr:nvSpPr>
        <cdr:cNvPr id="2" name="Line Callout 2 (Accent Bar) 1"/>
        <cdr:cNvSpPr/>
      </cdr:nvSpPr>
      <cdr:spPr>
        <a:xfrm xmlns:a="http://schemas.openxmlformats.org/drawingml/2006/main">
          <a:off x="5977268" y="829908"/>
          <a:ext cx="2576595" cy="2265677"/>
        </a:xfrm>
        <a:prstGeom xmlns:a="http://schemas.openxmlformats.org/drawingml/2006/main" prst="accentCallout2">
          <a:avLst>
            <a:gd name="adj1" fmla="val 18750"/>
            <a:gd name="adj2" fmla="val -8333"/>
            <a:gd name="adj3" fmla="val 18750"/>
            <a:gd name="adj4" fmla="val -16667"/>
            <a:gd name="adj5" fmla="val 48892"/>
            <a:gd name="adj6" fmla="val -43573"/>
          </a:avLst>
        </a:prstGeom>
        <a:noFill xmlns:a="http://schemas.openxmlformats.org/drawingml/2006/main"/>
        <a:ln xmlns:a="http://schemas.openxmlformats.org/drawingml/2006/main" w="19050">
          <a:solidFill>
            <a:schemeClr val="accent5">
              <a:lumMod val="75000"/>
            </a:schemeClr>
          </a:solidFill>
        </a:ln>
        <a:effectLst xmlns:a="http://schemas.openxmlformats.org/drawingml/2006/main"/>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l" rtl="0">
            <a:lnSpc>
              <a:spcPts val="3200"/>
            </a:lnSpc>
            <a:defRPr sz="1800" b="1" i="0" u="none" strike="noStrike" kern="1200" baseline="0">
              <a:solidFill>
                <a:prstClr val="black"/>
              </a:solidFill>
              <a:latin typeface="+mn-lt"/>
              <a:ea typeface="+mn-ea"/>
              <a:cs typeface="+mn-cs"/>
            </a:defRPr>
          </a:pPr>
          <a:r>
            <a:rPr lang="en-US" sz="2400" dirty="0">
              <a:solidFill>
                <a:schemeClr val="tx2"/>
              </a:solidFill>
              <a:effectLst/>
            </a:rPr>
            <a:t>About 3 out of every 5 Ohio smokers tried to quit smoking in the past year</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3DBBBB0E-4AAA-4183-AFA8-CD77687265B3}" type="datetimeFigureOut">
              <a:rPr lang="en-US" smtClean="0"/>
              <a:t>8/13/2018</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7F1FDD47-404A-443F-B506-6B55DEE76A90}" type="slidenum">
              <a:rPr lang="en-US" smtClean="0"/>
              <a:t>‹#›</a:t>
            </a:fld>
            <a:endParaRPr lang="en-US" dirty="0"/>
          </a:p>
        </p:txBody>
      </p:sp>
    </p:spTree>
    <p:extLst>
      <p:ext uri="{BB962C8B-B14F-4D97-AF65-F5344CB8AC3E}">
        <p14:creationId xmlns:p14="http://schemas.microsoft.com/office/powerpoint/2010/main" val="235519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en.wikipedia.org/wiki/Clinical_psychology" TargetMode="External"/><Relationship Id="rId7" Type="http://schemas.openxmlformats.org/officeDocument/2006/relationships/hyperlink" Target="http://en.wikipedia.org/wiki/Stephen_Rollnick" TargetMode="External"/><Relationship Id="rId2" Type="http://schemas.openxmlformats.org/officeDocument/2006/relationships/slide" Target="../slides/slide16.xml"/><Relationship Id="rId1" Type="http://schemas.openxmlformats.org/officeDocument/2006/relationships/notesMaster" Target="../notesMasters/notesMaster1.xml"/><Relationship Id="rId6" Type="http://schemas.openxmlformats.org/officeDocument/2006/relationships/hyperlink" Target="http://en.wikipedia.org/wiki/Ph.D." TargetMode="External"/><Relationship Id="rId5" Type="http://schemas.openxmlformats.org/officeDocument/2006/relationships/hyperlink" Target="http://en.wikipedia.org/wiki/William_R._Miller_(psychologist)" TargetMode="External"/><Relationship Id="rId4" Type="http://schemas.openxmlformats.org/officeDocument/2006/relationships/hyperlink" Target="http://en.wikipedia.org/wiki/Professor"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i="1" dirty="0">
              <a:ea typeface="ＭＳ Ｐゴシック" pitchFamily="34" charset="-128"/>
            </a:endParaRPr>
          </a:p>
        </p:txBody>
      </p:sp>
      <p:sp>
        <p:nvSpPr>
          <p:cNvPr id="2253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defRPr>
            </a:lvl1pPr>
            <a:lvl2pPr marL="755608" indent="-290497">
              <a:defRPr>
                <a:solidFill>
                  <a:schemeClr val="tx1"/>
                </a:solidFill>
                <a:latin typeface="Arial" charset="0"/>
              </a:defRPr>
            </a:lvl2pPr>
            <a:lvl3pPr marL="1163574" indent="-231762">
              <a:defRPr>
                <a:solidFill>
                  <a:schemeClr val="tx1"/>
                </a:solidFill>
                <a:latin typeface="Arial" charset="0"/>
              </a:defRPr>
            </a:lvl3pPr>
            <a:lvl4pPr marL="1630273" indent="-231762">
              <a:defRPr>
                <a:solidFill>
                  <a:schemeClr val="tx1"/>
                </a:solidFill>
                <a:latin typeface="Arial" charset="0"/>
              </a:defRPr>
            </a:lvl4pPr>
            <a:lvl5pPr marL="2095384" indent="-231762">
              <a:defRPr>
                <a:solidFill>
                  <a:schemeClr val="tx1"/>
                </a:solidFill>
                <a:latin typeface="Arial" charset="0"/>
              </a:defRPr>
            </a:lvl5pPr>
            <a:lvl6pPr marL="2552559" indent="-231762" eaLnBrk="0" fontAlgn="base" hangingPunct="0">
              <a:spcBef>
                <a:spcPct val="0"/>
              </a:spcBef>
              <a:spcAft>
                <a:spcPct val="0"/>
              </a:spcAft>
              <a:defRPr>
                <a:solidFill>
                  <a:schemeClr val="tx1"/>
                </a:solidFill>
                <a:latin typeface="Arial" charset="0"/>
              </a:defRPr>
            </a:lvl6pPr>
            <a:lvl7pPr marL="3009734" indent="-231762" eaLnBrk="0" fontAlgn="base" hangingPunct="0">
              <a:spcBef>
                <a:spcPct val="0"/>
              </a:spcBef>
              <a:spcAft>
                <a:spcPct val="0"/>
              </a:spcAft>
              <a:defRPr>
                <a:solidFill>
                  <a:schemeClr val="tx1"/>
                </a:solidFill>
                <a:latin typeface="Arial" charset="0"/>
              </a:defRPr>
            </a:lvl7pPr>
            <a:lvl8pPr marL="3466908" indent="-231762" eaLnBrk="0" fontAlgn="base" hangingPunct="0">
              <a:spcBef>
                <a:spcPct val="0"/>
              </a:spcBef>
              <a:spcAft>
                <a:spcPct val="0"/>
              </a:spcAft>
              <a:defRPr>
                <a:solidFill>
                  <a:schemeClr val="tx1"/>
                </a:solidFill>
                <a:latin typeface="Arial" charset="0"/>
              </a:defRPr>
            </a:lvl8pPr>
            <a:lvl9pPr marL="3924083" indent="-231762" eaLnBrk="0" fontAlgn="base" hangingPunct="0">
              <a:spcBef>
                <a:spcPct val="0"/>
              </a:spcBef>
              <a:spcAft>
                <a:spcPct val="0"/>
              </a:spcAft>
              <a:defRPr>
                <a:solidFill>
                  <a:schemeClr val="tx1"/>
                </a:solidFill>
                <a:latin typeface="Arial" charset="0"/>
              </a:defRPr>
            </a:lvl9pPr>
          </a:lstStyle>
          <a:p>
            <a:fld id="{84CC079B-69A7-4D42-818F-CAACDE50D679}" type="slidenum">
              <a:rPr lang="en-US" altLang="en-US" smtClean="0">
                <a:solidFill>
                  <a:srgbClr val="000000"/>
                </a:solidFill>
              </a:rPr>
              <a:pPr/>
              <a:t>1</a:t>
            </a:fld>
            <a:endParaRPr lang="en-US" altLang="en-US" dirty="0">
              <a:solidFill>
                <a:srgbClr val="000000"/>
              </a:solidFill>
            </a:endParaRPr>
          </a:p>
        </p:txBody>
      </p:sp>
    </p:spTree>
    <p:extLst>
      <p:ext uri="{BB962C8B-B14F-4D97-AF65-F5344CB8AC3E}">
        <p14:creationId xmlns:p14="http://schemas.microsoft.com/office/powerpoint/2010/main" val="27944689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ED48448-4557-4350-87A0-54039118161F}" type="slidenum">
              <a:rPr lang="en-US" altLang="en-US" smtClean="0"/>
              <a:pPr/>
              <a:t>13</a:t>
            </a:fld>
            <a:endParaRPr lang="en-US" altLang="en-US"/>
          </a:p>
        </p:txBody>
      </p:sp>
    </p:spTree>
    <p:extLst>
      <p:ext uri="{BB962C8B-B14F-4D97-AF65-F5344CB8AC3E}">
        <p14:creationId xmlns:p14="http://schemas.microsoft.com/office/powerpoint/2010/main" val="29796416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4191947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The Stages of Change Model was originally developed in the late 1970's and early 1980's by James Prochaska and Carlo DiClemente at the University of Rhode Island when they were studying how smokers were able to give up their habits or </a:t>
            </a:r>
            <a:r>
              <a:rPr lang="en-US" altLang="en-US" b="1"/>
              <a:t>addiction</a:t>
            </a:r>
            <a:r>
              <a:rPr lang="en-US" altLang="en-US"/>
              <a:t>.</a:t>
            </a:r>
          </a:p>
        </p:txBody>
      </p:sp>
    </p:spTree>
    <p:extLst>
      <p:ext uri="{BB962C8B-B14F-4D97-AF65-F5344CB8AC3E}">
        <p14:creationId xmlns:p14="http://schemas.microsoft.com/office/powerpoint/2010/main" val="28909840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Developed in early 80s by </a:t>
            </a:r>
            <a:r>
              <a:rPr lang="en-US" altLang="en-US">
                <a:hlinkClick r:id="rId3" action="ppaction://hlinkfile" tooltip="Clinical psychology"/>
              </a:rPr>
              <a:t>clinical</a:t>
            </a:r>
            <a:r>
              <a:rPr lang="en-US" altLang="en-US"/>
              <a:t> psychologists </a:t>
            </a:r>
            <a:r>
              <a:rPr lang="en-US" altLang="en-US">
                <a:hlinkClick r:id="rId4" action="ppaction://hlinkfile" tooltip="Professor"/>
              </a:rPr>
              <a:t>Professor</a:t>
            </a:r>
            <a:r>
              <a:rPr lang="en-US" altLang="en-US"/>
              <a:t> </a:t>
            </a:r>
            <a:r>
              <a:rPr lang="en-US" altLang="en-US">
                <a:hlinkClick r:id="rId5" action="ppaction://hlinkfile" tooltip="William R. Miller (psychologist)"/>
              </a:rPr>
              <a:t>William R Miller</a:t>
            </a:r>
            <a:r>
              <a:rPr lang="en-US" altLang="en-US"/>
              <a:t>, </a:t>
            </a:r>
            <a:r>
              <a:rPr lang="en-US" altLang="en-US">
                <a:hlinkClick r:id="rId6" action="ppaction://hlinkfile" tooltip="Ph.D."/>
              </a:rPr>
              <a:t>Ph.D.</a:t>
            </a:r>
            <a:r>
              <a:rPr lang="en-US" altLang="en-US"/>
              <a:t> and </a:t>
            </a:r>
            <a:r>
              <a:rPr lang="en-US" altLang="en-US">
                <a:hlinkClick r:id="rId4" action="ppaction://hlinkfile" tooltip="Professor"/>
              </a:rPr>
              <a:t>Professor</a:t>
            </a:r>
            <a:r>
              <a:rPr lang="en-US" altLang="en-US"/>
              <a:t> </a:t>
            </a:r>
            <a:r>
              <a:rPr lang="en-US" altLang="en-US">
                <a:hlinkClick r:id="rId7" action="ppaction://hlinkfile" tooltip="Stephen Rollnick"/>
              </a:rPr>
              <a:t>Stephen Rollnick</a:t>
            </a:r>
            <a:r>
              <a:rPr lang="en-US" altLang="en-US"/>
              <a:t>, </a:t>
            </a:r>
            <a:r>
              <a:rPr lang="en-US" altLang="en-US">
                <a:hlinkClick r:id="rId6" action="ppaction://hlinkfile" tooltip="Ph.D."/>
              </a:rPr>
              <a:t>Ph.D.</a:t>
            </a:r>
            <a:endParaRPr lang="en-US" altLang="en-US"/>
          </a:p>
          <a:p>
            <a:r>
              <a:rPr lang="en-US" altLang="en-US"/>
              <a:t>Originally for problem drinkers</a:t>
            </a:r>
          </a:p>
          <a:p>
            <a:endParaRPr lang="en-US" altLang="en-US"/>
          </a:p>
          <a:p>
            <a:r>
              <a:rPr lang="en-US" altLang="en-US"/>
              <a:t>What I hear you saying is…..</a:t>
            </a:r>
          </a:p>
          <a:p>
            <a:endParaRPr lang="en-US" altLang="en-US"/>
          </a:p>
          <a:p>
            <a:endParaRPr lang="en-US" altLang="en-US"/>
          </a:p>
        </p:txBody>
      </p:sp>
    </p:spTree>
    <p:extLst>
      <p:ext uri="{BB962C8B-B14F-4D97-AF65-F5344CB8AC3E}">
        <p14:creationId xmlns:p14="http://schemas.microsoft.com/office/powerpoint/2010/main" val="13685795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1FDD47-404A-443F-B506-6B55DEE76A90}" type="slidenum">
              <a:rPr lang="en-US" smtClean="0"/>
              <a:t>18</a:t>
            </a:fld>
            <a:endParaRPr lang="en-US" dirty="0"/>
          </a:p>
        </p:txBody>
      </p:sp>
    </p:spTree>
    <p:extLst>
      <p:ext uri="{BB962C8B-B14F-4D97-AF65-F5344CB8AC3E}">
        <p14:creationId xmlns:p14="http://schemas.microsoft.com/office/powerpoint/2010/main" val="32799677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23039888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42051472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445408A-908C-4CC3-AE6E-03EBE26A5BE0}" type="slidenum">
              <a:rPr lang="en-US" altLang="en-US" smtClean="0"/>
              <a:pPr>
                <a:defRPr/>
              </a:pPr>
              <a:t>25</a:t>
            </a:fld>
            <a:endParaRPr lang="en-US" altLang="en-US" dirty="0"/>
          </a:p>
        </p:txBody>
      </p:sp>
    </p:spTree>
    <p:extLst>
      <p:ext uri="{BB962C8B-B14F-4D97-AF65-F5344CB8AC3E}">
        <p14:creationId xmlns:p14="http://schemas.microsoft.com/office/powerpoint/2010/main" val="40425307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Three or more calls increase the chances of quitting compared to a minimal intervention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Minimal interventions would include providing standard self-help materials, or brief advice, or compared to pharmacotherapy alone.</a:t>
            </a:r>
          </a:p>
          <a:p>
            <a:endParaRPr lang="en-US" dirty="0"/>
          </a:p>
        </p:txBody>
      </p:sp>
      <p:sp>
        <p:nvSpPr>
          <p:cNvPr id="4" name="Slide Number Placeholder 3"/>
          <p:cNvSpPr>
            <a:spLocks noGrp="1"/>
          </p:cNvSpPr>
          <p:nvPr>
            <p:ph type="sldNum" sz="quarter" idx="10"/>
          </p:nvPr>
        </p:nvSpPr>
        <p:spPr/>
        <p:txBody>
          <a:bodyPr/>
          <a:lstStyle/>
          <a:p>
            <a:fld id="{7F1FDD47-404A-443F-B506-6B55DEE76A90}" type="slidenum">
              <a:rPr lang="en-US" smtClean="0"/>
              <a:t>26</a:t>
            </a:fld>
            <a:endParaRPr lang="en-US" dirty="0"/>
          </a:p>
        </p:txBody>
      </p:sp>
    </p:spTree>
    <p:extLst>
      <p:ext uri="{BB962C8B-B14F-4D97-AF65-F5344CB8AC3E}">
        <p14:creationId xmlns:p14="http://schemas.microsoft.com/office/powerpoint/2010/main" val="6195053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Multisession telephone counseling vs. self-help, for smokers who do not call QL</a:t>
            </a:r>
          </a:p>
          <a:p>
            <a:r>
              <a:rPr lang="en-US" sz="1200" kern="1200" dirty="0">
                <a:solidFill>
                  <a:schemeClr val="tx1"/>
                </a:solidFill>
                <a:effectLst/>
                <a:latin typeface="+mn-lt"/>
                <a:ea typeface="+mn-ea"/>
                <a:cs typeface="+mn-cs"/>
              </a:rPr>
              <a:t>51 (N=30,246)</a:t>
            </a:r>
          </a:p>
          <a:p>
            <a:r>
              <a:rPr lang="en-US" sz="1200" kern="1200" dirty="0">
                <a:solidFill>
                  <a:schemeClr val="tx1"/>
                </a:solidFill>
                <a:effectLst/>
                <a:latin typeface="+mn-lt"/>
                <a:ea typeface="+mn-ea"/>
                <a:cs typeface="+mn-cs"/>
              </a:rPr>
              <a:t>1.27</a:t>
            </a:r>
          </a:p>
          <a:p>
            <a:r>
              <a:rPr lang="en-US" sz="1200" kern="1200" dirty="0">
                <a:solidFill>
                  <a:schemeClr val="tx1"/>
                </a:solidFill>
                <a:effectLst/>
                <a:latin typeface="+mn-lt"/>
                <a:ea typeface="+mn-ea"/>
                <a:cs typeface="+mn-cs"/>
              </a:rPr>
              <a:t> (1.20-1.36)</a:t>
            </a:r>
          </a:p>
          <a:p>
            <a:r>
              <a:rPr lang="en-US" sz="1200" kern="1200" dirty="0">
                <a:solidFill>
                  <a:schemeClr val="tx1"/>
                </a:solidFill>
                <a:effectLst/>
                <a:latin typeface="+mn-lt"/>
                <a:ea typeface="+mn-ea"/>
                <a:cs typeface="+mn-cs"/>
              </a:rPr>
              <a:t>Telephone counseling improves quit outcomes for smokers who do not call QLs themselves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Those that receive multisession telephone counseling are 27% more likely to quit than the control group.</a:t>
            </a:r>
          </a:p>
          <a:p>
            <a:endParaRPr lang="en-US" dirty="0"/>
          </a:p>
        </p:txBody>
      </p:sp>
      <p:sp>
        <p:nvSpPr>
          <p:cNvPr id="4" name="Slide Number Placeholder 3"/>
          <p:cNvSpPr>
            <a:spLocks noGrp="1"/>
          </p:cNvSpPr>
          <p:nvPr>
            <p:ph type="sldNum" sz="quarter" idx="10"/>
          </p:nvPr>
        </p:nvSpPr>
        <p:spPr/>
        <p:txBody>
          <a:bodyPr/>
          <a:lstStyle/>
          <a:p>
            <a:fld id="{7F1FDD47-404A-443F-B506-6B55DEE76A90}" type="slidenum">
              <a:rPr lang="en-US" smtClean="0"/>
              <a:t>27</a:t>
            </a:fld>
            <a:endParaRPr lang="en-US" dirty="0"/>
          </a:p>
        </p:txBody>
      </p:sp>
    </p:spTree>
    <p:extLst>
      <p:ext uri="{BB962C8B-B14F-4D97-AF65-F5344CB8AC3E}">
        <p14:creationId xmlns:p14="http://schemas.microsoft.com/office/powerpoint/2010/main" val="11202968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z="1400" b="1" dirty="0"/>
              <a:t>Now looking at some of the specific smoking prevalence data available through the state BRFSS surveys here is the Big picture on cigarette smoking trends in Ohio</a:t>
            </a:r>
          </a:p>
          <a:p>
            <a:pPr marL="174708" indent="-174708">
              <a:spcBef>
                <a:spcPct val="0"/>
              </a:spcBef>
              <a:buFont typeface="Arial" panose="020B0604020202020204" pitchFamily="34" charset="0"/>
              <a:buChar char="•"/>
            </a:pPr>
            <a:endParaRPr lang="en-US" altLang="en-US" sz="1400" dirty="0"/>
          </a:p>
          <a:p>
            <a:pPr marL="174708" indent="-174708">
              <a:spcBef>
                <a:spcPct val="0"/>
              </a:spcBef>
              <a:buFont typeface="Arial" panose="020B0604020202020204" pitchFamily="34" charset="0"/>
              <a:buChar char="•"/>
            </a:pPr>
            <a:r>
              <a:rPr lang="en-US" altLang="en-US" sz="1400" dirty="0"/>
              <a:t>About </a:t>
            </a:r>
            <a:r>
              <a:rPr lang="en-US" altLang="en-US" sz="1400" b="1" dirty="0"/>
              <a:t>21.6% of Ohio adults reported being current smokers in 2015</a:t>
            </a:r>
            <a:r>
              <a:rPr lang="en-US" altLang="en-US" sz="1400" dirty="0"/>
              <a:t>. </a:t>
            </a:r>
          </a:p>
          <a:p>
            <a:pPr marL="174708" indent="-174708">
              <a:spcBef>
                <a:spcPct val="0"/>
              </a:spcBef>
              <a:buFont typeface="Arial" panose="020B0604020202020204" pitchFamily="34" charset="0"/>
              <a:buChar char="•"/>
            </a:pPr>
            <a:endParaRPr lang="en-US" altLang="en-US" sz="1400" dirty="0"/>
          </a:p>
          <a:p>
            <a:pPr marL="174708" indent="-174708">
              <a:spcBef>
                <a:spcPct val="0"/>
              </a:spcBef>
              <a:buFont typeface="Arial" panose="020B0604020202020204" pitchFamily="34" charset="0"/>
              <a:buChar char="•"/>
            </a:pPr>
            <a:r>
              <a:rPr lang="en-US" altLang="en-US" sz="1400" dirty="0"/>
              <a:t>This is </a:t>
            </a:r>
            <a:r>
              <a:rPr lang="en-US" altLang="en-US" sz="1400" b="1" dirty="0"/>
              <a:t>significantly lower than the adult smoking prevalence in 2011 (25.1%), </a:t>
            </a:r>
          </a:p>
          <a:p>
            <a:pPr marL="640594" lvl="1" indent="-174708">
              <a:spcBef>
                <a:spcPct val="0"/>
              </a:spcBef>
              <a:buFont typeface="Arial" panose="020B0604020202020204" pitchFamily="34" charset="0"/>
              <a:buChar char="•"/>
            </a:pPr>
            <a:endParaRPr lang="en-US" altLang="en-US" sz="1400" b="1" dirty="0"/>
          </a:p>
          <a:p>
            <a:pPr marL="640594" lvl="1" indent="-174708">
              <a:spcBef>
                <a:spcPct val="0"/>
              </a:spcBef>
              <a:buFont typeface="Arial" panose="020B0604020202020204" pitchFamily="34" charset="0"/>
              <a:buChar char="•"/>
            </a:pPr>
            <a:r>
              <a:rPr lang="en-US" altLang="en-US" sz="1400" dirty="0"/>
              <a:t>but ….the </a:t>
            </a:r>
            <a:r>
              <a:rPr lang="en-US" altLang="en-US" sz="1400" b="1" dirty="0"/>
              <a:t>important thing to keep in mind is that this *21.6%* also means that </a:t>
            </a:r>
            <a:r>
              <a:rPr lang="en-US" altLang="en-US" sz="1400" b="1" u="sng" dirty="0"/>
              <a:t>at least </a:t>
            </a:r>
            <a:r>
              <a:rPr lang="en-US" altLang="en-US" sz="1400" b="1" dirty="0"/>
              <a:t>1.8 million smokers STILL remain in the state.</a:t>
            </a:r>
          </a:p>
          <a:p>
            <a:pPr marL="640594" lvl="1" indent="-174708">
              <a:spcBef>
                <a:spcPct val="0"/>
              </a:spcBef>
              <a:buFont typeface="Arial" panose="020B0604020202020204" pitchFamily="34" charset="0"/>
              <a:buChar char="•"/>
            </a:pPr>
            <a:endParaRPr lang="en-US" altLang="en-US" sz="1400" b="1" i="1" dirty="0"/>
          </a:p>
          <a:p>
            <a:pPr marL="640594" lvl="1" indent="-174708">
              <a:spcBef>
                <a:spcPct val="0"/>
              </a:spcBef>
              <a:buFont typeface="Arial" panose="020B0604020202020204" pitchFamily="34" charset="0"/>
              <a:buChar char="•"/>
            </a:pPr>
            <a:r>
              <a:rPr lang="en-US" altLang="en-US" sz="1400" b="1" i="1" dirty="0"/>
              <a:t>Or in other words, we still have a lot of work to do in Ohio </a:t>
            </a:r>
          </a:p>
          <a:p>
            <a:pPr eaLnBrk="1" hangingPunct="1">
              <a:spcBef>
                <a:spcPct val="0"/>
              </a:spcBef>
            </a:pPr>
            <a:endParaRPr lang="en-US" altLang="en-US" sz="1050" dirty="0"/>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57066" indent="-291179" eaLnBrk="0" hangingPunct="0">
              <a:spcBef>
                <a:spcPct val="30000"/>
              </a:spcBef>
              <a:defRPr sz="1200">
                <a:solidFill>
                  <a:schemeClr val="tx1"/>
                </a:solidFill>
                <a:latin typeface="Calibri" pitchFamily="34" charset="0"/>
              </a:defRPr>
            </a:lvl2pPr>
            <a:lvl3pPr marL="1164717" indent="-232943" eaLnBrk="0" hangingPunct="0">
              <a:spcBef>
                <a:spcPct val="30000"/>
              </a:spcBef>
              <a:defRPr sz="1200">
                <a:solidFill>
                  <a:schemeClr val="tx1"/>
                </a:solidFill>
                <a:latin typeface="Calibri" pitchFamily="34" charset="0"/>
              </a:defRPr>
            </a:lvl3pPr>
            <a:lvl4pPr marL="1630604" indent="-232943" eaLnBrk="0" hangingPunct="0">
              <a:spcBef>
                <a:spcPct val="30000"/>
              </a:spcBef>
              <a:defRPr sz="1200">
                <a:solidFill>
                  <a:schemeClr val="tx1"/>
                </a:solidFill>
                <a:latin typeface="Calibri" pitchFamily="34" charset="0"/>
              </a:defRPr>
            </a:lvl4pPr>
            <a:lvl5pPr marL="2096491" indent="-232943" eaLnBrk="0" hangingPunct="0">
              <a:spcBef>
                <a:spcPct val="30000"/>
              </a:spcBef>
              <a:defRPr sz="1200">
                <a:solidFill>
                  <a:schemeClr val="tx1"/>
                </a:solidFill>
                <a:latin typeface="Calibri" pitchFamily="34" charset="0"/>
              </a:defRPr>
            </a:lvl5pPr>
            <a:lvl6pPr marL="2562377" indent="-232943" defTabSz="465887" eaLnBrk="0" fontAlgn="base" hangingPunct="0">
              <a:spcBef>
                <a:spcPct val="30000"/>
              </a:spcBef>
              <a:spcAft>
                <a:spcPct val="0"/>
              </a:spcAft>
              <a:defRPr sz="1200">
                <a:solidFill>
                  <a:schemeClr val="tx1"/>
                </a:solidFill>
                <a:latin typeface="Calibri" pitchFamily="34" charset="0"/>
              </a:defRPr>
            </a:lvl6pPr>
            <a:lvl7pPr marL="3028264" indent="-232943" defTabSz="465887" eaLnBrk="0" fontAlgn="base" hangingPunct="0">
              <a:spcBef>
                <a:spcPct val="30000"/>
              </a:spcBef>
              <a:spcAft>
                <a:spcPct val="0"/>
              </a:spcAft>
              <a:defRPr sz="1200">
                <a:solidFill>
                  <a:schemeClr val="tx1"/>
                </a:solidFill>
                <a:latin typeface="Calibri" pitchFamily="34" charset="0"/>
              </a:defRPr>
            </a:lvl7pPr>
            <a:lvl8pPr marL="3494151" indent="-232943" defTabSz="465887" eaLnBrk="0" fontAlgn="base" hangingPunct="0">
              <a:spcBef>
                <a:spcPct val="30000"/>
              </a:spcBef>
              <a:spcAft>
                <a:spcPct val="0"/>
              </a:spcAft>
              <a:defRPr sz="1200">
                <a:solidFill>
                  <a:schemeClr val="tx1"/>
                </a:solidFill>
                <a:latin typeface="Calibri" pitchFamily="34" charset="0"/>
              </a:defRPr>
            </a:lvl8pPr>
            <a:lvl9pPr marL="3960038" indent="-232943" defTabSz="465887"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018006A8-66F7-43FD-B203-B9012EE6AA27}" type="slidenum">
              <a:rPr lang="en-US" altLang="en-US" smtClean="0">
                <a:latin typeface="Arial" charset="0"/>
                <a:cs typeface="Arial" charset="0"/>
              </a:rPr>
              <a:pPr eaLnBrk="1" hangingPunct="1">
                <a:spcBef>
                  <a:spcPct val="0"/>
                </a:spcBef>
              </a:pPr>
              <a:t>2</a:t>
            </a:fld>
            <a:endParaRPr lang="en-US" altLang="en-US" dirty="0">
              <a:latin typeface="Arial" charset="0"/>
              <a:cs typeface="Arial" charset="0"/>
            </a:endParaRPr>
          </a:p>
        </p:txBody>
      </p:sp>
    </p:spTree>
    <p:extLst>
      <p:ext uri="{BB962C8B-B14F-4D97-AF65-F5344CB8AC3E}">
        <p14:creationId xmlns:p14="http://schemas.microsoft.com/office/powerpoint/2010/main" val="256827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1FDD47-404A-443F-B506-6B55DEE76A90}" type="slidenum">
              <a:rPr lang="en-US" smtClean="0"/>
              <a:t>28</a:t>
            </a:fld>
            <a:endParaRPr lang="en-US" dirty="0"/>
          </a:p>
        </p:txBody>
      </p:sp>
    </p:spTree>
    <p:extLst>
      <p:ext uri="{BB962C8B-B14F-4D97-AF65-F5344CB8AC3E}">
        <p14:creationId xmlns:p14="http://schemas.microsoft.com/office/powerpoint/2010/main" val="30401169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1FDD47-404A-443F-B506-6B55DEE76A90}" type="slidenum">
              <a:rPr lang="en-US" smtClean="0"/>
              <a:t>31</a:t>
            </a:fld>
            <a:endParaRPr lang="en-US" dirty="0"/>
          </a:p>
        </p:txBody>
      </p:sp>
    </p:spTree>
    <p:extLst>
      <p:ext uri="{BB962C8B-B14F-4D97-AF65-F5344CB8AC3E}">
        <p14:creationId xmlns:p14="http://schemas.microsoft.com/office/powerpoint/2010/main" val="7052608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1FDD47-404A-443F-B506-6B55DEE76A90}" type="slidenum">
              <a:rPr lang="en-US" smtClean="0"/>
              <a:t>33</a:t>
            </a:fld>
            <a:endParaRPr lang="en-US" dirty="0"/>
          </a:p>
        </p:txBody>
      </p:sp>
    </p:spTree>
    <p:extLst>
      <p:ext uri="{BB962C8B-B14F-4D97-AF65-F5344CB8AC3E}">
        <p14:creationId xmlns:p14="http://schemas.microsoft.com/office/powerpoint/2010/main" val="34975195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defRPr>
            </a:lvl1pPr>
            <a:lvl2pPr marL="733253" indent="-277747">
              <a:spcBef>
                <a:spcPct val="30000"/>
              </a:spcBef>
              <a:defRPr sz="1200">
                <a:solidFill>
                  <a:schemeClr val="tx1"/>
                </a:solidFill>
                <a:latin typeface="Calibri" pitchFamily="34" charset="0"/>
              </a:defRPr>
            </a:lvl2pPr>
            <a:lvl3pPr marL="1133209" indent="-220610">
              <a:spcBef>
                <a:spcPct val="30000"/>
              </a:spcBef>
              <a:defRPr sz="1200">
                <a:solidFill>
                  <a:schemeClr val="tx1"/>
                </a:solidFill>
                <a:latin typeface="Calibri" pitchFamily="34" charset="0"/>
              </a:defRPr>
            </a:lvl3pPr>
            <a:lvl4pPr marL="1585540" indent="-220610">
              <a:spcBef>
                <a:spcPct val="30000"/>
              </a:spcBef>
              <a:defRPr sz="1200">
                <a:solidFill>
                  <a:schemeClr val="tx1"/>
                </a:solidFill>
                <a:latin typeface="Calibri" pitchFamily="34" charset="0"/>
              </a:defRPr>
            </a:lvl4pPr>
            <a:lvl5pPr marL="2044219" indent="-220610">
              <a:spcBef>
                <a:spcPct val="30000"/>
              </a:spcBef>
              <a:defRPr sz="1200">
                <a:solidFill>
                  <a:schemeClr val="tx1"/>
                </a:solidFill>
                <a:latin typeface="Calibri" pitchFamily="34" charset="0"/>
              </a:defRPr>
            </a:lvl5pPr>
            <a:lvl6pPr marL="2501311" indent="-220610" defTabSz="457093" eaLnBrk="0" fontAlgn="base" hangingPunct="0">
              <a:spcBef>
                <a:spcPct val="30000"/>
              </a:spcBef>
              <a:spcAft>
                <a:spcPct val="0"/>
              </a:spcAft>
              <a:defRPr sz="1200">
                <a:solidFill>
                  <a:schemeClr val="tx1"/>
                </a:solidFill>
                <a:latin typeface="Calibri" pitchFamily="34" charset="0"/>
              </a:defRPr>
            </a:lvl6pPr>
            <a:lvl7pPr marL="2958404" indent="-220610" defTabSz="457093" eaLnBrk="0" fontAlgn="base" hangingPunct="0">
              <a:spcBef>
                <a:spcPct val="30000"/>
              </a:spcBef>
              <a:spcAft>
                <a:spcPct val="0"/>
              </a:spcAft>
              <a:defRPr sz="1200">
                <a:solidFill>
                  <a:schemeClr val="tx1"/>
                </a:solidFill>
                <a:latin typeface="Calibri" pitchFamily="34" charset="0"/>
              </a:defRPr>
            </a:lvl7pPr>
            <a:lvl8pPr marL="3415496" indent="-220610" defTabSz="457093" eaLnBrk="0" fontAlgn="base" hangingPunct="0">
              <a:spcBef>
                <a:spcPct val="30000"/>
              </a:spcBef>
              <a:spcAft>
                <a:spcPct val="0"/>
              </a:spcAft>
              <a:defRPr sz="1200">
                <a:solidFill>
                  <a:schemeClr val="tx1"/>
                </a:solidFill>
                <a:latin typeface="Calibri" pitchFamily="34" charset="0"/>
              </a:defRPr>
            </a:lvl8pPr>
            <a:lvl9pPr marL="3872588" indent="-220610" defTabSz="457093" eaLnBrk="0" fontAlgn="base" hangingPunct="0">
              <a:spcBef>
                <a:spcPct val="30000"/>
              </a:spcBef>
              <a:spcAft>
                <a:spcPct val="0"/>
              </a:spcAft>
              <a:defRPr sz="1200">
                <a:solidFill>
                  <a:schemeClr val="tx1"/>
                </a:solidFill>
                <a:latin typeface="Calibri" pitchFamily="34" charset="0"/>
              </a:defRPr>
            </a:lvl9pPr>
          </a:lstStyle>
          <a:p>
            <a:pPr>
              <a:spcBef>
                <a:spcPct val="0"/>
              </a:spcBef>
            </a:pPr>
            <a:fld id="{FA3DD178-3CF5-466B-B408-67CAEB83C276}" type="slidenum">
              <a:rPr lang="en-US" altLang="en-US" sz="1300">
                <a:latin typeface="Arial" charset="0"/>
              </a:rPr>
              <a:pPr>
                <a:spcBef>
                  <a:spcPct val="0"/>
                </a:spcBef>
              </a:pPr>
              <a:t>34</a:t>
            </a:fld>
            <a:endParaRPr lang="en-US" altLang="en-US" sz="1300" dirty="0">
              <a:latin typeface="Arial" charset="0"/>
            </a:endParaRPr>
          </a:p>
        </p:txBody>
      </p:sp>
    </p:spTree>
    <p:extLst>
      <p:ext uri="{BB962C8B-B14F-4D97-AF65-F5344CB8AC3E}">
        <p14:creationId xmlns:p14="http://schemas.microsoft.com/office/powerpoint/2010/main" val="1583083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400" b="1" dirty="0"/>
              <a:t>Among Ohio's 1.8 million smokers, how many try to quit?</a:t>
            </a:r>
          </a:p>
          <a:p>
            <a:endParaRPr lang="en-US" sz="1400" dirty="0"/>
          </a:p>
          <a:p>
            <a:pPr marL="174708" indent="-174708">
              <a:buFont typeface="Arial" panose="020B0604020202020204" pitchFamily="34" charset="0"/>
              <a:buChar char="•"/>
            </a:pPr>
            <a:r>
              <a:rPr lang="en-US" sz="1400" b="1" dirty="0"/>
              <a:t>About 3 out of every 5 Ohio smokers (or about 1.1 million people) tried to quit in 2015</a:t>
            </a:r>
          </a:p>
          <a:p>
            <a:pPr marL="640594" lvl="1" indent="-174708">
              <a:buFontTx/>
              <a:buChar char="-"/>
            </a:pPr>
            <a:r>
              <a:rPr lang="en-US" sz="1400" dirty="0"/>
              <a:t>A quit attempt is defined in the BRFSS survey as stopping smoking for 1 day or longer in the past year because they were trying to quit smoking</a:t>
            </a:r>
          </a:p>
          <a:p>
            <a:pPr marL="465887" lvl="1"/>
            <a:endParaRPr lang="en-US" sz="1400" dirty="0"/>
          </a:p>
          <a:p>
            <a:pPr marL="174708" indent="-174708">
              <a:buFont typeface="Arial" panose="020B0604020202020204" pitchFamily="34" charset="0"/>
              <a:buChar char="•"/>
            </a:pPr>
            <a:r>
              <a:rPr lang="en-US" sz="1400" b="1" dirty="0"/>
              <a:t>So the good news is that…… many smokers in Ohio </a:t>
            </a:r>
            <a:r>
              <a:rPr lang="en-US" sz="1400" b="1" u="sng" dirty="0"/>
              <a:t>are </a:t>
            </a:r>
            <a:r>
              <a:rPr lang="en-US" sz="1400" b="1" dirty="0"/>
              <a:t>actively trying to quit</a:t>
            </a:r>
          </a:p>
          <a:p>
            <a:endParaRPr lang="en-US" sz="1100" dirty="0"/>
          </a:p>
          <a:p>
            <a:pPr>
              <a:spcBef>
                <a:spcPts val="0"/>
              </a:spcBef>
            </a:pPr>
            <a:endParaRPr lang="en-US" sz="1050" dirty="0"/>
          </a:p>
        </p:txBody>
      </p:sp>
      <p:sp>
        <p:nvSpPr>
          <p:cNvPr id="4" name="Slide Number Placeholder 3"/>
          <p:cNvSpPr>
            <a:spLocks noGrp="1"/>
          </p:cNvSpPr>
          <p:nvPr>
            <p:ph type="sldNum" sz="quarter" idx="10"/>
          </p:nvPr>
        </p:nvSpPr>
        <p:spPr/>
        <p:txBody>
          <a:bodyPr/>
          <a:lstStyle/>
          <a:p>
            <a:pPr>
              <a:defRPr/>
            </a:pPr>
            <a:fld id="{F30E323E-4FD0-4D8F-BB1E-344648F25C69}" type="slidenum">
              <a:rPr lang="en-US" smtClean="0"/>
              <a:pPr>
                <a:defRPr/>
              </a:pPr>
              <a:t>3</a:t>
            </a:fld>
            <a:endParaRPr lang="en-US" dirty="0"/>
          </a:p>
        </p:txBody>
      </p:sp>
    </p:spTree>
    <p:extLst>
      <p:ext uri="{BB962C8B-B14F-4D97-AF65-F5344CB8AC3E}">
        <p14:creationId xmlns:p14="http://schemas.microsoft.com/office/powerpoint/2010/main" val="1687366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1FDD47-404A-443F-B506-6B55DEE76A90}" type="slidenum">
              <a:rPr lang="en-US" smtClean="0"/>
              <a:t>5</a:t>
            </a:fld>
            <a:endParaRPr lang="en-US" dirty="0"/>
          </a:p>
        </p:txBody>
      </p:sp>
    </p:spTree>
    <p:extLst>
      <p:ext uri="{BB962C8B-B14F-4D97-AF65-F5344CB8AC3E}">
        <p14:creationId xmlns:p14="http://schemas.microsoft.com/office/powerpoint/2010/main" val="3651998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1FDD47-404A-443F-B506-6B55DEE76A90}" type="slidenum">
              <a:rPr lang="en-US" smtClean="0"/>
              <a:t>7</a:t>
            </a:fld>
            <a:endParaRPr lang="en-US" dirty="0"/>
          </a:p>
        </p:txBody>
      </p:sp>
    </p:spTree>
    <p:extLst>
      <p:ext uri="{BB962C8B-B14F-4D97-AF65-F5344CB8AC3E}">
        <p14:creationId xmlns:p14="http://schemas.microsoft.com/office/powerpoint/2010/main" val="40191010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1FDD47-404A-443F-B506-6B55DEE76A90}" type="slidenum">
              <a:rPr lang="en-US" smtClean="0"/>
              <a:t>8</a:t>
            </a:fld>
            <a:endParaRPr lang="en-US" dirty="0"/>
          </a:p>
        </p:txBody>
      </p:sp>
    </p:spTree>
    <p:extLst>
      <p:ext uri="{BB962C8B-B14F-4D97-AF65-F5344CB8AC3E}">
        <p14:creationId xmlns:p14="http://schemas.microsoft.com/office/powerpoint/2010/main" val="13194622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Tumor initiators (substances that can result in irreversible changes in normal cells)</a:t>
            </a:r>
          </a:p>
          <a:p>
            <a:r>
              <a:rPr lang="en-US" altLang="en-US" dirty="0"/>
              <a:t>Tumor promoters (substances that can lead to tumor growth once cell changes begin). </a:t>
            </a:r>
          </a:p>
          <a:p>
            <a:endParaRPr lang="en-US" altLang="en-US" dirty="0"/>
          </a:p>
          <a:p>
            <a:r>
              <a:rPr lang="en-US" altLang="en-US" dirty="0"/>
              <a:t>Nicotine-brain chemistry causes us to crave certain substances. N is more addictive them heroin or cocaine. Additive and chemicals have been added increase speed of delivery, within 10 seconds to brain and heart</a:t>
            </a:r>
          </a:p>
          <a:p>
            <a:endParaRPr lang="en-US" altLang="en-US" dirty="0"/>
          </a:p>
          <a:p>
            <a:endParaRPr lang="en-US" altLang="en-US" dirty="0"/>
          </a:p>
        </p:txBody>
      </p:sp>
    </p:spTree>
    <p:extLst>
      <p:ext uri="{BB962C8B-B14F-4D97-AF65-F5344CB8AC3E}">
        <p14:creationId xmlns:p14="http://schemas.microsoft.com/office/powerpoint/2010/main" val="3334512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This definition was originally formulated by Howard J. Shaffer, Ph.D., C.A.S.Harvard Medical School, Division on Addictions.</a:t>
            </a:r>
          </a:p>
          <a:p>
            <a:endParaRPr lang="en-US" altLang="en-US"/>
          </a:p>
          <a:p>
            <a:r>
              <a:rPr lang="en-US" altLang="en-US"/>
              <a:t>Tobacco use is an addiction, one that has proven to be harder to overcome than addiction to heroin or cocaine</a:t>
            </a:r>
          </a:p>
          <a:p>
            <a:endParaRPr lang="en-US" altLang="en-US"/>
          </a:p>
          <a:p>
            <a:r>
              <a:rPr lang="en-US" altLang="en-US"/>
              <a:t>Tobacco addiction is also commonly known as tobacco dependence, which speaks more to the need for such substances</a:t>
            </a:r>
          </a:p>
          <a:p>
            <a:endParaRPr lang="en-US" altLang="en-US"/>
          </a:p>
          <a:p>
            <a:endParaRPr lang="en-US" altLang="en-US"/>
          </a:p>
        </p:txBody>
      </p:sp>
    </p:spTree>
    <p:extLst>
      <p:ext uri="{BB962C8B-B14F-4D97-AF65-F5344CB8AC3E}">
        <p14:creationId xmlns:p14="http://schemas.microsoft.com/office/powerpoint/2010/main" val="4131720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1FDD47-404A-443F-B506-6B55DEE76A90}" type="slidenum">
              <a:rPr lang="en-US" smtClean="0"/>
              <a:t>11</a:t>
            </a:fld>
            <a:endParaRPr lang="en-US" dirty="0"/>
          </a:p>
        </p:txBody>
      </p:sp>
    </p:spTree>
    <p:extLst>
      <p:ext uri="{BB962C8B-B14F-4D97-AF65-F5344CB8AC3E}">
        <p14:creationId xmlns:p14="http://schemas.microsoft.com/office/powerpoint/2010/main" val="12317464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600200"/>
            <a:ext cx="7772400" cy="1470025"/>
          </a:xfrm>
        </p:spPr>
        <p:txBody>
          <a:bodyPr/>
          <a:lstStyle/>
          <a:p>
            <a:r>
              <a:rPr lang="en-US" dirty="0"/>
              <a:t>Click to edit Master title style</a:t>
            </a:r>
          </a:p>
        </p:txBody>
      </p:sp>
      <p:sp>
        <p:nvSpPr>
          <p:cNvPr id="3" name="Subtitle 2"/>
          <p:cNvSpPr>
            <a:spLocks noGrp="1"/>
          </p:cNvSpPr>
          <p:nvPr>
            <p:ph type="subTitle" idx="1"/>
          </p:nvPr>
        </p:nvSpPr>
        <p:spPr>
          <a:xfrm>
            <a:off x="1524000" y="34290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Footer Placeholder 4"/>
          <p:cNvSpPr>
            <a:spLocks noGrp="1"/>
          </p:cNvSpPr>
          <p:nvPr>
            <p:ph type="ftr" sz="quarter" idx="11"/>
          </p:nvPr>
        </p:nvSpPr>
        <p:spPr>
          <a:xfrm>
            <a:off x="381000" y="6248400"/>
            <a:ext cx="6324600" cy="473075"/>
          </a:xfrm>
          <a:prstGeom prst="rect">
            <a:avLst/>
          </a:prstGeom>
        </p:spPr>
        <p:txBody>
          <a:bodyPr/>
          <a:lstStyle>
            <a:lvl1pPr defTabSz="914400">
              <a:defRPr>
                <a:solidFill>
                  <a:srgbClr val="F2F2F2"/>
                </a:solidFill>
              </a:defRPr>
            </a:lvl1pPr>
          </a:lstStyle>
          <a:p>
            <a:pPr>
              <a:defRPr/>
            </a:pPr>
            <a:endParaRPr lang="en-US" dirty="0"/>
          </a:p>
        </p:txBody>
      </p:sp>
    </p:spTree>
    <p:extLst>
      <p:ext uri="{BB962C8B-B14F-4D97-AF65-F5344CB8AC3E}">
        <p14:creationId xmlns:p14="http://schemas.microsoft.com/office/powerpoint/2010/main" val="33139511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143000"/>
            <a:ext cx="5686425" cy="625475"/>
          </a:xfrm>
        </p:spPr>
        <p:txBody>
          <a:bodyPr/>
          <a:lstStyle/>
          <a:p>
            <a:r>
              <a:rPr lang="en-US" dirty="0"/>
              <a:t>Click to edit Master title style</a:t>
            </a:r>
          </a:p>
        </p:txBody>
      </p:sp>
      <p:sp>
        <p:nvSpPr>
          <p:cNvPr id="3" name="Vertical Text Placeholder 2"/>
          <p:cNvSpPr>
            <a:spLocks noGrp="1"/>
          </p:cNvSpPr>
          <p:nvPr>
            <p:ph type="body" orient="vert" idx="1"/>
          </p:nvPr>
        </p:nvSpPr>
        <p:spPr>
          <a:xfrm rot="16200000">
            <a:off x="3200400" y="-228600"/>
            <a:ext cx="3200400" cy="8382000"/>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304800" y="6356350"/>
            <a:ext cx="5638800" cy="365125"/>
          </a:xfrm>
          <a:prstGeom prst="rect">
            <a:avLst/>
          </a:prstGeom>
        </p:spPr>
        <p:txBody>
          <a:bodyPr/>
          <a:lstStyle>
            <a:lvl1pPr defTabSz="914400">
              <a:defRPr>
                <a:solidFill>
                  <a:srgbClr val="FFFFFF"/>
                </a:solidFill>
              </a:defRPr>
            </a:lvl1pPr>
          </a:lstStyle>
          <a:p>
            <a:pPr>
              <a:defRPr/>
            </a:pPr>
            <a:endParaRPr lang="en-US" dirty="0"/>
          </a:p>
        </p:txBody>
      </p:sp>
    </p:spTree>
    <p:extLst>
      <p:ext uri="{BB962C8B-B14F-4D97-AF65-F5344CB8AC3E}">
        <p14:creationId xmlns:p14="http://schemas.microsoft.com/office/powerpoint/2010/main" val="7133173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rot="16200000">
            <a:off x="4371359" y="-2618759"/>
            <a:ext cx="1447800" cy="805691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rot="16200000">
            <a:off x="2838449" y="552448"/>
            <a:ext cx="3657602" cy="6972300"/>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304800" y="6356350"/>
            <a:ext cx="5638800" cy="365125"/>
          </a:xfrm>
          <a:prstGeom prst="rect">
            <a:avLst/>
          </a:prstGeom>
        </p:spPr>
        <p:txBody>
          <a:bodyPr/>
          <a:lstStyle>
            <a:lvl1pPr defTabSz="914400">
              <a:defRPr>
                <a:solidFill>
                  <a:srgbClr val="FFFFFF"/>
                </a:solidFill>
              </a:defRPr>
            </a:lvl1pPr>
          </a:lstStyle>
          <a:p>
            <a:pPr>
              <a:defRPr/>
            </a:pPr>
            <a:endParaRPr lang="en-US" dirty="0"/>
          </a:p>
        </p:txBody>
      </p:sp>
    </p:spTree>
    <p:extLst>
      <p:ext uri="{BB962C8B-B14F-4D97-AF65-F5344CB8AC3E}">
        <p14:creationId xmlns:p14="http://schemas.microsoft.com/office/powerpoint/2010/main" val="22394756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t with Im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1747888"/>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1485900" y="1212850"/>
            <a:ext cx="18415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457200" eaLnBrk="0" hangingPunct="0">
              <a:defRPr>
                <a:solidFill>
                  <a:schemeClr val="tx1"/>
                </a:solidFill>
                <a:latin typeface="Arial" pitchFamily="34" charset="0"/>
                <a:cs typeface="Arial" pitchFamily="34" charset="0"/>
              </a:defRPr>
            </a:lvl1pPr>
            <a:lvl2pPr marL="742950" indent="-285750" defTabSz="457200" eaLnBrk="0" hangingPunct="0">
              <a:defRPr>
                <a:solidFill>
                  <a:schemeClr val="tx1"/>
                </a:solidFill>
                <a:latin typeface="Arial" pitchFamily="34" charset="0"/>
                <a:cs typeface="Arial" pitchFamily="34" charset="0"/>
              </a:defRPr>
            </a:lvl2pPr>
            <a:lvl3pPr marL="1143000" indent="-228600" defTabSz="457200" eaLnBrk="0" hangingPunct="0">
              <a:defRPr>
                <a:solidFill>
                  <a:schemeClr val="tx1"/>
                </a:solidFill>
                <a:latin typeface="Arial" pitchFamily="34" charset="0"/>
                <a:cs typeface="Arial" pitchFamily="34" charset="0"/>
              </a:defRPr>
            </a:lvl3pPr>
            <a:lvl4pPr marL="1600200" indent="-228600" defTabSz="457200" eaLnBrk="0" hangingPunct="0">
              <a:defRPr>
                <a:solidFill>
                  <a:schemeClr val="tx1"/>
                </a:solidFill>
                <a:latin typeface="Arial" pitchFamily="34" charset="0"/>
                <a:cs typeface="Arial" pitchFamily="34" charset="0"/>
              </a:defRPr>
            </a:lvl4pPr>
            <a:lvl5pPr marL="2057400" indent="-228600" defTabSz="457200" eaLnBrk="0" hangingPunct="0">
              <a:defRPr>
                <a:solidFill>
                  <a:schemeClr val="tx1"/>
                </a:solidFill>
                <a:latin typeface="Arial"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defRPr/>
            </a:pPr>
            <a:endParaRPr lang="en-US" dirty="0">
              <a:solidFill>
                <a:srgbClr val="000000"/>
              </a:solidFill>
              <a:latin typeface="Calibri" pitchFamily="34" charset="0"/>
            </a:endParaRPr>
          </a:p>
        </p:txBody>
      </p:sp>
      <p:sp>
        <p:nvSpPr>
          <p:cNvPr id="2" name="Title 1"/>
          <p:cNvSpPr>
            <a:spLocks noGrp="1"/>
          </p:cNvSpPr>
          <p:nvPr>
            <p:ph type="title"/>
          </p:nvPr>
        </p:nvSpPr>
        <p:spPr>
          <a:xfrm>
            <a:off x="402074" y="696499"/>
            <a:ext cx="8616598" cy="626300"/>
          </a:xfrm>
        </p:spPr>
        <p:txBody>
          <a:bodyPr/>
          <a:lstStyle>
            <a:lvl1pPr algn="l">
              <a:defRPr/>
            </a:lvl1pPr>
          </a:lstStyle>
          <a:p>
            <a:r>
              <a:rPr lang="en-US" dirty="0"/>
              <a:t>Click to edit Master title style</a:t>
            </a:r>
          </a:p>
        </p:txBody>
      </p:sp>
      <p:sp>
        <p:nvSpPr>
          <p:cNvPr id="3" name="Content Placeholder 2"/>
          <p:cNvSpPr>
            <a:spLocks noGrp="1"/>
          </p:cNvSpPr>
          <p:nvPr>
            <p:ph idx="1"/>
          </p:nvPr>
        </p:nvSpPr>
        <p:spPr>
          <a:xfrm>
            <a:off x="402074" y="1582182"/>
            <a:ext cx="8137219" cy="1321024"/>
          </a:xfrm>
        </p:spPr>
        <p:txBody>
          <a:bodyPr/>
          <a:lstStyle>
            <a:lvl1pPr algn="l">
              <a:buClr>
                <a:schemeClr val="tx2">
                  <a:lumMod val="60000"/>
                  <a:lumOff val="40000"/>
                </a:schemeClr>
              </a:buClr>
              <a:defRPr>
                <a:solidFill>
                  <a:srgbClr val="000000"/>
                </a:solidFill>
              </a:defRPr>
            </a:lvl1pPr>
            <a:lvl2pPr>
              <a:buClr>
                <a:schemeClr val="tx2">
                  <a:lumMod val="60000"/>
                  <a:lumOff val="40000"/>
                </a:schemeClr>
              </a:buClr>
              <a:defRPr>
                <a:solidFill>
                  <a:srgbClr val="000000"/>
                </a:solidFill>
              </a:defRPr>
            </a:lvl2pPr>
            <a:lvl3pPr>
              <a:buClr>
                <a:schemeClr val="tx2">
                  <a:lumMod val="60000"/>
                  <a:lumOff val="40000"/>
                </a:schemeClr>
              </a:buClr>
              <a:defRPr>
                <a:solidFill>
                  <a:srgbClr val="000000"/>
                </a:solidFill>
              </a:defRPr>
            </a:lvl3pPr>
            <a:lvl4pPr>
              <a:buClr>
                <a:schemeClr val="tx2">
                  <a:lumMod val="60000"/>
                  <a:lumOff val="40000"/>
                </a:schemeClr>
              </a:buClr>
              <a:defRPr>
                <a:solidFill>
                  <a:srgbClr val="000000"/>
                </a:solidFill>
              </a:defRPr>
            </a:lvl4pPr>
            <a:lvl5pPr>
              <a:buClr>
                <a:schemeClr val="tx2">
                  <a:lumMod val="60000"/>
                  <a:lumOff val="40000"/>
                </a:schemeClr>
              </a:buClr>
              <a:defRPr>
                <a:solidFill>
                  <a:srgbClr val="00000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Box 9"/>
          <p:cNvSpPr txBox="1">
            <a:spLocks noChangeArrowheads="1"/>
          </p:cNvSpPr>
          <p:nvPr userDrawn="1"/>
        </p:nvSpPr>
        <p:spPr bwMode="auto">
          <a:xfrm>
            <a:off x="1485900" y="1212850"/>
            <a:ext cx="18415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457200" eaLnBrk="0" hangingPunct="0">
              <a:defRPr>
                <a:solidFill>
                  <a:schemeClr val="tx1"/>
                </a:solidFill>
                <a:latin typeface="Arial" pitchFamily="34" charset="0"/>
                <a:cs typeface="Arial" pitchFamily="34" charset="0"/>
              </a:defRPr>
            </a:lvl1pPr>
            <a:lvl2pPr marL="742950" indent="-285750" defTabSz="457200" eaLnBrk="0" hangingPunct="0">
              <a:defRPr>
                <a:solidFill>
                  <a:schemeClr val="tx1"/>
                </a:solidFill>
                <a:latin typeface="Arial" pitchFamily="34" charset="0"/>
                <a:cs typeface="Arial" pitchFamily="34" charset="0"/>
              </a:defRPr>
            </a:lvl2pPr>
            <a:lvl3pPr marL="1143000" indent="-228600" defTabSz="457200" eaLnBrk="0" hangingPunct="0">
              <a:defRPr>
                <a:solidFill>
                  <a:schemeClr val="tx1"/>
                </a:solidFill>
                <a:latin typeface="Arial" pitchFamily="34" charset="0"/>
                <a:cs typeface="Arial" pitchFamily="34" charset="0"/>
              </a:defRPr>
            </a:lvl3pPr>
            <a:lvl4pPr marL="1600200" indent="-228600" defTabSz="457200" eaLnBrk="0" hangingPunct="0">
              <a:defRPr>
                <a:solidFill>
                  <a:schemeClr val="tx1"/>
                </a:solidFill>
                <a:latin typeface="Arial" pitchFamily="34" charset="0"/>
                <a:cs typeface="Arial" pitchFamily="34" charset="0"/>
              </a:defRPr>
            </a:lvl4pPr>
            <a:lvl5pPr marL="2057400" indent="-228600" defTabSz="457200" eaLnBrk="0" hangingPunct="0">
              <a:defRPr>
                <a:solidFill>
                  <a:schemeClr val="tx1"/>
                </a:solidFill>
                <a:latin typeface="Arial"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defRPr/>
            </a:pPr>
            <a:endParaRPr lang="en-US" dirty="0">
              <a:solidFill>
                <a:srgbClr val="000000"/>
              </a:solidFill>
              <a:latin typeface="Calibri" pitchFamily="34" charset="0"/>
            </a:endParaRPr>
          </a:p>
        </p:txBody>
      </p:sp>
      <p:sp>
        <p:nvSpPr>
          <p:cNvPr id="11" name="Footer Placeholder 4"/>
          <p:cNvSpPr>
            <a:spLocks noGrp="1"/>
          </p:cNvSpPr>
          <p:nvPr>
            <p:ph type="ftr" sz="quarter" idx="11"/>
          </p:nvPr>
        </p:nvSpPr>
        <p:spPr>
          <a:xfrm>
            <a:off x="381000" y="6248400"/>
            <a:ext cx="6400800" cy="473075"/>
          </a:xfrm>
          <a:prstGeom prst="rect">
            <a:avLst/>
          </a:prstGeom>
        </p:spPr>
        <p:txBody>
          <a:bodyPr/>
          <a:lstStyle>
            <a:lvl1pPr defTabSz="914400">
              <a:defRPr>
                <a:solidFill>
                  <a:srgbClr val="F2F2F2"/>
                </a:solidFill>
              </a:defRPr>
            </a:lvl1pPr>
          </a:lstStyle>
          <a:p>
            <a:pPr>
              <a:defRPr/>
            </a:pPr>
            <a:endParaRPr lang="en-US" dirty="0"/>
          </a:p>
        </p:txBody>
      </p:sp>
    </p:spTree>
    <p:extLst>
      <p:ext uri="{BB962C8B-B14F-4D97-AF65-F5344CB8AC3E}">
        <p14:creationId xmlns:p14="http://schemas.microsoft.com/office/powerpoint/2010/main" val="3259151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2000" y="1676400"/>
            <a:ext cx="7772400" cy="1362075"/>
          </a:xfrm>
        </p:spPr>
        <p:txBody>
          <a:bodyPr anchor="t"/>
          <a:lstStyle>
            <a:lvl1pPr algn="l">
              <a:defRPr sz="4000" b="1" cap="all"/>
            </a:lvl1pPr>
          </a:lstStyle>
          <a:p>
            <a:r>
              <a:rPr lang="en-US" dirty="0"/>
              <a:t>Click to edit Master title style</a:t>
            </a:r>
          </a:p>
        </p:txBody>
      </p:sp>
      <p:sp>
        <p:nvSpPr>
          <p:cNvPr id="3" name="Text Placeholder 2"/>
          <p:cNvSpPr>
            <a:spLocks noGrp="1"/>
          </p:cNvSpPr>
          <p:nvPr>
            <p:ph type="body" idx="1"/>
          </p:nvPr>
        </p:nvSpPr>
        <p:spPr>
          <a:xfrm>
            <a:off x="762000" y="3505200"/>
            <a:ext cx="7772400" cy="53340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Footer Placeholder 4"/>
          <p:cNvSpPr>
            <a:spLocks noGrp="1"/>
          </p:cNvSpPr>
          <p:nvPr>
            <p:ph type="ftr" sz="quarter" idx="11"/>
          </p:nvPr>
        </p:nvSpPr>
        <p:spPr>
          <a:xfrm>
            <a:off x="381000" y="6248400"/>
            <a:ext cx="6400800" cy="473075"/>
          </a:xfrm>
          <a:prstGeom prst="rect">
            <a:avLst/>
          </a:prstGeom>
        </p:spPr>
        <p:txBody>
          <a:bodyPr/>
          <a:lstStyle>
            <a:lvl1pPr defTabSz="914400">
              <a:defRPr>
                <a:solidFill>
                  <a:srgbClr val="F2F2F2"/>
                </a:solidFill>
              </a:defRPr>
            </a:lvl1pPr>
          </a:lstStyle>
          <a:p>
            <a:pPr>
              <a:defRPr/>
            </a:pPr>
            <a:endParaRPr lang="en-US" dirty="0"/>
          </a:p>
        </p:txBody>
      </p:sp>
    </p:spTree>
    <p:extLst>
      <p:ext uri="{BB962C8B-B14F-4D97-AF65-F5344CB8AC3E}">
        <p14:creationId xmlns:p14="http://schemas.microsoft.com/office/powerpoint/2010/main" val="11963302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685800"/>
            <a:ext cx="8610600" cy="625475"/>
          </a:xfrm>
        </p:spPr>
        <p:txBody>
          <a:bodyPr/>
          <a:lstStyle/>
          <a:p>
            <a:r>
              <a:rPr lang="en-US" dirty="0"/>
              <a:t>Click to edit Master title style</a:t>
            </a:r>
          </a:p>
        </p:txBody>
      </p:sp>
      <p:sp>
        <p:nvSpPr>
          <p:cNvPr id="3" name="Content Placeholder 2"/>
          <p:cNvSpPr>
            <a:spLocks noGrp="1"/>
          </p:cNvSpPr>
          <p:nvPr>
            <p:ph sz="half" idx="1"/>
          </p:nvPr>
        </p:nvSpPr>
        <p:spPr>
          <a:xfrm>
            <a:off x="457200" y="1600201"/>
            <a:ext cx="40386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1"/>
            <a:ext cx="40386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4"/>
          <p:cNvSpPr>
            <a:spLocks noGrp="1"/>
          </p:cNvSpPr>
          <p:nvPr>
            <p:ph type="ftr" sz="quarter" idx="11"/>
          </p:nvPr>
        </p:nvSpPr>
        <p:spPr>
          <a:xfrm>
            <a:off x="381000" y="6248400"/>
            <a:ext cx="6477000" cy="473075"/>
          </a:xfrm>
          <a:prstGeom prst="rect">
            <a:avLst/>
          </a:prstGeom>
        </p:spPr>
        <p:txBody>
          <a:bodyPr/>
          <a:lstStyle>
            <a:lvl1pPr defTabSz="914400">
              <a:defRPr>
                <a:solidFill>
                  <a:srgbClr val="F2F2F2"/>
                </a:solidFill>
              </a:defRPr>
            </a:lvl1pPr>
          </a:lstStyle>
          <a:p>
            <a:pPr>
              <a:defRPr/>
            </a:pPr>
            <a:endParaRPr lang="en-US" dirty="0"/>
          </a:p>
        </p:txBody>
      </p:sp>
    </p:spTree>
    <p:extLst>
      <p:ext uri="{BB962C8B-B14F-4D97-AF65-F5344CB8AC3E}">
        <p14:creationId xmlns:p14="http://schemas.microsoft.com/office/powerpoint/2010/main" val="2976084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2400" y="838200"/>
            <a:ext cx="8686800" cy="625475"/>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6925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7687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4"/>
          <p:cNvSpPr>
            <a:spLocks noGrp="1"/>
          </p:cNvSpPr>
          <p:nvPr>
            <p:ph type="ftr" sz="quarter" idx="11"/>
          </p:nvPr>
        </p:nvSpPr>
        <p:spPr>
          <a:xfrm>
            <a:off x="381000" y="6248400"/>
            <a:ext cx="6553200" cy="473075"/>
          </a:xfrm>
          <a:prstGeom prst="rect">
            <a:avLst/>
          </a:prstGeom>
        </p:spPr>
        <p:txBody>
          <a:bodyPr/>
          <a:lstStyle>
            <a:lvl1pPr defTabSz="914400">
              <a:defRPr>
                <a:solidFill>
                  <a:srgbClr val="F2F2F2"/>
                </a:solidFill>
              </a:defRPr>
            </a:lvl1pPr>
          </a:lstStyle>
          <a:p>
            <a:pPr>
              <a:defRPr/>
            </a:pPr>
            <a:endParaRPr lang="en-US" dirty="0"/>
          </a:p>
        </p:txBody>
      </p:sp>
    </p:spTree>
    <p:extLst>
      <p:ext uri="{BB962C8B-B14F-4D97-AF65-F5344CB8AC3E}">
        <p14:creationId xmlns:p14="http://schemas.microsoft.com/office/powerpoint/2010/main" val="17028804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90800" y="2133600"/>
            <a:ext cx="4522788" cy="1387475"/>
          </a:xfrm>
        </p:spPr>
        <p:txBody>
          <a:bodyPr/>
          <a:lstStyle/>
          <a:p>
            <a:r>
              <a:rPr lang="en-US" dirty="0"/>
              <a:t>Click to edit Master title style</a:t>
            </a:r>
          </a:p>
        </p:txBody>
      </p:sp>
      <p:sp>
        <p:nvSpPr>
          <p:cNvPr id="6" name="Footer Placeholder 4"/>
          <p:cNvSpPr>
            <a:spLocks noGrp="1"/>
          </p:cNvSpPr>
          <p:nvPr>
            <p:ph type="ftr" sz="quarter" idx="11"/>
          </p:nvPr>
        </p:nvSpPr>
        <p:spPr>
          <a:xfrm>
            <a:off x="381000" y="6248400"/>
            <a:ext cx="5638800" cy="473075"/>
          </a:xfrm>
          <a:prstGeom prst="rect">
            <a:avLst/>
          </a:prstGeom>
        </p:spPr>
        <p:txBody>
          <a:bodyPr/>
          <a:lstStyle>
            <a:lvl1pPr defTabSz="914400">
              <a:defRPr>
                <a:solidFill>
                  <a:srgbClr val="F2F2F2"/>
                </a:solidFill>
              </a:defRPr>
            </a:lvl1pPr>
          </a:lstStyle>
          <a:p>
            <a:pPr>
              <a:defRPr/>
            </a:pPr>
            <a:endParaRPr lang="en-US" dirty="0"/>
          </a:p>
        </p:txBody>
      </p:sp>
      <p:sp>
        <p:nvSpPr>
          <p:cNvPr id="7" name="Slide Number Placeholder 5"/>
          <p:cNvSpPr>
            <a:spLocks noGrp="1"/>
          </p:cNvSpPr>
          <p:nvPr>
            <p:ph type="sldNum" sz="quarter" idx="12"/>
          </p:nvPr>
        </p:nvSpPr>
        <p:spPr>
          <a:xfrm>
            <a:off x="6096000" y="6248400"/>
            <a:ext cx="838200" cy="473075"/>
          </a:xfrm>
          <a:prstGeom prst="rect">
            <a:avLst/>
          </a:prstGeom>
        </p:spPr>
        <p:txBody>
          <a:bodyPr/>
          <a:lstStyle>
            <a:lvl1pPr defTabSz="914400">
              <a:defRPr>
                <a:solidFill>
                  <a:srgbClr val="F2F2F2"/>
                </a:solidFill>
              </a:defRPr>
            </a:lvl1pPr>
          </a:lstStyle>
          <a:p>
            <a:pPr>
              <a:defRPr/>
            </a:pPr>
            <a:fld id="{8E158077-86E0-477F-8928-9822FF403CDA}" type="slidenum">
              <a:rPr lang="en-US" smtClean="0"/>
              <a:pPr>
                <a:defRPr/>
              </a:pPr>
              <a:t>‹#›</a:t>
            </a:fld>
            <a:endParaRPr lang="en-US" dirty="0"/>
          </a:p>
        </p:txBody>
      </p:sp>
    </p:spTree>
    <p:extLst>
      <p:ext uri="{BB962C8B-B14F-4D97-AF65-F5344CB8AC3E}">
        <p14:creationId xmlns:p14="http://schemas.microsoft.com/office/powerpoint/2010/main" val="4215469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381000" y="6248400"/>
            <a:ext cx="6629400" cy="473075"/>
          </a:xfrm>
          <a:prstGeom prst="rect">
            <a:avLst/>
          </a:prstGeom>
        </p:spPr>
        <p:txBody>
          <a:bodyPr/>
          <a:lstStyle>
            <a:lvl1pPr defTabSz="914400">
              <a:defRPr>
                <a:solidFill>
                  <a:srgbClr val="F2F2F2"/>
                </a:solidFill>
              </a:defRPr>
            </a:lvl1pPr>
          </a:lstStyle>
          <a:p>
            <a:pPr>
              <a:defRPr/>
            </a:pPr>
            <a:endParaRPr lang="en-US" dirty="0"/>
          </a:p>
        </p:txBody>
      </p:sp>
    </p:spTree>
    <p:extLst>
      <p:ext uri="{BB962C8B-B14F-4D97-AF65-F5344CB8AC3E}">
        <p14:creationId xmlns:p14="http://schemas.microsoft.com/office/powerpoint/2010/main" val="428601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 y="838200"/>
            <a:ext cx="3657600" cy="533400"/>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3810000" y="990600"/>
            <a:ext cx="5111750" cy="50593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600201"/>
            <a:ext cx="3008313" cy="40386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Footer Placeholder 4"/>
          <p:cNvSpPr>
            <a:spLocks noGrp="1"/>
          </p:cNvSpPr>
          <p:nvPr>
            <p:ph type="ftr" sz="quarter" idx="11"/>
          </p:nvPr>
        </p:nvSpPr>
        <p:spPr>
          <a:xfrm>
            <a:off x="228600" y="6356350"/>
            <a:ext cx="6553200" cy="365125"/>
          </a:xfrm>
          <a:prstGeom prst="rect">
            <a:avLst/>
          </a:prstGeom>
        </p:spPr>
        <p:txBody>
          <a:bodyPr/>
          <a:lstStyle>
            <a:lvl1pPr defTabSz="914400">
              <a:defRPr>
                <a:solidFill>
                  <a:schemeClr val="bg1"/>
                </a:solidFill>
              </a:defRPr>
            </a:lvl1pPr>
          </a:lstStyle>
          <a:p>
            <a:pPr>
              <a:defRPr/>
            </a:pPr>
            <a:endParaRPr lang="en-US" dirty="0"/>
          </a:p>
        </p:txBody>
      </p:sp>
    </p:spTree>
    <p:extLst>
      <p:ext uri="{BB962C8B-B14F-4D97-AF65-F5344CB8AC3E}">
        <p14:creationId xmlns:p14="http://schemas.microsoft.com/office/powerpoint/2010/main" val="35739511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4"/>
          <p:cNvSpPr>
            <a:spLocks noGrp="1"/>
          </p:cNvSpPr>
          <p:nvPr>
            <p:ph type="ftr" sz="quarter" idx="11"/>
          </p:nvPr>
        </p:nvSpPr>
        <p:spPr>
          <a:xfrm>
            <a:off x="457200" y="6356350"/>
            <a:ext cx="5486400" cy="365125"/>
          </a:xfrm>
          <a:prstGeom prst="rect">
            <a:avLst/>
          </a:prstGeom>
        </p:spPr>
        <p:txBody>
          <a:bodyPr/>
          <a:lstStyle>
            <a:lvl1pPr defTabSz="914400">
              <a:defRPr>
                <a:solidFill>
                  <a:srgbClr val="FFFFFF"/>
                </a:solidFill>
              </a:defRPr>
            </a:lvl1pPr>
          </a:lstStyle>
          <a:p>
            <a:pPr>
              <a:defRPr/>
            </a:pPr>
            <a:endParaRPr lang="en-US" dirty="0"/>
          </a:p>
        </p:txBody>
      </p:sp>
    </p:spTree>
    <p:extLst>
      <p:ext uri="{BB962C8B-B14F-4D97-AF65-F5344CB8AC3E}">
        <p14:creationId xmlns:p14="http://schemas.microsoft.com/office/powerpoint/2010/main" val="40213840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3810000" y="2630488"/>
            <a:ext cx="5208588" cy="625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Title of Presentation</a:t>
            </a:r>
          </a:p>
        </p:txBody>
      </p:sp>
      <p:sp>
        <p:nvSpPr>
          <p:cNvPr id="2051" name="Text Placeholder 2"/>
          <p:cNvSpPr>
            <a:spLocks noGrp="1"/>
          </p:cNvSpPr>
          <p:nvPr>
            <p:ph type="body" idx="1"/>
          </p:nvPr>
        </p:nvSpPr>
        <p:spPr bwMode="auto">
          <a:xfrm>
            <a:off x="4191000" y="3586163"/>
            <a:ext cx="4495800" cy="1320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Secondary information</a:t>
            </a:r>
          </a:p>
        </p:txBody>
      </p:sp>
    </p:spTree>
    <p:extLst>
      <p:ext uri="{BB962C8B-B14F-4D97-AF65-F5344CB8AC3E}">
        <p14:creationId xmlns:p14="http://schemas.microsoft.com/office/powerpoint/2010/main" val="39609967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hdr="0" ftr="0" dt="0"/>
  <p:txStyles>
    <p:titleStyle>
      <a:lvl1pPr algn="ctr" defTabSz="457200" rtl="0" eaLnBrk="1" fontAlgn="base" hangingPunct="1">
        <a:spcBef>
          <a:spcPct val="0"/>
        </a:spcBef>
        <a:spcAft>
          <a:spcPct val="0"/>
        </a:spcAft>
        <a:defRPr sz="4400" b="1" kern="1200">
          <a:solidFill>
            <a:srgbClr val="800000"/>
          </a:solidFill>
          <a:latin typeface="+mj-lt"/>
          <a:ea typeface="+mj-ea"/>
          <a:cs typeface="+mj-cs"/>
        </a:defRPr>
      </a:lvl1pPr>
      <a:lvl2pPr algn="l" defTabSz="457200" rtl="0" eaLnBrk="1" fontAlgn="base" hangingPunct="1">
        <a:spcBef>
          <a:spcPct val="0"/>
        </a:spcBef>
        <a:spcAft>
          <a:spcPct val="0"/>
        </a:spcAft>
        <a:defRPr sz="4400" b="1">
          <a:solidFill>
            <a:srgbClr val="800000"/>
          </a:solidFill>
          <a:latin typeface="Calibri" pitchFamily="34" charset="0"/>
        </a:defRPr>
      </a:lvl2pPr>
      <a:lvl3pPr algn="l" defTabSz="457200" rtl="0" eaLnBrk="1" fontAlgn="base" hangingPunct="1">
        <a:spcBef>
          <a:spcPct val="0"/>
        </a:spcBef>
        <a:spcAft>
          <a:spcPct val="0"/>
        </a:spcAft>
        <a:defRPr sz="4400" b="1">
          <a:solidFill>
            <a:srgbClr val="800000"/>
          </a:solidFill>
          <a:latin typeface="Calibri" pitchFamily="34" charset="0"/>
        </a:defRPr>
      </a:lvl3pPr>
      <a:lvl4pPr algn="l" defTabSz="457200" rtl="0" eaLnBrk="1" fontAlgn="base" hangingPunct="1">
        <a:spcBef>
          <a:spcPct val="0"/>
        </a:spcBef>
        <a:spcAft>
          <a:spcPct val="0"/>
        </a:spcAft>
        <a:defRPr sz="4400" b="1">
          <a:solidFill>
            <a:srgbClr val="800000"/>
          </a:solidFill>
          <a:latin typeface="Calibri" pitchFamily="34" charset="0"/>
        </a:defRPr>
      </a:lvl4pPr>
      <a:lvl5pPr algn="l" defTabSz="457200" rtl="0" eaLnBrk="1" fontAlgn="base" hangingPunct="1">
        <a:spcBef>
          <a:spcPct val="0"/>
        </a:spcBef>
        <a:spcAft>
          <a:spcPct val="0"/>
        </a:spcAft>
        <a:defRPr sz="4400" b="1">
          <a:solidFill>
            <a:srgbClr val="800000"/>
          </a:solidFill>
          <a:latin typeface="Calibri" pitchFamily="34" charset="0"/>
        </a:defRPr>
      </a:lvl5pPr>
      <a:lvl6pPr marL="457200" algn="l" defTabSz="457200" rtl="0" eaLnBrk="1" fontAlgn="base" hangingPunct="1">
        <a:spcBef>
          <a:spcPct val="0"/>
        </a:spcBef>
        <a:spcAft>
          <a:spcPct val="0"/>
        </a:spcAft>
        <a:defRPr sz="4400" b="1">
          <a:solidFill>
            <a:srgbClr val="800000"/>
          </a:solidFill>
          <a:latin typeface="Calibri" pitchFamily="34" charset="0"/>
        </a:defRPr>
      </a:lvl6pPr>
      <a:lvl7pPr marL="914400" algn="l" defTabSz="457200" rtl="0" eaLnBrk="1" fontAlgn="base" hangingPunct="1">
        <a:spcBef>
          <a:spcPct val="0"/>
        </a:spcBef>
        <a:spcAft>
          <a:spcPct val="0"/>
        </a:spcAft>
        <a:defRPr sz="4400" b="1">
          <a:solidFill>
            <a:srgbClr val="800000"/>
          </a:solidFill>
          <a:latin typeface="Calibri" pitchFamily="34" charset="0"/>
        </a:defRPr>
      </a:lvl7pPr>
      <a:lvl8pPr marL="1371600" algn="l" defTabSz="457200" rtl="0" eaLnBrk="1" fontAlgn="base" hangingPunct="1">
        <a:spcBef>
          <a:spcPct val="0"/>
        </a:spcBef>
        <a:spcAft>
          <a:spcPct val="0"/>
        </a:spcAft>
        <a:defRPr sz="4400" b="1">
          <a:solidFill>
            <a:srgbClr val="800000"/>
          </a:solidFill>
          <a:latin typeface="Calibri" pitchFamily="34" charset="0"/>
        </a:defRPr>
      </a:lvl8pPr>
      <a:lvl9pPr marL="1828800" algn="l" defTabSz="457200" rtl="0" eaLnBrk="1" fontAlgn="base" hangingPunct="1">
        <a:spcBef>
          <a:spcPct val="0"/>
        </a:spcBef>
        <a:spcAft>
          <a:spcPct val="0"/>
        </a:spcAft>
        <a:defRPr sz="4400" b="1">
          <a:solidFill>
            <a:srgbClr val="800000"/>
          </a:solidFill>
          <a:latin typeface="Calibri" pitchFamily="34" charset="0"/>
        </a:defRPr>
      </a:lvl9pPr>
    </p:titleStyle>
    <p:bodyStyle>
      <a:lvl1pPr marL="342900" indent="-342900" algn="ctr" defTabSz="457200" rtl="0" eaLnBrk="1" fontAlgn="base" hangingPunct="1">
        <a:spcBef>
          <a:spcPct val="20000"/>
        </a:spcBef>
        <a:spcAft>
          <a:spcPct val="0"/>
        </a:spcAft>
        <a:buFont typeface="Arial" pitchFamily="34" charset="0"/>
        <a:defRPr sz="3200" kern="1200">
          <a:solidFill>
            <a:srgbClr val="595959"/>
          </a:solidFill>
          <a:latin typeface="+mn-lt"/>
          <a:ea typeface="+mn-ea"/>
          <a:cs typeface="+mn-cs"/>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youtu.be/Vt4Dfa4fOEY"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3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mailto:Amy.Gorenflo@odh.ohio.gov"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0" y="0"/>
            <a:ext cx="9144000" cy="6858000"/>
          </a:xfrm>
          <a:prstGeom prst="rect">
            <a:avLst/>
          </a:prstGeom>
        </p:spPr>
      </p:pic>
      <p:sp>
        <p:nvSpPr>
          <p:cNvPr id="13315" name="Title 1"/>
          <p:cNvSpPr>
            <a:spLocks noGrp="1"/>
          </p:cNvSpPr>
          <p:nvPr>
            <p:ph type="ctrTitle"/>
          </p:nvPr>
        </p:nvSpPr>
        <p:spPr>
          <a:xfrm>
            <a:off x="3733800" y="1600200"/>
            <a:ext cx="5105400" cy="2570163"/>
          </a:xfrm>
        </p:spPr>
        <p:txBody>
          <a:bodyPr/>
          <a:lstStyle/>
          <a:p>
            <a:pPr algn="r">
              <a:defRPr/>
            </a:pPr>
            <a:r>
              <a:rPr lang="en-US" altLang="en-US" sz="3200" dirty="0">
                <a:ea typeface="Verdana" panose="020B0604030504040204" pitchFamily="34" charset="0"/>
                <a:cs typeface="Verdana" panose="020B0604030504040204" pitchFamily="34" charset="0"/>
              </a:rPr>
              <a:t>Integrating Tobacco Cessation into Local Public Health Systems</a:t>
            </a:r>
          </a:p>
        </p:txBody>
      </p:sp>
      <p:sp>
        <p:nvSpPr>
          <p:cNvPr id="3" name="Subtitle 2"/>
          <p:cNvSpPr>
            <a:spLocks noGrp="1"/>
          </p:cNvSpPr>
          <p:nvPr>
            <p:ph type="subTitle" idx="1"/>
          </p:nvPr>
        </p:nvSpPr>
        <p:spPr>
          <a:xfrm>
            <a:off x="1600200" y="3124200"/>
            <a:ext cx="7391400" cy="2209799"/>
          </a:xfrm>
        </p:spPr>
        <p:txBody>
          <a:bodyPr rtlCol="0">
            <a:noAutofit/>
          </a:bodyPr>
          <a:lstStyle/>
          <a:p>
            <a:pPr algn="l" eaLnBrk="1" fontAlgn="auto" hangingPunct="1">
              <a:spcAft>
                <a:spcPts val="0"/>
              </a:spcAft>
              <a:buFont typeface="Arial" pitchFamily="34" charset="0"/>
              <a:buNone/>
              <a:defRPr/>
            </a:pPr>
            <a:r>
              <a:rPr lang="en-US" sz="2400" dirty="0"/>
              <a:t>                                                </a:t>
            </a:r>
          </a:p>
          <a:p>
            <a:pPr algn="r" eaLnBrk="1" fontAlgn="auto" hangingPunct="1">
              <a:spcAft>
                <a:spcPts val="0"/>
              </a:spcAft>
              <a:buFont typeface="Arial" pitchFamily="34" charset="0"/>
              <a:buNone/>
              <a:defRPr/>
            </a:pPr>
            <a:r>
              <a:rPr lang="en-US" sz="3100" dirty="0"/>
              <a:t>                                                                  </a:t>
            </a:r>
          </a:p>
          <a:p>
            <a:pPr algn="r" eaLnBrk="1" fontAlgn="auto" hangingPunct="1">
              <a:spcAft>
                <a:spcPts val="0"/>
              </a:spcAft>
              <a:buFont typeface="Arial" pitchFamily="34" charset="0"/>
              <a:buNone/>
              <a:defRPr/>
            </a:pPr>
            <a:r>
              <a:rPr lang="en-US" sz="3100" dirty="0"/>
              <a:t>  </a:t>
            </a:r>
            <a:r>
              <a:rPr lang="en-US" sz="1600" dirty="0">
                <a:solidFill>
                  <a:schemeClr val="tx1"/>
                </a:solidFill>
                <a:latin typeface="Arial"/>
                <a:cs typeface="Arial"/>
              </a:rPr>
              <a:t>Amy Gorenflo, TTS</a:t>
            </a:r>
          </a:p>
          <a:p>
            <a:pPr algn="r" eaLnBrk="1" fontAlgn="auto" hangingPunct="1">
              <a:spcAft>
                <a:spcPts val="0"/>
              </a:spcAft>
              <a:buFont typeface="Arial" pitchFamily="34" charset="0"/>
              <a:buNone/>
              <a:defRPr/>
            </a:pPr>
            <a:r>
              <a:rPr lang="en-US" sz="1600" dirty="0">
                <a:latin typeface="Arial"/>
                <a:cs typeface="Arial"/>
              </a:rPr>
              <a:t>Cessation Services Program Administrator</a:t>
            </a:r>
          </a:p>
          <a:p>
            <a:pPr algn="r" eaLnBrk="1" fontAlgn="auto" hangingPunct="1">
              <a:spcAft>
                <a:spcPts val="0"/>
              </a:spcAft>
              <a:buFont typeface="Arial" pitchFamily="34" charset="0"/>
              <a:buNone/>
              <a:defRPr/>
            </a:pPr>
            <a:r>
              <a:rPr lang="en-US" sz="1600" dirty="0">
                <a:solidFill>
                  <a:schemeClr val="tx1"/>
                </a:solidFill>
                <a:latin typeface="Arial"/>
                <a:cs typeface="Arial"/>
              </a:rPr>
              <a:t>Tobacco Use Prevention and Cessation Program</a:t>
            </a:r>
          </a:p>
          <a:p>
            <a:pPr algn="r" eaLnBrk="1" fontAlgn="auto" hangingPunct="1">
              <a:spcAft>
                <a:spcPts val="0"/>
              </a:spcAft>
              <a:buFont typeface="Arial" pitchFamily="34" charset="0"/>
              <a:buNone/>
              <a:defRPr/>
            </a:pPr>
            <a:r>
              <a:rPr lang="en-US" sz="1600" dirty="0">
                <a:solidFill>
                  <a:schemeClr val="tx1"/>
                </a:solidFill>
                <a:latin typeface="Arial"/>
                <a:cs typeface="Arial"/>
              </a:rPr>
              <a:t>Ohio Department of Health</a:t>
            </a:r>
          </a:p>
          <a:p>
            <a:pPr algn="l" eaLnBrk="1" fontAlgn="auto" hangingPunct="1">
              <a:spcAft>
                <a:spcPts val="0"/>
              </a:spcAft>
              <a:buFont typeface="Arial" pitchFamily="34" charset="0"/>
              <a:buNone/>
              <a:defRPr/>
            </a:pPr>
            <a:r>
              <a:rPr lang="en-US" sz="2800" dirty="0">
                <a:solidFill>
                  <a:schemeClr val="tx1"/>
                </a:solidFill>
              </a:rPr>
              <a:t>             </a:t>
            </a:r>
          </a:p>
        </p:txBody>
      </p:sp>
    </p:spTree>
    <p:extLst>
      <p:ext uri="{BB962C8B-B14F-4D97-AF65-F5344CB8AC3E}">
        <p14:creationId xmlns:p14="http://schemas.microsoft.com/office/powerpoint/2010/main" val="39199309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401638" y="696913"/>
            <a:ext cx="8616950" cy="625475"/>
          </a:xfrm>
        </p:spPr>
        <p:txBody>
          <a:bodyPr/>
          <a:lstStyle/>
          <a:p>
            <a:r>
              <a:rPr lang="en-US" altLang="en-US" dirty="0"/>
              <a:t>Addiction</a:t>
            </a:r>
          </a:p>
        </p:txBody>
      </p:sp>
      <p:sp>
        <p:nvSpPr>
          <p:cNvPr id="3" name="Content Placeholder 2"/>
          <p:cNvSpPr>
            <a:spLocks noGrp="1"/>
          </p:cNvSpPr>
          <p:nvPr>
            <p:ph idx="1"/>
          </p:nvPr>
        </p:nvSpPr>
        <p:spPr>
          <a:xfrm>
            <a:off x="301625" y="1443038"/>
            <a:ext cx="8497888" cy="4068762"/>
          </a:xfrm>
        </p:spPr>
        <p:txBody>
          <a:bodyPr/>
          <a:lstStyle/>
          <a:p>
            <a:pPr>
              <a:spcBef>
                <a:spcPts val="0"/>
              </a:spcBef>
              <a:buFont typeface="Arial" charset="0"/>
              <a:buNone/>
              <a:defRPr/>
            </a:pPr>
            <a:r>
              <a:rPr lang="en-US" sz="2800" b="1" dirty="0"/>
              <a:t>“</a:t>
            </a:r>
            <a:r>
              <a:rPr lang="en-US" sz="2800" dirty="0"/>
              <a:t>The negative end state of a syndrome (of</a:t>
            </a:r>
          </a:p>
          <a:p>
            <a:pPr>
              <a:spcBef>
                <a:spcPts val="0"/>
              </a:spcBef>
              <a:buFont typeface="Arial" charset="0"/>
              <a:buNone/>
              <a:defRPr/>
            </a:pPr>
            <a:r>
              <a:rPr lang="en-US" sz="2800" dirty="0"/>
              <a:t>neurobiological and psychosocial causes) resulting in</a:t>
            </a:r>
          </a:p>
          <a:p>
            <a:pPr>
              <a:spcBef>
                <a:spcPts val="0"/>
              </a:spcBef>
              <a:buFont typeface="Arial" charset="0"/>
              <a:buNone/>
              <a:defRPr/>
            </a:pPr>
            <a:r>
              <a:rPr lang="en-US" sz="2800" dirty="0"/>
              <a:t>continued or increasing repetitive involvement despite</a:t>
            </a:r>
          </a:p>
          <a:p>
            <a:pPr>
              <a:spcBef>
                <a:spcPts val="0"/>
              </a:spcBef>
              <a:buFont typeface="Arial" charset="0"/>
              <a:buNone/>
              <a:defRPr/>
            </a:pPr>
            <a:r>
              <a:rPr lang="en-US" sz="2800" dirty="0"/>
              <a:t>consequences and conscious efforts to discontinue the</a:t>
            </a:r>
          </a:p>
          <a:p>
            <a:pPr>
              <a:spcBef>
                <a:spcPts val="0"/>
              </a:spcBef>
              <a:buFont typeface="Arial" charset="0"/>
              <a:buNone/>
              <a:defRPr/>
            </a:pPr>
            <a:r>
              <a:rPr lang="en-US" sz="2800" dirty="0"/>
              <a:t>behavior. Addiction to any particular substance or</a:t>
            </a:r>
          </a:p>
          <a:p>
            <a:pPr>
              <a:spcBef>
                <a:spcPts val="0"/>
              </a:spcBef>
              <a:buFont typeface="Arial" charset="0"/>
              <a:buNone/>
              <a:defRPr/>
            </a:pPr>
            <a:r>
              <a:rPr lang="en-US" sz="2800" dirty="0"/>
              <a:t>behavior is seen mainly as a matter of personal</a:t>
            </a:r>
          </a:p>
          <a:p>
            <a:pPr>
              <a:spcBef>
                <a:spcPts val="0"/>
              </a:spcBef>
              <a:buFont typeface="Arial" charset="0"/>
              <a:buNone/>
              <a:defRPr/>
            </a:pPr>
            <a:r>
              <a:rPr lang="en-US" sz="2800" dirty="0"/>
              <a:t>vulnerability, exposure and access, and the capacity to</a:t>
            </a:r>
          </a:p>
          <a:p>
            <a:pPr>
              <a:spcBef>
                <a:spcPts val="0"/>
              </a:spcBef>
              <a:buFont typeface="Arial" charset="0"/>
              <a:buNone/>
              <a:defRPr/>
            </a:pPr>
            <a:r>
              <a:rPr lang="en-US" sz="2800" dirty="0"/>
              <a:t>produce a desirable shift in mental state</a:t>
            </a:r>
            <a:r>
              <a:rPr lang="en-US" dirty="0"/>
              <a:t>.”</a:t>
            </a:r>
          </a:p>
          <a:p>
            <a:pPr>
              <a:spcBef>
                <a:spcPts val="0"/>
              </a:spcBef>
              <a:buFont typeface="Arial" charset="0"/>
              <a:buNone/>
              <a:defRPr/>
            </a:pPr>
            <a:endParaRPr lang="en-US" sz="1200" dirty="0"/>
          </a:p>
          <a:p>
            <a:pPr algn="r">
              <a:buFont typeface="Arial" charset="0"/>
              <a:buNone/>
              <a:defRPr/>
            </a:pPr>
            <a:r>
              <a:rPr lang="en-US" sz="1600" dirty="0"/>
              <a:t>-Howard J. Shaffer, Ph.D., Harvard Medical School, Division of Addictions</a:t>
            </a:r>
          </a:p>
        </p:txBody>
      </p:sp>
    </p:spTree>
    <p:extLst>
      <p:ext uri="{BB962C8B-B14F-4D97-AF65-F5344CB8AC3E}">
        <p14:creationId xmlns:p14="http://schemas.microsoft.com/office/powerpoint/2010/main" val="19225765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Image result for smoking with oxygen tank"/>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057400" y="685800"/>
            <a:ext cx="5029200" cy="51240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07945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524000" y="838200"/>
            <a:ext cx="6391318" cy="4665662"/>
          </a:xfrm>
          <a:prstGeom prst="rect">
            <a:avLst/>
          </a:prstGeom>
        </p:spPr>
      </p:pic>
    </p:spTree>
    <p:extLst>
      <p:ext uri="{BB962C8B-B14F-4D97-AF65-F5344CB8AC3E}">
        <p14:creationId xmlns:p14="http://schemas.microsoft.com/office/powerpoint/2010/main" val="2833126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401638"/>
            <a:ext cx="8229600" cy="1143000"/>
          </a:xfrm>
        </p:spPr>
        <p:txBody>
          <a:bodyPr/>
          <a:lstStyle/>
          <a:p>
            <a:pPr algn="l"/>
            <a:r>
              <a:rPr lang="en-US" altLang="en-US" dirty="0"/>
              <a:t>Nicotine Addiction</a:t>
            </a:r>
          </a:p>
        </p:txBody>
      </p:sp>
      <p:sp>
        <p:nvSpPr>
          <p:cNvPr id="3" name="Rectangle 2"/>
          <p:cNvSpPr/>
          <p:nvPr/>
        </p:nvSpPr>
        <p:spPr>
          <a:xfrm>
            <a:off x="566738" y="1308100"/>
            <a:ext cx="8253412" cy="4314825"/>
          </a:xfrm>
          <a:prstGeom prst="rect">
            <a:avLst/>
          </a:prstGeom>
        </p:spPr>
        <p:txBody>
          <a:bodyPr>
            <a:spAutoFit/>
          </a:bodyPr>
          <a:lstStyle/>
          <a:p>
            <a:pPr lvl="1" indent="-457200">
              <a:lnSpc>
                <a:spcPct val="150000"/>
              </a:lnSpc>
              <a:spcBef>
                <a:spcPct val="20000"/>
              </a:spcBef>
              <a:buClr>
                <a:schemeClr val="tx2">
                  <a:lumMod val="60000"/>
                  <a:lumOff val="40000"/>
                </a:schemeClr>
              </a:buClr>
              <a:buFont typeface="Arial" pitchFamily="34" charset="0"/>
              <a:buChar char="•"/>
              <a:defRPr/>
            </a:pPr>
            <a:r>
              <a:rPr lang="en-US" altLang="en-US" sz="2800" dirty="0">
                <a:solidFill>
                  <a:srgbClr val="595959"/>
                </a:solidFill>
                <a:latin typeface="+mn-lt"/>
                <a:cs typeface="+mn-cs"/>
              </a:rPr>
              <a:t>Stimulates release of dopamine (brain neurotransmitter)</a:t>
            </a:r>
          </a:p>
          <a:p>
            <a:pPr lvl="1" indent="-457200">
              <a:lnSpc>
                <a:spcPct val="150000"/>
              </a:lnSpc>
              <a:spcBef>
                <a:spcPct val="20000"/>
              </a:spcBef>
              <a:buClr>
                <a:schemeClr val="tx2">
                  <a:lumMod val="60000"/>
                  <a:lumOff val="40000"/>
                </a:schemeClr>
              </a:buClr>
              <a:buFont typeface="Arial" pitchFamily="34" charset="0"/>
              <a:buChar char="•"/>
              <a:defRPr/>
            </a:pPr>
            <a:r>
              <a:rPr lang="en-US" altLang="en-US" sz="2800" dirty="0">
                <a:solidFill>
                  <a:srgbClr val="595959"/>
                </a:solidFill>
                <a:latin typeface="+mn-lt"/>
                <a:cs typeface="+mn-cs"/>
              </a:rPr>
              <a:t>Dopamine produces feelings of pleasure</a:t>
            </a:r>
          </a:p>
          <a:p>
            <a:pPr lvl="1" indent="-457200">
              <a:lnSpc>
                <a:spcPct val="150000"/>
              </a:lnSpc>
              <a:spcBef>
                <a:spcPct val="20000"/>
              </a:spcBef>
              <a:buClr>
                <a:schemeClr val="tx2">
                  <a:lumMod val="60000"/>
                  <a:lumOff val="40000"/>
                </a:schemeClr>
              </a:buClr>
              <a:buFont typeface="Arial" pitchFamily="34" charset="0"/>
              <a:buChar char="•"/>
              <a:defRPr/>
            </a:pPr>
            <a:r>
              <a:rPr lang="en-US" altLang="en-US" sz="2800" dirty="0">
                <a:solidFill>
                  <a:srgbClr val="595959"/>
                </a:solidFill>
                <a:latin typeface="+mn-lt"/>
                <a:cs typeface="+mn-cs"/>
              </a:rPr>
              <a:t>Pleasure reinforces repeat administration</a:t>
            </a:r>
          </a:p>
          <a:p>
            <a:pPr lvl="1" indent="-457200">
              <a:lnSpc>
                <a:spcPct val="150000"/>
              </a:lnSpc>
              <a:spcBef>
                <a:spcPct val="20000"/>
              </a:spcBef>
              <a:buClr>
                <a:schemeClr val="tx2">
                  <a:lumMod val="60000"/>
                  <a:lumOff val="40000"/>
                </a:schemeClr>
              </a:buClr>
              <a:buFont typeface="Arial" pitchFamily="34" charset="0"/>
              <a:buChar char="•"/>
              <a:defRPr/>
            </a:pPr>
            <a:r>
              <a:rPr lang="en-US" altLang="en-US" sz="2800" dirty="0">
                <a:solidFill>
                  <a:srgbClr val="595959"/>
                </a:solidFill>
                <a:latin typeface="+mn-lt"/>
                <a:cs typeface="+mn-cs"/>
              </a:rPr>
              <a:t>Tolerance develops</a:t>
            </a:r>
          </a:p>
          <a:p>
            <a:pPr lvl="1" indent="-457200">
              <a:lnSpc>
                <a:spcPct val="150000"/>
              </a:lnSpc>
              <a:spcBef>
                <a:spcPct val="20000"/>
              </a:spcBef>
              <a:buClr>
                <a:schemeClr val="tx2">
                  <a:lumMod val="60000"/>
                  <a:lumOff val="40000"/>
                </a:schemeClr>
              </a:buClr>
              <a:buFont typeface="Arial" pitchFamily="34" charset="0"/>
              <a:buChar char="•"/>
              <a:defRPr/>
            </a:pPr>
            <a:r>
              <a:rPr lang="en-US" altLang="en-US" sz="2800" dirty="0">
                <a:solidFill>
                  <a:srgbClr val="595959"/>
                </a:solidFill>
                <a:latin typeface="+mn-lt"/>
                <a:cs typeface="+mn-cs"/>
              </a:rPr>
              <a:t>Abrupt discontinuation= withdrawal symptoms</a:t>
            </a:r>
          </a:p>
        </p:txBody>
      </p:sp>
    </p:spTree>
    <p:extLst>
      <p:ext uri="{BB962C8B-B14F-4D97-AF65-F5344CB8AC3E}">
        <p14:creationId xmlns:p14="http://schemas.microsoft.com/office/powerpoint/2010/main" val="10491082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401638" y="881063"/>
            <a:ext cx="8616950" cy="627062"/>
          </a:xfrm>
        </p:spPr>
        <p:txBody>
          <a:bodyPr/>
          <a:lstStyle/>
          <a:p>
            <a:r>
              <a:rPr lang="en-US" altLang="en-US" dirty="0"/>
              <a:t>Common Strategies to Treat Tobacco Dependence/Addiction</a:t>
            </a:r>
          </a:p>
        </p:txBody>
      </p:sp>
      <p:sp>
        <p:nvSpPr>
          <p:cNvPr id="3" name="Content Placeholder 2"/>
          <p:cNvSpPr>
            <a:spLocks noGrp="1"/>
          </p:cNvSpPr>
          <p:nvPr>
            <p:ph idx="1"/>
          </p:nvPr>
        </p:nvSpPr>
        <p:spPr>
          <a:xfrm>
            <a:off x="401638" y="2144713"/>
            <a:ext cx="8137525" cy="3635375"/>
          </a:xfrm>
        </p:spPr>
        <p:txBody>
          <a:bodyPr/>
          <a:lstStyle/>
          <a:p>
            <a:pPr marL="457200" indent="-457200">
              <a:buFont typeface="Arial" panose="020B0604020202020204" pitchFamily="34" charset="0"/>
              <a:buChar char="•"/>
              <a:defRPr/>
            </a:pPr>
            <a:r>
              <a:rPr lang="en-US" sz="2800" dirty="0"/>
              <a:t>Stages of Change model</a:t>
            </a:r>
          </a:p>
          <a:p>
            <a:pPr marL="457200" indent="-457200">
              <a:buFont typeface="Arial" panose="020B0604020202020204" pitchFamily="34" charset="0"/>
              <a:buChar char="•"/>
              <a:defRPr/>
            </a:pPr>
            <a:r>
              <a:rPr lang="en-US" sz="2800" dirty="0"/>
              <a:t>Motivational Interviewing technique</a:t>
            </a:r>
          </a:p>
          <a:p>
            <a:pPr marL="457200" indent="-457200">
              <a:buFont typeface="Arial" panose="020B0604020202020204" pitchFamily="34" charset="0"/>
              <a:buChar char="•"/>
              <a:defRPr/>
            </a:pPr>
            <a:r>
              <a:rPr lang="en-US" sz="2800" dirty="0"/>
              <a:t>5 A’s Brief Cessation Counseling Intervention</a:t>
            </a:r>
          </a:p>
          <a:p>
            <a:pPr marL="457200" indent="-457200">
              <a:buFont typeface="Arial" panose="020B0604020202020204" pitchFamily="34" charset="0"/>
              <a:buChar char="•"/>
              <a:defRPr/>
            </a:pPr>
            <a:r>
              <a:rPr lang="en-US" sz="2800" dirty="0"/>
              <a:t>2 A’s and an R</a:t>
            </a:r>
          </a:p>
        </p:txBody>
      </p:sp>
    </p:spTree>
    <p:extLst>
      <p:ext uri="{BB962C8B-B14F-4D97-AF65-F5344CB8AC3E}">
        <p14:creationId xmlns:p14="http://schemas.microsoft.com/office/powerpoint/2010/main" val="33631362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401638" y="696913"/>
            <a:ext cx="8616950" cy="625475"/>
          </a:xfrm>
        </p:spPr>
        <p:txBody>
          <a:bodyPr/>
          <a:lstStyle/>
          <a:p>
            <a:r>
              <a:rPr lang="en-US" altLang="en-US" dirty="0"/>
              <a:t>Stages of Change</a:t>
            </a:r>
          </a:p>
        </p:txBody>
      </p:sp>
      <p:sp>
        <p:nvSpPr>
          <p:cNvPr id="3" name="Content Placeholder 2"/>
          <p:cNvSpPr>
            <a:spLocks noGrp="1"/>
          </p:cNvSpPr>
          <p:nvPr>
            <p:ph idx="1"/>
          </p:nvPr>
        </p:nvSpPr>
        <p:spPr>
          <a:xfrm>
            <a:off x="401638" y="1582738"/>
            <a:ext cx="8137525" cy="4087812"/>
          </a:xfrm>
        </p:spPr>
        <p:txBody>
          <a:bodyPr/>
          <a:lstStyle/>
          <a:p>
            <a:pPr marL="457200" indent="-457200">
              <a:buFont typeface="Arial" panose="020B0604020202020204" pitchFamily="34" charset="0"/>
              <a:buChar char="•"/>
              <a:defRPr/>
            </a:pPr>
            <a:r>
              <a:rPr lang="en-US" dirty="0"/>
              <a:t>Counsel the patient based upon where they</a:t>
            </a:r>
          </a:p>
          <a:p>
            <a:pPr marL="0" indent="0">
              <a:buFont typeface="Arial" charset="0"/>
              <a:buNone/>
              <a:defRPr/>
            </a:pPr>
            <a:r>
              <a:rPr lang="en-US" dirty="0"/>
              <a:t>	are in the continuum of change</a:t>
            </a:r>
          </a:p>
          <a:p>
            <a:pPr marL="857250" lvl="1" indent="-457200">
              <a:buFont typeface="Arial" panose="020B0604020202020204" pitchFamily="34" charset="0"/>
              <a:buChar char="•"/>
              <a:defRPr/>
            </a:pPr>
            <a:r>
              <a:rPr lang="en-US" dirty="0"/>
              <a:t>Pre-contemplative</a:t>
            </a:r>
          </a:p>
          <a:p>
            <a:pPr marL="857250" lvl="1" indent="-457200">
              <a:buFont typeface="Arial" panose="020B0604020202020204" pitchFamily="34" charset="0"/>
              <a:buChar char="•"/>
              <a:defRPr/>
            </a:pPr>
            <a:r>
              <a:rPr lang="en-US" dirty="0"/>
              <a:t>Contemplative</a:t>
            </a:r>
          </a:p>
          <a:p>
            <a:pPr marL="857250" lvl="1" indent="-457200">
              <a:buFont typeface="Arial" panose="020B0604020202020204" pitchFamily="34" charset="0"/>
              <a:buChar char="•"/>
              <a:defRPr/>
            </a:pPr>
            <a:r>
              <a:rPr lang="en-US" dirty="0"/>
              <a:t>Preparation</a:t>
            </a:r>
          </a:p>
          <a:p>
            <a:pPr marL="857250" lvl="1" indent="-457200">
              <a:buFont typeface="Arial" panose="020B0604020202020204" pitchFamily="34" charset="0"/>
              <a:buChar char="•"/>
              <a:defRPr/>
            </a:pPr>
            <a:r>
              <a:rPr lang="en-US" dirty="0"/>
              <a:t>Action</a:t>
            </a:r>
          </a:p>
          <a:p>
            <a:pPr marL="857250" lvl="1" indent="-457200">
              <a:buFont typeface="Arial" panose="020B0604020202020204" pitchFamily="34" charset="0"/>
              <a:buChar char="•"/>
              <a:defRPr/>
            </a:pPr>
            <a:r>
              <a:rPr lang="en-US" dirty="0"/>
              <a:t>Maintenance </a:t>
            </a:r>
          </a:p>
        </p:txBody>
      </p:sp>
    </p:spTree>
    <p:extLst>
      <p:ext uri="{BB962C8B-B14F-4D97-AF65-F5344CB8AC3E}">
        <p14:creationId xmlns:p14="http://schemas.microsoft.com/office/powerpoint/2010/main" val="42496499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401638" y="696913"/>
            <a:ext cx="8616950" cy="625475"/>
          </a:xfrm>
        </p:spPr>
        <p:txBody>
          <a:bodyPr/>
          <a:lstStyle/>
          <a:p>
            <a:r>
              <a:rPr lang="en-US" altLang="en-US" dirty="0"/>
              <a:t>Motivational Interviewing</a:t>
            </a:r>
          </a:p>
        </p:txBody>
      </p:sp>
      <p:sp>
        <p:nvSpPr>
          <p:cNvPr id="3" name="Content Placeholder 2"/>
          <p:cNvSpPr>
            <a:spLocks noGrp="1"/>
          </p:cNvSpPr>
          <p:nvPr>
            <p:ph idx="1"/>
          </p:nvPr>
        </p:nvSpPr>
        <p:spPr>
          <a:xfrm>
            <a:off x="401638" y="1582738"/>
            <a:ext cx="8137525" cy="3944937"/>
          </a:xfrm>
        </p:spPr>
        <p:txBody>
          <a:bodyPr/>
          <a:lstStyle/>
          <a:p>
            <a:pPr marL="457200" indent="-457200">
              <a:buFont typeface="Arial" panose="020B0604020202020204" pitchFamily="34" charset="0"/>
              <a:buChar char="•"/>
              <a:defRPr/>
            </a:pPr>
            <a:r>
              <a:rPr lang="en-US" sz="2800" dirty="0"/>
              <a:t>Non-</a:t>
            </a:r>
            <a:r>
              <a:rPr lang="en-US" sz="2800" dirty="0" err="1"/>
              <a:t>judgemental</a:t>
            </a:r>
            <a:r>
              <a:rPr lang="en-US" sz="2800" dirty="0"/>
              <a:t>, patient guided</a:t>
            </a:r>
          </a:p>
          <a:p>
            <a:pPr marL="457200" indent="-457200">
              <a:buFont typeface="Arial" panose="020B0604020202020204" pitchFamily="34" charset="0"/>
              <a:buChar char="•"/>
              <a:defRPr/>
            </a:pPr>
            <a:r>
              <a:rPr lang="en-US" sz="2800" dirty="0"/>
              <a:t>Reflective listening to develop ambivalence</a:t>
            </a:r>
          </a:p>
          <a:p>
            <a:pPr marL="457200" indent="-457200">
              <a:buFont typeface="Arial" panose="020B0604020202020204" pitchFamily="34" charset="0"/>
              <a:buChar char="•"/>
              <a:defRPr/>
            </a:pPr>
            <a:r>
              <a:rPr lang="en-US" sz="2800" dirty="0"/>
              <a:t>Meet patient where he/she is</a:t>
            </a:r>
          </a:p>
          <a:p>
            <a:pPr marL="457200" indent="-457200">
              <a:buFont typeface="Arial" panose="020B0604020202020204" pitchFamily="34" charset="0"/>
              <a:buChar char="•"/>
              <a:defRPr/>
            </a:pPr>
            <a:r>
              <a:rPr lang="en-US" sz="2800" dirty="0"/>
              <a:t>Desire, confidence, ability, need</a:t>
            </a:r>
          </a:p>
          <a:p>
            <a:pPr marL="457200" indent="-457200">
              <a:buFont typeface="Arial" panose="020B0604020202020204" pitchFamily="34" charset="0"/>
              <a:buChar char="•"/>
              <a:defRPr/>
            </a:pPr>
            <a:r>
              <a:rPr lang="en-US" sz="2800" dirty="0"/>
              <a:t>Elicit “change talk”</a:t>
            </a:r>
          </a:p>
          <a:p>
            <a:pPr marL="457200" indent="-457200">
              <a:buFont typeface="Arial" panose="020B0604020202020204" pitchFamily="34" charset="0"/>
              <a:buChar char="•"/>
              <a:defRPr/>
            </a:pPr>
            <a:r>
              <a:rPr lang="en-US" sz="2800" dirty="0"/>
              <a:t>Use of scaling questions</a:t>
            </a:r>
          </a:p>
        </p:txBody>
      </p:sp>
    </p:spTree>
    <p:extLst>
      <p:ext uri="{BB962C8B-B14F-4D97-AF65-F5344CB8AC3E}">
        <p14:creationId xmlns:p14="http://schemas.microsoft.com/office/powerpoint/2010/main" val="38780109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www.trinketsandtrash.org/images_detail/21059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28800" y="152400"/>
            <a:ext cx="4907162" cy="65265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4103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147638" y="696913"/>
            <a:ext cx="8616950" cy="4395787"/>
          </a:xfrm>
        </p:spPr>
        <p:txBody>
          <a:bodyPr/>
          <a:lstStyle/>
          <a:p>
            <a:pPr algn="ctr"/>
            <a:r>
              <a:rPr lang="en-US" altLang="en-US" dirty="0"/>
              <a:t>It’s Not About the Nail</a:t>
            </a:r>
            <a:br>
              <a:rPr lang="en-US" altLang="en-US" dirty="0"/>
            </a:br>
            <a:r>
              <a:rPr lang="en-US" altLang="en-US" dirty="0">
                <a:hlinkClick r:id="rId3"/>
              </a:rPr>
              <a:t>https://youtu.be/Vt4Dfa4fOEY</a:t>
            </a:r>
            <a:r>
              <a:rPr lang="en-US" altLang="en-US" dirty="0"/>
              <a:t> </a:t>
            </a:r>
          </a:p>
        </p:txBody>
      </p:sp>
    </p:spTree>
    <p:extLst>
      <p:ext uri="{BB962C8B-B14F-4D97-AF65-F5344CB8AC3E}">
        <p14:creationId xmlns:p14="http://schemas.microsoft.com/office/powerpoint/2010/main" val="4343355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401638" y="696913"/>
            <a:ext cx="8616950" cy="625475"/>
          </a:xfrm>
        </p:spPr>
        <p:txBody>
          <a:bodyPr/>
          <a:lstStyle/>
          <a:p>
            <a:r>
              <a:rPr lang="en-US" altLang="en-US" dirty="0"/>
              <a:t>5 A’s Brief Counseling Intervention</a:t>
            </a:r>
          </a:p>
        </p:txBody>
      </p:sp>
      <p:sp>
        <p:nvSpPr>
          <p:cNvPr id="3" name="Content Placeholder 2"/>
          <p:cNvSpPr>
            <a:spLocks noGrp="1"/>
          </p:cNvSpPr>
          <p:nvPr>
            <p:ph idx="1"/>
          </p:nvPr>
        </p:nvSpPr>
        <p:spPr>
          <a:xfrm>
            <a:off x="401638" y="1582738"/>
            <a:ext cx="8382000" cy="3937000"/>
          </a:xfrm>
        </p:spPr>
        <p:txBody>
          <a:bodyPr/>
          <a:lstStyle/>
          <a:p>
            <a:pPr eaLnBrk="1" fontAlgn="auto" hangingPunct="1">
              <a:spcBef>
                <a:spcPts val="1680"/>
              </a:spcBef>
              <a:spcAft>
                <a:spcPts val="0"/>
              </a:spcAft>
              <a:buFont typeface="Arial" charset="0"/>
              <a:buNone/>
              <a:defRPr/>
            </a:pPr>
            <a:r>
              <a:rPr lang="en-US" sz="2800" b="1" dirty="0">
                <a:effectLst>
                  <a:outerShdw blurRad="38100" dist="38100" dir="2700000" algn="tl">
                    <a:srgbClr val="000000">
                      <a:alpha val="43137"/>
                    </a:srgbClr>
                  </a:outerShdw>
                </a:effectLst>
                <a:latin typeface="Arial" pitchFamily="34" charset="0"/>
                <a:cs typeface="Arial" pitchFamily="34" charset="0"/>
              </a:rPr>
              <a:t>ASK</a:t>
            </a:r>
            <a:r>
              <a:rPr lang="en-US" sz="2800" dirty="0">
                <a:effectLst>
                  <a:outerShdw blurRad="38100" dist="38100" dir="2700000" algn="tl">
                    <a:srgbClr val="000000">
                      <a:alpha val="43137"/>
                    </a:srgbClr>
                  </a:outerShdw>
                </a:effectLst>
                <a:latin typeface="Arial" pitchFamily="34" charset="0"/>
                <a:cs typeface="Arial" pitchFamily="34" charset="0"/>
              </a:rPr>
              <a:t> </a:t>
            </a:r>
            <a:r>
              <a:rPr lang="en-US" sz="2800" dirty="0">
                <a:latin typeface="Arial" pitchFamily="34" charset="0"/>
                <a:cs typeface="Arial" pitchFamily="34" charset="0"/>
              </a:rPr>
              <a:t>the client about smoking status</a:t>
            </a:r>
          </a:p>
          <a:p>
            <a:pPr eaLnBrk="1" fontAlgn="auto" hangingPunct="1">
              <a:spcBef>
                <a:spcPts val="1680"/>
              </a:spcBef>
              <a:spcAft>
                <a:spcPts val="0"/>
              </a:spcAft>
              <a:buFont typeface="Arial" charset="0"/>
              <a:buNone/>
              <a:defRPr/>
            </a:pPr>
            <a:r>
              <a:rPr lang="en-US" sz="2800" b="1" dirty="0">
                <a:effectLst>
                  <a:outerShdw blurRad="38100" dist="38100" dir="2700000" algn="tl">
                    <a:srgbClr val="000000">
                      <a:alpha val="43137"/>
                    </a:srgbClr>
                  </a:outerShdw>
                </a:effectLst>
                <a:latin typeface="Arial" pitchFamily="34" charset="0"/>
                <a:cs typeface="Arial" pitchFamily="34" charset="0"/>
              </a:rPr>
              <a:t>ADVISE</a:t>
            </a:r>
            <a:r>
              <a:rPr lang="en-US" sz="2800" dirty="0">
                <a:effectLst>
                  <a:outerShdw blurRad="38100" dist="38100" dir="2700000" algn="tl">
                    <a:srgbClr val="000000">
                      <a:alpha val="43137"/>
                    </a:srgbClr>
                  </a:outerShdw>
                </a:effectLst>
                <a:latin typeface="Arial" pitchFamily="34" charset="0"/>
                <a:cs typeface="Arial" pitchFamily="34" charset="0"/>
              </a:rPr>
              <a:t> </a:t>
            </a:r>
            <a:r>
              <a:rPr lang="en-US" sz="2800" dirty="0">
                <a:latin typeface="Arial" pitchFamily="34" charset="0"/>
                <a:cs typeface="Arial" pitchFamily="34" charset="0"/>
              </a:rPr>
              <a:t>quit smoking using personalized approach</a:t>
            </a:r>
          </a:p>
          <a:p>
            <a:pPr eaLnBrk="1" fontAlgn="auto" hangingPunct="1">
              <a:spcBef>
                <a:spcPts val="1680"/>
              </a:spcBef>
              <a:spcAft>
                <a:spcPts val="0"/>
              </a:spcAft>
              <a:buFont typeface="Arial" charset="0"/>
              <a:buNone/>
              <a:defRPr/>
            </a:pPr>
            <a:r>
              <a:rPr lang="en-US" sz="2800" b="1" dirty="0">
                <a:effectLst>
                  <a:outerShdw blurRad="38100" dist="38100" dir="2700000" algn="tl">
                    <a:srgbClr val="000000">
                      <a:alpha val="43137"/>
                    </a:srgbClr>
                  </a:outerShdw>
                </a:effectLst>
                <a:latin typeface="Arial" pitchFamily="34" charset="0"/>
                <a:cs typeface="Arial" pitchFamily="34" charset="0"/>
              </a:rPr>
              <a:t>ASSESS</a:t>
            </a:r>
            <a:r>
              <a:rPr lang="en-US" sz="2800" dirty="0">
                <a:effectLst>
                  <a:outerShdw blurRad="38100" dist="38100" dir="2700000" algn="tl">
                    <a:srgbClr val="000000">
                      <a:alpha val="43137"/>
                    </a:srgbClr>
                  </a:outerShdw>
                </a:effectLst>
                <a:latin typeface="Arial" pitchFamily="34" charset="0"/>
                <a:cs typeface="Arial" pitchFamily="34" charset="0"/>
              </a:rPr>
              <a:t> </a:t>
            </a:r>
            <a:r>
              <a:rPr lang="en-US" sz="2800" dirty="0">
                <a:latin typeface="Arial" pitchFamily="34" charset="0"/>
                <a:cs typeface="Arial" pitchFamily="34" charset="0"/>
              </a:rPr>
              <a:t>willingness to quit </a:t>
            </a:r>
          </a:p>
          <a:p>
            <a:pPr eaLnBrk="1" fontAlgn="auto" hangingPunct="1">
              <a:spcBef>
                <a:spcPts val="1680"/>
              </a:spcBef>
              <a:spcAft>
                <a:spcPts val="0"/>
              </a:spcAft>
              <a:buFont typeface="Arial" charset="0"/>
              <a:buNone/>
              <a:defRPr/>
            </a:pPr>
            <a:r>
              <a:rPr lang="en-US" sz="2800" b="1" dirty="0">
                <a:effectLst>
                  <a:outerShdw blurRad="38100" dist="38100" dir="2700000" algn="tl">
                    <a:srgbClr val="000000">
                      <a:alpha val="43137"/>
                    </a:srgbClr>
                  </a:outerShdw>
                </a:effectLst>
                <a:latin typeface="Arial" pitchFamily="34" charset="0"/>
                <a:cs typeface="Arial" pitchFamily="34" charset="0"/>
              </a:rPr>
              <a:t>ASSIST</a:t>
            </a:r>
            <a:r>
              <a:rPr lang="en-US" sz="2800" dirty="0">
                <a:effectLst>
                  <a:outerShdw blurRad="38100" dist="38100" dir="2700000" algn="tl">
                    <a:srgbClr val="000000">
                      <a:alpha val="43137"/>
                    </a:srgbClr>
                  </a:outerShdw>
                </a:effectLst>
                <a:latin typeface="Arial" pitchFamily="34" charset="0"/>
                <a:cs typeface="Arial" pitchFamily="34" charset="0"/>
              </a:rPr>
              <a:t> </a:t>
            </a:r>
            <a:r>
              <a:rPr lang="en-US" sz="2800" dirty="0">
                <a:latin typeface="Arial" pitchFamily="34" charset="0"/>
                <a:cs typeface="Arial" pitchFamily="34" charset="0"/>
              </a:rPr>
              <a:t>with self-help materials, problem solving, skills training, social support</a:t>
            </a:r>
          </a:p>
          <a:p>
            <a:pPr eaLnBrk="1" fontAlgn="auto" hangingPunct="1">
              <a:spcBef>
                <a:spcPts val="1680"/>
              </a:spcBef>
              <a:spcAft>
                <a:spcPts val="0"/>
              </a:spcAft>
              <a:buFont typeface="Arial" charset="0"/>
              <a:buNone/>
              <a:defRPr/>
            </a:pPr>
            <a:r>
              <a:rPr lang="en-US" sz="2800" b="1" dirty="0">
                <a:effectLst>
                  <a:outerShdw blurRad="38100" dist="38100" dir="2700000" algn="tl">
                    <a:srgbClr val="000000">
                      <a:alpha val="43137"/>
                    </a:srgbClr>
                  </a:outerShdw>
                </a:effectLst>
                <a:latin typeface="Arial" pitchFamily="34" charset="0"/>
                <a:cs typeface="Arial" pitchFamily="34" charset="0"/>
              </a:rPr>
              <a:t>ARRANGE</a:t>
            </a:r>
            <a:r>
              <a:rPr lang="en-US" sz="2800" dirty="0">
                <a:effectLst>
                  <a:outerShdw blurRad="38100" dist="38100" dir="2700000" algn="tl">
                    <a:srgbClr val="000000">
                      <a:alpha val="43137"/>
                    </a:srgbClr>
                  </a:outerShdw>
                </a:effectLst>
                <a:latin typeface="Arial" pitchFamily="34" charset="0"/>
                <a:cs typeface="Arial" pitchFamily="34" charset="0"/>
              </a:rPr>
              <a:t> </a:t>
            </a:r>
            <a:r>
              <a:rPr lang="en-US" sz="2800" dirty="0">
                <a:latin typeface="Arial" pitchFamily="34" charset="0"/>
                <a:cs typeface="Arial" pitchFamily="34" charset="0"/>
              </a:rPr>
              <a:t>to follow-up during subsequent visits</a:t>
            </a:r>
          </a:p>
          <a:p>
            <a:pPr>
              <a:buFont typeface="Arial" charset="0"/>
              <a:buNone/>
              <a:defRPr/>
            </a:pPr>
            <a:endParaRPr lang="en-US" dirty="0"/>
          </a:p>
        </p:txBody>
      </p:sp>
      <p:sp>
        <p:nvSpPr>
          <p:cNvPr id="51204" name="TextBox 3"/>
          <p:cNvSpPr txBox="1">
            <a:spLocks noChangeArrowheads="1"/>
          </p:cNvSpPr>
          <p:nvPr/>
        </p:nvSpPr>
        <p:spPr bwMode="auto">
          <a:xfrm>
            <a:off x="544513" y="6140450"/>
            <a:ext cx="69802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3200">
                <a:solidFill>
                  <a:srgbClr val="595959"/>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000">
                <a:solidFill>
                  <a:schemeClr val="tx1"/>
                </a:solidFill>
                <a:latin typeface="Arial" panose="020B0604020202020204" pitchFamily="34" charset="0"/>
              </a:rPr>
              <a:t>Source: Fiore MC, Jaen CR, Baker TB, et all. </a:t>
            </a:r>
            <a:r>
              <a:rPr lang="en-US" altLang="en-US" sz="1000" i="1">
                <a:solidFill>
                  <a:schemeClr val="tx1"/>
                </a:solidFill>
                <a:latin typeface="Arial" panose="020B0604020202020204" pitchFamily="34" charset="0"/>
              </a:rPr>
              <a:t>Treating Tobacco Use and Dependence:2008 Update</a:t>
            </a:r>
            <a:r>
              <a:rPr lang="en-US" altLang="en-US" sz="1000">
                <a:solidFill>
                  <a:schemeClr val="tx1"/>
                </a:solidFill>
                <a:latin typeface="Arial" panose="020B0604020202020204" pitchFamily="34" charset="0"/>
              </a:rPr>
              <a:t>. Clinical Practice Guideline. Rockville, MD: U.S. Department of Health and Human Services. Public Health Service. May 2008.</a:t>
            </a:r>
            <a:endParaRPr lang="en-US" altLang="en-US" sz="1000" i="1">
              <a:solidFill>
                <a:schemeClr val="tx1"/>
              </a:solidFill>
              <a:latin typeface="Arial" panose="020B0604020202020204" pitchFamily="34" charset="0"/>
            </a:endParaRPr>
          </a:p>
        </p:txBody>
      </p:sp>
    </p:spTree>
    <p:extLst>
      <p:ext uri="{BB962C8B-B14F-4D97-AF65-F5344CB8AC3E}">
        <p14:creationId xmlns:p14="http://schemas.microsoft.com/office/powerpoint/2010/main" val="20307703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2596" y="517421"/>
            <a:ext cx="8289098" cy="1197429"/>
          </a:xfrm>
        </p:spPr>
        <p:txBody>
          <a:bodyPr/>
          <a:lstStyle/>
          <a:p>
            <a:pPr eaLnBrk="1" hangingPunct="1">
              <a:lnSpc>
                <a:spcPts val="3200"/>
              </a:lnSpc>
              <a:defRPr/>
            </a:pPr>
            <a:r>
              <a:rPr lang="en-US" sz="3600" dirty="0">
                <a:latin typeface="+mn-lt"/>
              </a:rPr>
              <a:t>Smoking has declined since 2011, but Ohio still has more than 1.87 million smokers</a:t>
            </a:r>
          </a:p>
        </p:txBody>
      </p:sp>
      <p:sp>
        <p:nvSpPr>
          <p:cNvPr id="10244" name="TextBox 4"/>
          <p:cNvSpPr txBox="1">
            <a:spLocks noChangeArrowheads="1"/>
          </p:cNvSpPr>
          <p:nvPr/>
        </p:nvSpPr>
        <p:spPr bwMode="auto">
          <a:xfrm>
            <a:off x="315913" y="6089650"/>
            <a:ext cx="7695973" cy="45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defRPr sz="3200">
                <a:solidFill>
                  <a:srgbClr val="595959"/>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lnSpc>
                <a:spcPts val="1400"/>
              </a:lnSpc>
              <a:spcBef>
                <a:spcPct val="0"/>
              </a:spcBef>
              <a:buFontTx/>
              <a:buNone/>
            </a:pPr>
            <a:r>
              <a:rPr lang="en-US" altLang="en-US" sz="1100" dirty="0">
                <a:solidFill>
                  <a:schemeClr val="bg1"/>
                </a:solidFill>
                <a:latin typeface="Arial Narrow" pitchFamily="34" charset="0"/>
              </a:rPr>
              <a:t>Source:  Ohio Behavioral Risk Factor Surveillance System, 2011-2015 [current cigarette smoking prevalence among Ohio adults 18 years or older].  </a:t>
            </a:r>
            <a:r>
              <a:rPr lang="en-US" altLang="en-US" sz="1100" b="1" dirty="0">
                <a:solidFill>
                  <a:srgbClr val="FF0000"/>
                </a:solidFill>
                <a:latin typeface="Arial Narrow" pitchFamily="34" charset="0"/>
              </a:rPr>
              <a:t>*</a:t>
            </a:r>
            <a:r>
              <a:rPr lang="en-US" altLang="en-US" sz="1100" dirty="0">
                <a:solidFill>
                  <a:srgbClr val="FF0000"/>
                </a:solidFill>
                <a:latin typeface="Arial Narrow" pitchFamily="34" charset="0"/>
              </a:rPr>
              <a:t> </a:t>
            </a:r>
            <a:r>
              <a:rPr lang="en-US" altLang="en-US" sz="1100" dirty="0">
                <a:solidFill>
                  <a:schemeClr val="bg1"/>
                </a:solidFill>
                <a:latin typeface="Arial Narrow" pitchFamily="34" charset="0"/>
              </a:rPr>
              <a:t>The prevalence of adult current cigarette smoking was significantly lower (</a:t>
            </a:r>
            <a:r>
              <a:rPr lang="el-GR" altLang="en-US" sz="1100" dirty="0">
                <a:solidFill>
                  <a:schemeClr val="bg1"/>
                </a:solidFill>
                <a:latin typeface="Arial Narrow" pitchFamily="34" charset="0"/>
              </a:rPr>
              <a:t>α</a:t>
            </a:r>
            <a:r>
              <a:rPr lang="en-US" altLang="en-US" sz="1100" dirty="0">
                <a:solidFill>
                  <a:schemeClr val="bg1"/>
                </a:solidFill>
                <a:latin typeface="Arial Narrow" pitchFamily="34" charset="0"/>
              </a:rPr>
              <a:t>=0.05) in 2015 as compared to 2011.</a:t>
            </a:r>
          </a:p>
        </p:txBody>
      </p:sp>
      <p:graphicFrame>
        <p:nvGraphicFramePr>
          <p:cNvPr id="5" name="Chart 4"/>
          <p:cNvGraphicFramePr>
            <a:graphicFrameLocks/>
          </p:cNvGraphicFramePr>
          <p:nvPr>
            <p:extLst/>
          </p:nvPr>
        </p:nvGraphicFramePr>
        <p:xfrm>
          <a:off x="140677" y="1352063"/>
          <a:ext cx="9144000" cy="45016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76247886"/>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 A’s and an R</a:t>
            </a:r>
          </a:p>
        </p:txBody>
      </p:sp>
      <p:sp>
        <p:nvSpPr>
          <p:cNvPr id="3" name="Content Placeholder 2"/>
          <p:cNvSpPr>
            <a:spLocks noGrp="1"/>
          </p:cNvSpPr>
          <p:nvPr>
            <p:ph idx="1"/>
          </p:nvPr>
        </p:nvSpPr>
        <p:spPr>
          <a:xfrm>
            <a:off x="402074" y="1582182"/>
            <a:ext cx="8137219" cy="2685018"/>
          </a:xfrm>
        </p:spPr>
        <p:txBody>
          <a:bodyPr/>
          <a:lstStyle/>
          <a:p>
            <a:pPr fontAlgn="auto">
              <a:spcBef>
                <a:spcPts val="1680"/>
              </a:spcBef>
              <a:spcAft>
                <a:spcPts val="0"/>
              </a:spcAft>
              <a:defRPr/>
            </a:pPr>
            <a:r>
              <a:rPr lang="en-US" b="1" dirty="0">
                <a:effectLst>
                  <a:outerShdw blurRad="38100" dist="38100" dir="2700000" algn="tl">
                    <a:srgbClr val="000000">
                      <a:alpha val="43137"/>
                    </a:srgbClr>
                  </a:outerShdw>
                </a:effectLst>
                <a:latin typeface="Arial" pitchFamily="34" charset="0"/>
                <a:cs typeface="Arial" pitchFamily="34" charset="0"/>
              </a:rPr>
              <a:t>ASK</a:t>
            </a:r>
            <a:r>
              <a:rPr lang="en-US" dirty="0">
                <a:effectLst>
                  <a:outerShdw blurRad="38100" dist="38100" dir="2700000" algn="tl">
                    <a:srgbClr val="000000">
                      <a:alpha val="43137"/>
                    </a:srgbClr>
                  </a:outerShdw>
                </a:effectLst>
                <a:latin typeface="Arial" pitchFamily="34" charset="0"/>
                <a:cs typeface="Arial" pitchFamily="34" charset="0"/>
              </a:rPr>
              <a:t> </a:t>
            </a:r>
            <a:r>
              <a:rPr lang="en-US" dirty="0">
                <a:latin typeface="Arial" pitchFamily="34" charset="0"/>
                <a:cs typeface="Arial" pitchFamily="34" charset="0"/>
              </a:rPr>
              <a:t>the client about smoking status</a:t>
            </a:r>
          </a:p>
          <a:p>
            <a:pPr fontAlgn="auto">
              <a:spcBef>
                <a:spcPts val="1680"/>
              </a:spcBef>
              <a:spcAft>
                <a:spcPts val="0"/>
              </a:spcAft>
              <a:defRPr/>
            </a:pPr>
            <a:r>
              <a:rPr lang="en-US" b="1" dirty="0">
                <a:effectLst>
                  <a:outerShdw blurRad="38100" dist="38100" dir="2700000" algn="tl">
                    <a:srgbClr val="000000">
                      <a:alpha val="43137"/>
                    </a:srgbClr>
                  </a:outerShdw>
                </a:effectLst>
                <a:latin typeface="Arial" pitchFamily="34" charset="0"/>
                <a:cs typeface="Arial" pitchFamily="34" charset="0"/>
              </a:rPr>
              <a:t>ADVISE</a:t>
            </a:r>
            <a:r>
              <a:rPr lang="en-US" dirty="0">
                <a:effectLst>
                  <a:outerShdw blurRad="38100" dist="38100" dir="2700000" algn="tl">
                    <a:srgbClr val="000000">
                      <a:alpha val="43137"/>
                    </a:srgbClr>
                  </a:outerShdw>
                </a:effectLst>
                <a:latin typeface="Arial" pitchFamily="34" charset="0"/>
                <a:cs typeface="Arial" pitchFamily="34" charset="0"/>
              </a:rPr>
              <a:t> </a:t>
            </a:r>
            <a:r>
              <a:rPr lang="en-US" dirty="0">
                <a:latin typeface="Arial" pitchFamily="34" charset="0"/>
                <a:cs typeface="Arial" pitchFamily="34" charset="0"/>
              </a:rPr>
              <a:t>quit smoking using personalized approach</a:t>
            </a:r>
          </a:p>
          <a:p>
            <a:r>
              <a:rPr lang="en-US" b="1" dirty="0">
                <a:effectLst>
                  <a:outerShdw blurRad="38100" dist="38100" dir="2700000" algn="tl">
                    <a:srgbClr val="000000">
                      <a:alpha val="43137"/>
                    </a:srgbClr>
                  </a:outerShdw>
                </a:effectLst>
                <a:latin typeface="Arial" pitchFamily="34" charset="0"/>
                <a:cs typeface="Arial" pitchFamily="34" charset="0"/>
              </a:rPr>
              <a:t>REFER</a:t>
            </a:r>
            <a:r>
              <a:rPr lang="en-US" dirty="0"/>
              <a:t> to cessation treatment</a:t>
            </a:r>
          </a:p>
        </p:txBody>
      </p:sp>
    </p:spTree>
    <p:extLst>
      <p:ext uri="{BB962C8B-B14F-4D97-AF65-F5344CB8AC3E}">
        <p14:creationId xmlns:p14="http://schemas.microsoft.com/office/powerpoint/2010/main" val="41869036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2"/>
          <p:cNvSpPr>
            <a:spLocks noGrp="1"/>
          </p:cNvSpPr>
          <p:nvPr>
            <p:ph type="title"/>
          </p:nvPr>
        </p:nvSpPr>
        <p:spPr>
          <a:xfrm>
            <a:off x="401638" y="696913"/>
            <a:ext cx="8616950" cy="625475"/>
          </a:xfrm>
        </p:spPr>
        <p:txBody>
          <a:bodyPr/>
          <a:lstStyle/>
          <a:p>
            <a:pPr eaLnBrk="1" hangingPunct="1"/>
            <a:r>
              <a:rPr lang="en-US" altLang="en-US" dirty="0"/>
              <a:t>How Would You Respond…</a:t>
            </a:r>
          </a:p>
        </p:txBody>
      </p:sp>
      <p:sp>
        <p:nvSpPr>
          <p:cNvPr id="4" name="Content Placeholder 3"/>
          <p:cNvSpPr>
            <a:spLocks noGrp="1"/>
          </p:cNvSpPr>
          <p:nvPr>
            <p:ph idx="1"/>
          </p:nvPr>
        </p:nvSpPr>
        <p:spPr>
          <a:xfrm>
            <a:off x="401638" y="1582738"/>
            <a:ext cx="8137525" cy="4205287"/>
          </a:xfrm>
        </p:spPr>
        <p:txBody>
          <a:bodyPr rtlCol="0">
            <a:normAutofit lnSpcReduction="10000"/>
          </a:bodyPr>
          <a:lstStyle/>
          <a:p>
            <a:pPr eaLnBrk="1" fontAlgn="auto" hangingPunct="1">
              <a:spcAft>
                <a:spcPts val="0"/>
              </a:spcAft>
              <a:defRPr/>
            </a:pPr>
            <a:r>
              <a:rPr lang="en-US" sz="2600" dirty="0">
                <a:solidFill>
                  <a:schemeClr val="tx1"/>
                </a:solidFill>
                <a:cs typeface="Arial" pitchFamily="34" charset="0"/>
              </a:rPr>
              <a:t>	</a:t>
            </a:r>
            <a:r>
              <a:rPr lang="en-US" dirty="0"/>
              <a:t>“I have friends that have smoked for years and they are as healthy as can be.”</a:t>
            </a:r>
          </a:p>
          <a:p>
            <a:pPr eaLnBrk="1" fontAlgn="auto" hangingPunct="1">
              <a:spcAft>
                <a:spcPts val="0"/>
              </a:spcAft>
              <a:defRPr/>
            </a:pPr>
            <a:endParaRPr lang="en-US" dirty="0"/>
          </a:p>
          <a:p>
            <a:pPr eaLnBrk="1" fontAlgn="auto" hangingPunct="1">
              <a:spcAft>
                <a:spcPts val="0"/>
              </a:spcAft>
              <a:defRPr/>
            </a:pPr>
            <a:r>
              <a:rPr lang="en-US" dirty="0"/>
              <a:t>	“Everyone in my family smokes. It’s in our genes and part of our family tradition.”</a:t>
            </a:r>
          </a:p>
          <a:p>
            <a:pPr eaLnBrk="1" fontAlgn="auto" hangingPunct="1">
              <a:spcAft>
                <a:spcPts val="0"/>
              </a:spcAft>
              <a:defRPr/>
            </a:pPr>
            <a:endParaRPr lang="en-US" dirty="0"/>
          </a:p>
          <a:p>
            <a:pPr eaLnBrk="1" fontAlgn="auto" hangingPunct="1">
              <a:spcAft>
                <a:spcPts val="0"/>
              </a:spcAft>
              <a:defRPr/>
            </a:pPr>
            <a:r>
              <a:rPr lang="en-US" dirty="0"/>
              <a:t>	“I would like to try to quit but it’s really too late for me to quit now.” </a:t>
            </a:r>
          </a:p>
          <a:p>
            <a:pPr eaLnBrk="1" fontAlgn="auto" hangingPunct="1">
              <a:spcAft>
                <a:spcPts val="0"/>
              </a:spcAft>
              <a:defRPr/>
            </a:pPr>
            <a:endParaRPr lang="en-US" sz="2800"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21308189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Strategy 2: Find/be the champion</a:t>
            </a:r>
          </a:p>
        </p:txBody>
      </p:sp>
      <p:sp>
        <p:nvSpPr>
          <p:cNvPr id="3" name="Content Placeholder 2"/>
          <p:cNvSpPr>
            <a:spLocks noGrp="1"/>
          </p:cNvSpPr>
          <p:nvPr>
            <p:ph idx="1"/>
          </p:nvPr>
        </p:nvSpPr>
        <p:spPr>
          <a:xfrm>
            <a:off x="402074" y="1447800"/>
            <a:ext cx="8137219" cy="3904218"/>
          </a:xfrm>
        </p:spPr>
        <p:txBody>
          <a:bodyPr/>
          <a:lstStyle/>
          <a:p>
            <a:pPr marL="457200" indent="-457200">
              <a:buFont typeface="Arial" panose="020B0604020202020204" pitchFamily="34" charset="0"/>
              <a:buChar char="•"/>
            </a:pPr>
            <a:r>
              <a:rPr lang="en-US" dirty="0"/>
              <a:t>Be involved in health planning (CHIP)</a:t>
            </a:r>
          </a:p>
          <a:p>
            <a:pPr marL="457200" indent="-457200">
              <a:buFont typeface="Arial" panose="020B0604020202020204" pitchFamily="34" charset="0"/>
              <a:buChar char="•"/>
            </a:pPr>
            <a:r>
              <a:rPr lang="en-US" dirty="0"/>
              <a:t>Position of influence</a:t>
            </a:r>
          </a:p>
          <a:p>
            <a:pPr marL="457200" indent="-457200">
              <a:buFont typeface="Arial" panose="020B0604020202020204" pitchFamily="34" charset="0"/>
              <a:buChar char="•"/>
            </a:pPr>
            <a:r>
              <a:rPr lang="en-US" dirty="0"/>
              <a:t>Community figure</a:t>
            </a:r>
          </a:p>
          <a:p>
            <a:pPr marL="457200" indent="-457200">
              <a:buFont typeface="Arial" panose="020B0604020202020204" pitchFamily="34" charset="0"/>
              <a:buChar char="•"/>
            </a:pPr>
            <a:r>
              <a:rPr lang="en-US" dirty="0"/>
              <a:t>Always involve the community/target population</a:t>
            </a:r>
          </a:p>
          <a:p>
            <a:pPr marL="457200" indent="-457200">
              <a:buFont typeface="Arial" panose="020B0604020202020204" pitchFamily="34" charset="0"/>
              <a:buChar char="•"/>
            </a:pPr>
            <a:r>
              <a:rPr lang="en-US" dirty="0"/>
              <a:t>Promote availability of services</a:t>
            </a:r>
          </a:p>
          <a:p>
            <a:pPr marL="857250" lvl="1" indent="-457200">
              <a:buFont typeface="Arial" panose="020B0604020202020204" pitchFamily="34" charset="0"/>
              <a:buChar char="•"/>
            </a:pPr>
            <a:r>
              <a:rPr lang="en-US" dirty="0"/>
              <a:t>Ohio Tobacco Quit Line</a:t>
            </a:r>
          </a:p>
          <a:p>
            <a:pPr marL="857250" lvl="1" indent="-457200">
              <a:buFont typeface="Arial" panose="020B0604020202020204" pitchFamily="34" charset="0"/>
              <a:buChar char="•"/>
            </a:pPr>
            <a:r>
              <a:rPr lang="en-US" dirty="0"/>
              <a:t>Local services</a:t>
            </a:r>
          </a:p>
          <a:p>
            <a:pPr marL="457200" indent="-457200">
              <a:buFont typeface="Arial" panose="020B0604020202020204" pitchFamily="34" charset="0"/>
              <a:buChar char="•"/>
            </a:pPr>
            <a:endParaRPr lang="en-US" dirty="0"/>
          </a:p>
        </p:txBody>
      </p:sp>
    </p:spTree>
    <p:extLst>
      <p:ext uri="{BB962C8B-B14F-4D97-AF65-F5344CB8AC3E}">
        <p14:creationId xmlns:p14="http://schemas.microsoft.com/office/powerpoint/2010/main" val="36959810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2074" y="609600"/>
            <a:ext cx="8616598" cy="626300"/>
          </a:xfrm>
        </p:spPr>
        <p:txBody>
          <a:bodyPr/>
          <a:lstStyle/>
          <a:p>
            <a:r>
              <a:rPr lang="en-US" dirty="0"/>
              <a:t>Ohio Tobacco Quit Line</a:t>
            </a:r>
          </a:p>
        </p:txBody>
      </p:sp>
      <p:sp>
        <p:nvSpPr>
          <p:cNvPr id="3" name="Content Placeholder 2"/>
          <p:cNvSpPr>
            <a:spLocks noGrp="1"/>
          </p:cNvSpPr>
          <p:nvPr>
            <p:ph idx="1"/>
          </p:nvPr>
        </p:nvSpPr>
        <p:spPr>
          <a:xfrm>
            <a:off x="402074" y="1261021"/>
            <a:ext cx="8616598" cy="4666218"/>
          </a:xfrm>
        </p:spPr>
        <p:txBody>
          <a:bodyPr/>
          <a:lstStyle/>
          <a:p>
            <a:pPr marL="457200" indent="-457200" algn="l">
              <a:buFont typeface="Arial" panose="020B0604020202020204" pitchFamily="34" charset="0"/>
              <a:buChar char="•"/>
            </a:pPr>
            <a:r>
              <a:rPr lang="en-US" dirty="0"/>
              <a:t>Accessible by calling 1-800-Quit Now</a:t>
            </a:r>
          </a:p>
          <a:p>
            <a:pPr marL="457200" indent="-457200" algn="l">
              <a:buFont typeface="Arial" panose="020B0604020202020204" pitchFamily="34" charset="0"/>
              <a:buChar char="•"/>
            </a:pPr>
            <a:r>
              <a:rPr lang="en-US" dirty="0"/>
              <a:t>Telephonic tobacco cessation treatment</a:t>
            </a:r>
          </a:p>
          <a:p>
            <a:pPr marL="457200" indent="-457200" algn="l">
              <a:buFont typeface="Arial" panose="020B0604020202020204" pitchFamily="34" charset="0"/>
              <a:buChar char="•"/>
            </a:pPr>
            <a:r>
              <a:rPr lang="en-US" dirty="0"/>
              <a:t>Up to 8 weeks of nicotine replacement therapy</a:t>
            </a:r>
          </a:p>
          <a:p>
            <a:pPr marL="457200" indent="-457200" algn="l">
              <a:buFont typeface="Arial" panose="020B0604020202020204" pitchFamily="34" charset="0"/>
              <a:buChar char="•"/>
            </a:pPr>
            <a:r>
              <a:rPr lang="en-US" dirty="0"/>
              <a:t>Web-based services w/facilitated chat</a:t>
            </a:r>
          </a:p>
          <a:p>
            <a:pPr marL="457200" indent="-457200" algn="l">
              <a:buFont typeface="Arial" panose="020B0604020202020204" pitchFamily="34" charset="0"/>
              <a:buChar char="•"/>
            </a:pPr>
            <a:r>
              <a:rPr lang="en-US" dirty="0"/>
              <a:t>Text messaging (general and chronic disease)</a:t>
            </a:r>
          </a:p>
          <a:p>
            <a:pPr marL="457200" indent="-457200" algn="l">
              <a:buFont typeface="Arial" panose="020B0604020202020204" pitchFamily="34" charset="0"/>
              <a:buChar char="•"/>
            </a:pPr>
            <a:r>
              <a:rPr lang="en-US" dirty="0"/>
              <a:t>Self referral, fax referral </a:t>
            </a:r>
          </a:p>
          <a:p>
            <a:pPr marL="457200" indent="-457200" algn="l">
              <a:buFont typeface="Arial" panose="020B0604020202020204" pitchFamily="34" charset="0"/>
              <a:buChar char="•"/>
            </a:pPr>
            <a:r>
              <a:rPr lang="en-US" dirty="0"/>
              <a:t>Pregnancy program</a:t>
            </a:r>
          </a:p>
          <a:p>
            <a:pPr marL="457200" indent="-457200" algn="l">
              <a:buFont typeface="Arial" panose="020B0604020202020204" pitchFamily="34" charset="0"/>
              <a:buChar char="•"/>
            </a:pPr>
            <a:r>
              <a:rPr lang="en-US" dirty="0"/>
              <a:t>Behavioral health program</a:t>
            </a:r>
          </a:p>
          <a:p>
            <a:endParaRPr lang="en-US" dirty="0"/>
          </a:p>
        </p:txBody>
      </p:sp>
    </p:spTree>
    <p:extLst>
      <p:ext uri="{BB962C8B-B14F-4D97-AF65-F5344CB8AC3E}">
        <p14:creationId xmlns:p14="http://schemas.microsoft.com/office/powerpoint/2010/main" val="32458778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 is eligible for services? </a:t>
            </a:r>
          </a:p>
        </p:txBody>
      </p:sp>
      <p:sp>
        <p:nvSpPr>
          <p:cNvPr id="3" name="Content Placeholder 2"/>
          <p:cNvSpPr>
            <a:spLocks noGrp="1"/>
          </p:cNvSpPr>
          <p:nvPr>
            <p:ph idx="1"/>
          </p:nvPr>
        </p:nvSpPr>
        <p:spPr>
          <a:xfrm>
            <a:off x="402074" y="1447800"/>
            <a:ext cx="8137219" cy="4495800"/>
          </a:xfrm>
        </p:spPr>
        <p:txBody>
          <a:bodyPr/>
          <a:lstStyle/>
          <a:p>
            <a:pPr marL="457200" indent="-457200">
              <a:buFont typeface="Arial" panose="020B0604020202020204" pitchFamily="34" charset="0"/>
              <a:buChar char="•"/>
            </a:pPr>
            <a:r>
              <a:rPr lang="en-US" dirty="0"/>
              <a:t>ALL Medicaid recipients </a:t>
            </a:r>
          </a:p>
          <a:p>
            <a:pPr marL="457200" indent="-457200">
              <a:buFont typeface="Arial" panose="020B0604020202020204" pitchFamily="34" charset="0"/>
              <a:buChar char="•"/>
            </a:pPr>
            <a:r>
              <a:rPr lang="en-US" dirty="0"/>
              <a:t>Medicare</a:t>
            </a:r>
          </a:p>
          <a:p>
            <a:pPr marL="457200" indent="-457200">
              <a:buFont typeface="Arial" panose="020B0604020202020204" pitchFamily="34" charset="0"/>
              <a:buChar char="•"/>
            </a:pPr>
            <a:r>
              <a:rPr lang="en-US" dirty="0"/>
              <a:t>Uninsured</a:t>
            </a:r>
          </a:p>
          <a:p>
            <a:pPr marL="457200" indent="-457200">
              <a:buFont typeface="Arial" panose="020B0604020202020204" pitchFamily="34" charset="0"/>
              <a:buChar char="•"/>
            </a:pPr>
            <a:r>
              <a:rPr lang="en-US" dirty="0"/>
              <a:t>Pregnant women</a:t>
            </a:r>
          </a:p>
          <a:p>
            <a:pPr marL="457200" indent="-457200">
              <a:buFont typeface="Arial" panose="020B0604020202020204" pitchFamily="34" charset="0"/>
              <a:buChar char="•"/>
            </a:pPr>
            <a:r>
              <a:rPr lang="en-US" dirty="0"/>
              <a:t>Members of the Ohio Tobacco Collaborative</a:t>
            </a:r>
          </a:p>
          <a:p>
            <a:pPr marL="857250" lvl="1" indent="-457200">
              <a:buFont typeface="Arial" panose="020B0604020202020204" pitchFamily="34" charset="0"/>
              <a:buChar char="•"/>
            </a:pPr>
            <a:r>
              <a:rPr lang="en-US" dirty="0"/>
              <a:t>Participation varies-refer everyone to be screened for eligibility</a:t>
            </a:r>
          </a:p>
          <a:p>
            <a:pPr marL="457200" indent="-457200">
              <a:buFont typeface="Arial" panose="020B0604020202020204" pitchFamily="34" charset="0"/>
              <a:buChar char="•"/>
            </a:pPr>
            <a:r>
              <a:rPr lang="en-US" dirty="0"/>
              <a:t>Web-based services open to all Ohioans</a:t>
            </a:r>
          </a:p>
        </p:txBody>
      </p:sp>
    </p:spTree>
    <p:extLst>
      <p:ext uri="{BB962C8B-B14F-4D97-AF65-F5344CB8AC3E}">
        <p14:creationId xmlns:p14="http://schemas.microsoft.com/office/powerpoint/2010/main" val="15218211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2074" y="616151"/>
            <a:ext cx="8616598" cy="626300"/>
          </a:xfrm>
        </p:spPr>
        <p:txBody>
          <a:bodyPr/>
          <a:lstStyle/>
          <a:p>
            <a:r>
              <a:rPr lang="en-US" dirty="0"/>
              <a:t>“What happens when I call…”</a:t>
            </a:r>
          </a:p>
        </p:txBody>
      </p:sp>
      <p:sp>
        <p:nvSpPr>
          <p:cNvPr id="3" name="Content Placeholder 2"/>
          <p:cNvSpPr>
            <a:spLocks noGrp="1"/>
          </p:cNvSpPr>
          <p:nvPr>
            <p:ph idx="1"/>
          </p:nvPr>
        </p:nvSpPr>
        <p:spPr>
          <a:xfrm>
            <a:off x="402074" y="1336116"/>
            <a:ext cx="8137219" cy="4080064"/>
          </a:xfrm>
        </p:spPr>
        <p:txBody>
          <a:bodyPr/>
          <a:lstStyle/>
          <a:p>
            <a:pPr marL="457200" indent="-457200">
              <a:buFont typeface="Arial" panose="020B0604020202020204" pitchFamily="34" charset="0"/>
              <a:buChar char="•"/>
            </a:pPr>
            <a:r>
              <a:rPr lang="en-US" sz="2800" dirty="0"/>
              <a:t>Call is answered by a coach/counselor</a:t>
            </a:r>
          </a:p>
          <a:p>
            <a:pPr marL="457200" indent="-457200">
              <a:buFont typeface="Arial" panose="020B0604020202020204" pitchFamily="34" charset="0"/>
              <a:buChar char="•"/>
            </a:pPr>
            <a:r>
              <a:rPr lang="en-US" sz="2800" dirty="0"/>
              <a:t>Caller completes intake questionnaire</a:t>
            </a:r>
          </a:p>
          <a:p>
            <a:pPr marL="1200150" lvl="1" indent="-457200">
              <a:buFont typeface="Arial" panose="020B0604020202020204" pitchFamily="34" charset="0"/>
              <a:buChar char="•"/>
            </a:pPr>
            <a:r>
              <a:rPr lang="en-US" dirty="0"/>
              <a:t>Demographics</a:t>
            </a:r>
          </a:p>
          <a:p>
            <a:pPr marL="1200150" lvl="1" indent="-457200">
              <a:buFont typeface="Arial" panose="020B0604020202020204" pitchFamily="34" charset="0"/>
              <a:buChar char="•"/>
            </a:pPr>
            <a:r>
              <a:rPr lang="en-US" dirty="0"/>
              <a:t>Smoking habits, past quit attempts</a:t>
            </a:r>
          </a:p>
          <a:p>
            <a:pPr marL="457200" indent="-457200">
              <a:buFont typeface="Arial" panose="020B0604020202020204" pitchFamily="34" charset="0"/>
              <a:buChar char="•"/>
            </a:pPr>
            <a:r>
              <a:rPr lang="en-US" sz="2800" dirty="0"/>
              <a:t>First coaching call takes place at first call unless callers opt out</a:t>
            </a:r>
          </a:p>
          <a:p>
            <a:pPr marL="457200" indent="-457200">
              <a:buFont typeface="Arial" panose="020B0604020202020204" pitchFamily="34" charset="0"/>
              <a:buChar char="•"/>
            </a:pPr>
            <a:r>
              <a:rPr lang="en-US" sz="2800" dirty="0"/>
              <a:t>NRT shipped after each call (up to 4 times)</a:t>
            </a:r>
          </a:p>
          <a:p>
            <a:pPr marL="857250" lvl="1" indent="-457200">
              <a:buFont typeface="Arial" panose="020B0604020202020204" pitchFamily="34" charset="0"/>
              <a:buChar char="•"/>
            </a:pPr>
            <a:r>
              <a:rPr lang="en-US" dirty="0"/>
              <a:t>Pregnant women must have medical release</a:t>
            </a:r>
          </a:p>
          <a:p>
            <a:pPr marL="457200" indent="-457200">
              <a:buFont typeface="Arial" panose="020B0604020202020204" pitchFamily="34" charset="0"/>
              <a:buChar char="•"/>
            </a:pPr>
            <a:r>
              <a:rPr lang="en-US" sz="2800" dirty="0"/>
              <a:t>Schedule next call</a:t>
            </a:r>
          </a:p>
          <a:p>
            <a:pPr marL="1200150" lvl="1" indent="-457200">
              <a:buFont typeface="Arial" panose="020B0604020202020204" pitchFamily="34" charset="0"/>
              <a:buChar char="•"/>
            </a:pP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0" y="1336116"/>
            <a:ext cx="1910572" cy="143292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5110681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 telephone Quit Lines work? </a:t>
            </a:r>
          </a:p>
        </p:txBody>
      </p:sp>
      <p:sp>
        <p:nvSpPr>
          <p:cNvPr id="3" name="Content Placeholder 2"/>
          <p:cNvSpPr>
            <a:spLocks noGrp="1"/>
          </p:cNvSpPr>
          <p:nvPr>
            <p:ph idx="1"/>
          </p:nvPr>
        </p:nvSpPr>
        <p:spPr>
          <a:xfrm>
            <a:off x="402074" y="1447800"/>
            <a:ext cx="8137219" cy="4267200"/>
          </a:xfrm>
        </p:spPr>
        <p:txBody>
          <a:bodyPr/>
          <a:lstStyle/>
          <a:p>
            <a:pPr marL="457200" indent="-457200">
              <a:buFont typeface="Arial" pitchFamily="34" charset="0"/>
              <a:buChar char="•"/>
            </a:pPr>
            <a:r>
              <a:rPr lang="en-US" dirty="0"/>
              <a:t>2013 Cochrane review</a:t>
            </a:r>
          </a:p>
          <a:p>
            <a:pPr marL="857250" lvl="1" indent="-457200">
              <a:buFont typeface="Arial" pitchFamily="34" charset="0"/>
              <a:buChar char="•"/>
            </a:pPr>
            <a:r>
              <a:rPr lang="en-US" dirty="0"/>
              <a:t>77 controlled trials, 85,000 participants</a:t>
            </a:r>
          </a:p>
          <a:p>
            <a:pPr marL="457200" indent="-457200">
              <a:buFont typeface="Arial" pitchFamily="34" charset="0"/>
              <a:buChar char="•"/>
            </a:pPr>
            <a:r>
              <a:rPr lang="en-US" dirty="0"/>
              <a:t>Proactive telephone counseling is effective in  helping smokers </a:t>
            </a:r>
          </a:p>
          <a:p>
            <a:pPr marL="457200" indent="-457200">
              <a:buFont typeface="Arial" pitchFamily="34" charset="0"/>
              <a:buChar char="•"/>
            </a:pPr>
            <a:r>
              <a:rPr lang="en-US" dirty="0"/>
              <a:t>Important route of access to support</a:t>
            </a:r>
            <a:endParaRPr lang="en-US" sz="2000" dirty="0"/>
          </a:p>
          <a:p>
            <a:pPr marL="457200" indent="-457200">
              <a:buFont typeface="Arial" pitchFamily="34" charset="0"/>
              <a:buChar char="•"/>
            </a:pPr>
            <a:r>
              <a:rPr lang="en-US" dirty="0"/>
              <a:t>Some evidence of a dose response with calls, with three or more calls increasing the chances of quitting</a:t>
            </a:r>
          </a:p>
        </p:txBody>
      </p:sp>
      <p:sp>
        <p:nvSpPr>
          <p:cNvPr id="4" name="Rectangle 3"/>
          <p:cNvSpPr/>
          <p:nvPr/>
        </p:nvSpPr>
        <p:spPr>
          <a:xfrm>
            <a:off x="152400" y="6172200"/>
            <a:ext cx="6400800" cy="400110"/>
          </a:xfrm>
          <a:prstGeom prst="rect">
            <a:avLst/>
          </a:prstGeom>
        </p:spPr>
        <p:txBody>
          <a:bodyPr wrap="square">
            <a:spAutoFit/>
          </a:bodyPr>
          <a:lstStyle/>
          <a:p>
            <a:r>
              <a:rPr lang="en-US" sz="1000" dirty="0">
                <a:solidFill>
                  <a:schemeClr val="bg1"/>
                </a:solidFill>
              </a:rPr>
              <a:t>Stead LF, Hartmann-Boyce J, Perera R, Lancaster T. Telephone counselling for smoking cessation. Cochrane Database of Systematic Reviews 2013, Issue 8. Art. No.: CD002850. DOI: 10.1002/14651858.CD002850.pub3</a:t>
            </a:r>
          </a:p>
        </p:txBody>
      </p:sp>
    </p:spTree>
    <p:extLst>
      <p:ext uri="{BB962C8B-B14F-4D97-AF65-F5344CB8AC3E}">
        <p14:creationId xmlns:p14="http://schemas.microsoft.com/office/powerpoint/2010/main" val="24059885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2074" y="684047"/>
            <a:ext cx="8616598" cy="626300"/>
          </a:xfrm>
        </p:spPr>
        <p:txBody>
          <a:bodyPr/>
          <a:lstStyle/>
          <a:p>
            <a:r>
              <a:rPr lang="en-US" dirty="0"/>
              <a:t>Results</a:t>
            </a:r>
          </a:p>
        </p:txBody>
      </p:sp>
      <p:sp>
        <p:nvSpPr>
          <p:cNvPr id="3" name="Content Placeholder 2"/>
          <p:cNvSpPr>
            <a:spLocks noGrp="1"/>
          </p:cNvSpPr>
          <p:nvPr>
            <p:ph idx="1"/>
          </p:nvPr>
        </p:nvSpPr>
        <p:spPr>
          <a:xfrm>
            <a:off x="405122" y="1447800"/>
            <a:ext cx="8137219" cy="4209018"/>
          </a:xfrm>
        </p:spPr>
        <p:txBody>
          <a:bodyPr/>
          <a:lstStyle/>
          <a:p>
            <a:pPr marL="457200" indent="-457200">
              <a:buFont typeface="Arial" panose="020B0604020202020204" pitchFamily="34" charset="0"/>
              <a:buChar char="•"/>
            </a:pPr>
            <a:r>
              <a:rPr lang="en-US" dirty="0"/>
              <a:t>Telephone counseling participants are 27% more likely to quit vs. self help</a:t>
            </a:r>
          </a:p>
          <a:p>
            <a:pPr marL="457200" indent="-457200">
              <a:buFont typeface="Arial" panose="020B0604020202020204" pitchFamily="34" charset="0"/>
              <a:buChar char="•"/>
            </a:pPr>
            <a:r>
              <a:rPr lang="en-US" dirty="0"/>
              <a:t>More calls/engagement=32% more likely to quit</a:t>
            </a:r>
          </a:p>
          <a:p>
            <a:pPr marL="457200" indent="-457200">
              <a:buFont typeface="Arial" panose="020B0604020202020204" pitchFamily="34" charset="0"/>
              <a:buChar char="•"/>
            </a:pPr>
            <a:r>
              <a:rPr lang="en-US" dirty="0"/>
              <a:t>Use of NRT increases likelihood of quitting by 14% when combined with telephone counseling</a:t>
            </a:r>
          </a:p>
          <a:p>
            <a:pPr marL="457200" indent="-457200">
              <a:buFont typeface="Arial" panose="020B0604020202020204" pitchFamily="34" charset="0"/>
              <a:buChar char="•"/>
            </a:pPr>
            <a:endParaRPr lang="en-US" dirty="0"/>
          </a:p>
        </p:txBody>
      </p:sp>
      <p:sp>
        <p:nvSpPr>
          <p:cNvPr id="4" name="Rectangle 3"/>
          <p:cNvSpPr/>
          <p:nvPr/>
        </p:nvSpPr>
        <p:spPr>
          <a:xfrm>
            <a:off x="152400" y="6172200"/>
            <a:ext cx="6400800" cy="400110"/>
          </a:xfrm>
          <a:prstGeom prst="rect">
            <a:avLst/>
          </a:prstGeom>
        </p:spPr>
        <p:txBody>
          <a:bodyPr wrap="square">
            <a:spAutoFit/>
          </a:bodyPr>
          <a:lstStyle/>
          <a:p>
            <a:r>
              <a:rPr lang="en-US" sz="1000" dirty="0">
                <a:solidFill>
                  <a:schemeClr val="bg1"/>
                </a:solidFill>
              </a:rPr>
              <a:t>Stead LF, Hartmann-Boyce J, Perera R, Lancaster T. Telephone counselling for smoking cessation. Cochrane Database of Systematic Reviews 2013, Issue 8. Art. No.: CD002850. DOI: 10.1002/14651858.CD002850.pub3</a:t>
            </a:r>
          </a:p>
        </p:txBody>
      </p:sp>
    </p:spTree>
    <p:extLst>
      <p:ext uri="{BB962C8B-B14F-4D97-AF65-F5344CB8AC3E}">
        <p14:creationId xmlns:p14="http://schemas.microsoft.com/office/powerpoint/2010/main" val="35092068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Efficacy of other Quit Line services</a:t>
            </a:r>
          </a:p>
        </p:txBody>
      </p:sp>
      <p:sp>
        <p:nvSpPr>
          <p:cNvPr id="3" name="Content Placeholder 2"/>
          <p:cNvSpPr>
            <a:spLocks noGrp="1"/>
          </p:cNvSpPr>
          <p:nvPr>
            <p:ph idx="1"/>
          </p:nvPr>
        </p:nvSpPr>
        <p:spPr>
          <a:xfrm>
            <a:off x="402074" y="1524000"/>
            <a:ext cx="8137219" cy="4132818"/>
          </a:xfrm>
        </p:spPr>
        <p:txBody>
          <a:bodyPr/>
          <a:lstStyle/>
          <a:p>
            <a:pPr marL="457200" indent="-457200">
              <a:buFont typeface="Arial" panose="020B0604020202020204" pitchFamily="34" charset="0"/>
              <a:buChar char="•"/>
            </a:pPr>
            <a:r>
              <a:rPr lang="en-US" dirty="0"/>
              <a:t>Text messaging: 54% more likely to quit when combined with counseling vs. counseling alone</a:t>
            </a:r>
          </a:p>
          <a:p>
            <a:pPr marL="457200" indent="-457200">
              <a:buFont typeface="Arial" panose="020B0604020202020204" pitchFamily="34" charset="0"/>
              <a:buChar char="•"/>
            </a:pPr>
            <a:r>
              <a:rPr lang="en-US" dirty="0"/>
              <a:t>NRT: 1.84 times more often compared to a placebo control</a:t>
            </a:r>
          </a:p>
          <a:p>
            <a:pPr marL="457200" indent="-457200">
              <a:buFont typeface="Arial" panose="020B0604020202020204" pitchFamily="34" charset="0"/>
              <a:buChar char="•"/>
            </a:pPr>
            <a:r>
              <a:rPr lang="en-US" dirty="0"/>
              <a:t>Medications in combination with counseling vs. usual care or minimal intervention increased likelihood of quitting by 83%</a:t>
            </a:r>
          </a:p>
          <a:p>
            <a:pPr marL="457200" indent="-457200">
              <a:buFont typeface="Arial" panose="020B0604020202020204" pitchFamily="34" charset="0"/>
              <a:buChar char="•"/>
            </a:pPr>
            <a:endParaRPr lang="en-US" dirty="0"/>
          </a:p>
          <a:p>
            <a:pPr marL="0" indent="0"/>
            <a:endParaRPr lang="en-US" dirty="0"/>
          </a:p>
          <a:p>
            <a:pPr marL="0" lvl="0" indent="0" defTabSz="914400" fontAlgn="auto">
              <a:spcBef>
                <a:spcPts val="0"/>
              </a:spcBef>
              <a:spcAft>
                <a:spcPts val="0"/>
              </a:spcAft>
              <a:buClrTx/>
            </a:pPr>
            <a:endParaRPr lang="en-US" sz="1000" dirty="0">
              <a:solidFill>
                <a:prstClr val="white"/>
              </a:solidFill>
            </a:endParaRPr>
          </a:p>
          <a:p>
            <a:pPr marL="0" lvl="0" indent="0" defTabSz="914400" fontAlgn="auto">
              <a:spcBef>
                <a:spcPts val="0"/>
              </a:spcBef>
              <a:spcAft>
                <a:spcPts val="0"/>
              </a:spcAft>
              <a:buClrTx/>
            </a:pPr>
            <a:endParaRPr lang="en-US" sz="1000" dirty="0">
              <a:solidFill>
                <a:prstClr val="white"/>
              </a:solidFill>
            </a:endParaRPr>
          </a:p>
          <a:p>
            <a:pPr marL="0" lvl="0" indent="0" defTabSz="914400" fontAlgn="auto">
              <a:spcBef>
                <a:spcPts val="0"/>
              </a:spcBef>
              <a:spcAft>
                <a:spcPts val="0"/>
              </a:spcAft>
              <a:buClrTx/>
            </a:pPr>
            <a:endParaRPr lang="en-US" sz="1000" dirty="0">
              <a:solidFill>
                <a:prstClr val="white"/>
              </a:solidFill>
            </a:endParaRPr>
          </a:p>
          <a:p>
            <a:pPr marL="0" lvl="0" indent="0" defTabSz="914400" fontAlgn="auto">
              <a:spcBef>
                <a:spcPts val="0"/>
              </a:spcBef>
              <a:spcAft>
                <a:spcPts val="0"/>
              </a:spcAft>
              <a:buClrTx/>
            </a:pPr>
            <a:r>
              <a:rPr lang="en-US" sz="1000" dirty="0">
                <a:solidFill>
                  <a:prstClr val="white"/>
                </a:solidFill>
              </a:rPr>
              <a:t>Stead LF, Hartmann-Boyce J, Perera R, Lancaster T. Telephone counselling for smoking cessation. Cochrane Database of </a:t>
            </a:r>
          </a:p>
          <a:p>
            <a:pPr marL="0" lvl="0" indent="0" defTabSz="914400" fontAlgn="auto">
              <a:spcBef>
                <a:spcPts val="0"/>
              </a:spcBef>
              <a:spcAft>
                <a:spcPts val="0"/>
              </a:spcAft>
              <a:buClrTx/>
            </a:pPr>
            <a:r>
              <a:rPr lang="en-US" sz="1000" dirty="0">
                <a:solidFill>
                  <a:prstClr val="white"/>
                </a:solidFill>
              </a:rPr>
              <a:t>Systematic Reviews 2013, Issue 8. Art. No.: CD002850. DOI: 10.1002/14651858.CD002850.pub3</a:t>
            </a:r>
          </a:p>
          <a:p>
            <a:pPr marL="0" indent="0"/>
            <a:endParaRPr lang="en-US" dirty="0"/>
          </a:p>
          <a:p>
            <a:pPr marL="457200" indent="-457200">
              <a:buFont typeface="Arial" panose="020B0604020202020204" pitchFamily="34" charset="0"/>
              <a:buChar char="•"/>
            </a:pPr>
            <a:endParaRPr lang="en-US" dirty="0"/>
          </a:p>
          <a:p>
            <a:endParaRPr lang="en-US" dirty="0"/>
          </a:p>
        </p:txBody>
      </p:sp>
    </p:spTree>
    <p:extLst>
      <p:ext uri="{BB962C8B-B14F-4D97-AF65-F5344CB8AC3E}">
        <p14:creationId xmlns:p14="http://schemas.microsoft.com/office/powerpoint/2010/main" val="18479716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www.trinketsandtrash.org/images_detail/210380.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09800" y="228600"/>
            <a:ext cx="4724399" cy="64535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48983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307108" y="506602"/>
            <a:ext cx="8068962" cy="1195689"/>
          </a:xfrm>
        </p:spPr>
        <p:txBody>
          <a:bodyPr/>
          <a:lstStyle/>
          <a:p>
            <a:pPr eaLnBrk="1" hangingPunct="1">
              <a:lnSpc>
                <a:spcPts val="3400"/>
              </a:lnSpc>
            </a:pPr>
            <a:r>
              <a:rPr lang="en-US" altLang="en-US" sz="3600" dirty="0"/>
              <a:t>Among Ohio's 1.87 million smokers, how many try to quit?</a:t>
            </a:r>
          </a:p>
        </p:txBody>
      </p:sp>
      <p:graphicFrame>
        <p:nvGraphicFramePr>
          <p:cNvPr id="7" name="Chart 6"/>
          <p:cNvGraphicFramePr>
            <a:graphicFrameLocks/>
          </p:cNvGraphicFramePr>
          <p:nvPr>
            <p:extLst/>
          </p:nvPr>
        </p:nvGraphicFramePr>
        <p:xfrm>
          <a:off x="307108" y="1555750"/>
          <a:ext cx="8553863" cy="4150808"/>
        </p:xfrm>
        <a:graphic>
          <a:graphicData uri="http://schemas.openxmlformats.org/drawingml/2006/chart">
            <c:chart xmlns:c="http://schemas.openxmlformats.org/drawingml/2006/chart" xmlns:r="http://schemas.openxmlformats.org/officeDocument/2006/relationships" r:id="rId3"/>
          </a:graphicData>
        </a:graphic>
      </p:graphicFrame>
      <p:sp>
        <p:nvSpPr>
          <p:cNvPr id="11268" name="TextBox 4"/>
          <p:cNvSpPr txBox="1">
            <a:spLocks noChangeArrowheads="1"/>
          </p:cNvSpPr>
          <p:nvPr/>
        </p:nvSpPr>
        <p:spPr bwMode="auto">
          <a:xfrm>
            <a:off x="315913" y="6194425"/>
            <a:ext cx="6592099" cy="45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defRPr sz="3200">
                <a:solidFill>
                  <a:srgbClr val="595959"/>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lnSpc>
                <a:spcPts val="1400"/>
              </a:lnSpc>
              <a:spcBef>
                <a:spcPct val="0"/>
              </a:spcBef>
              <a:buFontTx/>
              <a:buNone/>
            </a:pPr>
            <a:r>
              <a:rPr lang="en-US" altLang="en-US" sz="1000" dirty="0">
                <a:solidFill>
                  <a:schemeClr val="bg1"/>
                </a:solidFill>
                <a:latin typeface="Arial Narrow" pitchFamily="34" charset="0"/>
              </a:rPr>
              <a:t>Source:  Ohio Behavioral Risk Factor Surveillance System, 2015 [quit attempts among current smokers (18+ years) that stopped smoking for one day or longer in the past 12 months because they were trying to quit. </a:t>
            </a:r>
            <a:endParaRPr lang="en-US" altLang="en-US" sz="1400" dirty="0">
              <a:solidFill>
                <a:schemeClr val="bg1"/>
              </a:solidFill>
              <a:latin typeface="Arial Narrow" pitchFamily="34" charset="0"/>
            </a:endParaRPr>
          </a:p>
        </p:txBody>
      </p:sp>
      <p:graphicFrame>
        <p:nvGraphicFramePr>
          <p:cNvPr id="5" name="Chart 4"/>
          <p:cNvGraphicFramePr>
            <a:graphicFrameLocks/>
          </p:cNvGraphicFramePr>
          <p:nvPr>
            <p:extLst/>
          </p:nvPr>
        </p:nvGraphicFramePr>
        <p:xfrm>
          <a:off x="538899" y="1722067"/>
          <a:ext cx="6369113" cy="3818173"/>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1"/>
          <p:cNvSpPr txBox="1"/>
          <p:nvPr/>
        </p:nvSpPr>
        <p:spPr>
          <a:xfrm>
            <a:off x="3442409" y="3476431"/>
            <a:ext cx="1798359" cy="1431312"/>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2000" b="1" dirty="0">
                <a:solidFill>
                  <a:schemeClr val="bg1"/>
                </a:solidFill>
              </a:rPr>
              <a:t>~1.11 million (59.3%) </a:t>
            </a:r>
          </a:p>
          <a:p>
            <a:r>
              <a:rPr lang="en-US" sz="2000" b="1" dirty="0">
                <a:solidFill>
                  <a:schemeClr val="bg1"/>
                </a:solidFill>
              </a:rPr>
              <a:t>Tried to Quit</a:t>
            </a:r>
          </a:p>
        </p:txBody>
      </p:sp>
      <p:sp>
        <p:nvSpPr>
          <p:cNvPr id="9" name="TextBox 1"/>
          <p:cNvSpPr txBox="1"/>
          <p:nvPr/>
        </p:nvSpPr>
        <p:spPr>
          <a:xfrm>
            <a:off x="1931942" y="2668555"/>
            <a:ext cx="1287624" cy="1324947"/>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2000" b="1" dirty="0">
                <a:solidFill>
                  <a:schemeClr val="bg1"/>
                </a:solidFill>
              </a:rPr>
              <a:t>~764,000 (40.7%) No Quit</a:t>
            </a:r>
            <a:r>
              <a:rPr lang="en-US" sz="2000" b="1" baseline="0" dirty="0">
                <a:solidFill>
                  <a:schemeClr val="bg1"/>
                </a:solidFill>
              </a:rPr>
              <a:t> Attempt</a:t>
            </a:r>
          </a:p>
          <a:p>
            <a:endParaRPr lang="en-US" sz="1100" dirty="0"/>
          </a:p>
        </p:txBody>
      </p:sp>
    </p:spTree>
    <p:extLst>
      <p:ext uri="{BB962C8B-B14F-4D97-AF65-F5344CB8AC3E}">
        <p14:creationId xmlns:p14="http://schemas.microsoft.com/office/powerpoint/2010/main" val="3281790800"/>
      </p:ext>
    </p:ext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www.trinketsandtrash.org/images_detail/212847.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43000" y="1066800"/>
            <a:ext cx="3048000" cy="401685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s://www.trinketsandtrash.org/images_detail/21057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1061776"/>
            <a:ext cx="3019431" cy="4021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22108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Increase Quit Line Engagement</a:t>
            </a:r>
          </a:p>
        </p:txBody>
      </p:sp>
      <p:sp>
        <p:nvSpPr>
          <p:cNvPr id="3" name="Content Placeholder 2"/>
          <p:cNvSpPr>
            <a:spLocks noGrp="1"/>
          </p:cNvSpPr>
          <p:nvPr>
            <p:ph idx="1"/>
          </p:nvPr>
        </p:nvSpPr>
        <p:spPr>
          <a:xfrm>
            <a:off x="402074" y="1582182"/>
            <a:ext cx="8137219" cy="4132818"/>
          </a:xfrm>
        </p:spPr>
        <p:txBody>
          <a:bodyPr/>
          <a:lstStyle/>
          <a:p>
            <a:pPr marL="457200" indent="-457200" algn="l">
              <a:buFont typeface="Arial" panose="020B0604020202020204" pitchFamily="34" charset="0"/>
              <a:buChar char="•"/>
            </a:pPr>
            <a:r>
              <a:rPr lang="en-US" dirty="0"/>
              <a:t>Screen patient for readiness before referral</a:t>
            </a:r>
          </a:p>
          <a:p>
            <a:pPr marL="457200" indent="-457200" algn="l">
              <a:buFont typeface="Arial" panose="020B0604020202020204" pitchFamily="34" charset="0"/>
              <a:buChar char="•"/>
            </a:pPr>
            <a:r>
              <a:rPr lang="en-US" dirty="0"/>
              <a:t>Share what to expect when calling</a:t>
            </a:r>
          </a:p>
          <a:p>
            <a:pPr marL="457200" indent="-457200" algn="l">
              <a:buFont typeface="Arial" panose="020B0604020202020204" pitchFamily="34" charset="0"/>
              <a:buChar char="•"/>
            </a:pPr>
            <a:r>
              <a:rPr lang="en-US" dirty="0"/>
              <a:t>Phone number will not be identified as “Ohio Tobacco Quit Line” </a:t>
            </a:r>
          </a:p>
          <a:p>
            <a:pPr marL="857250" lvl="1" indent="-457200">
              <a:buFont typeface="Arial" panose="020B0604020202020204" pitchFamily="34" charset="0"/>
              <a:buChar char="•"/>
            </a:pPr>
            <a:r>
              <a:rPr lang="en-US" dirty="0"/>
              <a:t>Call will come from </a:t>
            </a:r>
            <a:r>
              <a:rPr lang="en-US" b="1" dirty="0"/>
              <a:t>800-934-4840</a:t>
            </a:r>
            <a:r>
              <a:rPr lang="en-US" dirty="0"/>
              <a:t> in Denver, CO</a:t>
            </a:r>
          </a:p>
          <a:p>
            <a:pPr marL="857250" lvl="1" indent="-457200">
              <a:buFont typeface="Arial" panose="020B0604020202020204" pitchFamily="34" charset="0"/>
              <a:buChar char="•"/>
            </a:pPr>
            <a:r>
              <a:rPr lang="en-US" dirty="0"/>
              <a:t>Suggest that patient program number when making the referral </a:t>
            </a:r>
          </a:p>
        </p:txBody>
      </p:sp>
    </p:spTree>
    <p:extLst>
      <p:ext uri="{BB962C8B-B14F-4D97-AF65-F5344CB8AC3E}">
        <p14:creationId xmlns:p14="http://schemas.microsoft.com/office/powerpoint/2010/main" val="41019959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0303" y="685800"/>
            <a:ext cx="8616598" cy="626300"/>
          </a:xfrm>
        </p:spPr>
        <p:txBody>
          <a:bodyPr/>
          <a:lstStyle/>
          <a:p>
            <a:r>
              <a:rPr lang="en-US" dirty="0"/>
              <a:t>Strategy 3: Seek/foster partnerships</a:t>
            </a:r>
          </a:p>
        </p:txBody>
      </p:sp>
      <p:sp>
        <p:nvSpPr>
          <p:cNvPr id="3" name="Content Placeholder 2"/>
          <p:cNvSpPr>
            <a:spLocks noGrp="1"/>
          </p:cNvSpPr>
          <p:nvPr>
            <p:ph idx="1"/>
          </p:nvPr>
        </p:nvSpPr>
        <p:spPr>
          <a:xfrm>
            <a:off x="412960" y="1447800"/>
            <a:ext cx="8137219" cy="4209018"/>
          </a:xfrm>
        </p:spPr>
        <p:txBody>
          <a:bodyPr/>
          <a:lstStyle/>
          <a:p>
            <a:pPr marL="457200" indent="-457200">
              <a:buFont typeface="Arial" panose="020B0604020202020204" pitchFamily="34" charset="0"/>
              <a:buChar char="•"/>
            </a:pPr>
            <a:r>
              <a:rPr lang="en-US" dirty="0"/>
              <a:t>Draw from local public health system</a:t>
            </a:r>
          </a:p>
          <a:p>
            <a:pPr marL="457200" indent="-457200">
              <a:buFont typeface="Arial" panose="020B0604020202020204" pitchFamily="34" charset="0"/>
              <a:buChar char="•"/>
            </a:pPr>
            <a:r>
              <a:rPr lang="en-US" dirty="0"/>
              <a:t>Leverage common goals</a:t>
            </a:r>
          </a:p>
          <a:p>
            <a:pPr marL="457200" indent="-457200">
              <a:buFont typeface="Arial" panose="020B0604020202020204" pitchFamily="34" charset="0"/>
              <a:buChar char="•"/>
            </a:pPr>
            <a:r>
              <a:rPr lang="en-US" dirty="0"/>
              <a:t>Always think outside the box</a:t>
            </a:r>
          </a:p>
          <a:p>
            <a:pPr marL="457200" indent="-457200">
              <a:buFont typeface="Arial" panose="020B0604020202020204" pitchFamily="34" charset="0"/>
              <a:buChar char="•"/>
            </a:pPr>
            <a:r>
              <a:rPr lang="en-US" dirty="0"/>
              <a:t>Social determinants of health must be addressed in all you do</a:t>
            </a:r>
          </a:p>
        </p:txBody>
      </p:sp>
    </p:spTree>
    <p:extLst>
      <p:ext uri="{BB962C8B-B14F-4D97-AF65-F5344CB8AC3E}">
        <p14:creationId xmlns:p14="http://schemas.microsoft.com/office/powerpoint/2010/main" val="26465841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2074" y="609600"/>
            <a:ext cx="8616598" cy="626300"/>
          </a:xfrm>
        </p:spPr>
        <p:txBody>
          <a:bodyPr/>
          <a:lstStyle/>
          <a:p>
            <a:r>
              <a:rPr lang="en-US" dirty="0"/>
              <a:t>Strategy 4: Focus on sustainability</a:t>
            </a:r>
          </a:p>
        </p:txBody>
      </p:sp>
      <p:sp>
        <p:nvSpPr>
          <p:cNvPr id="3" name="Content Placeholder 2"/>
          <p:cNvSpPr>
            <a:spLocks noGrp="1"/>
          </p:cNvSpPr>
          <p:nvPr>
            <p:ph idx="1"/>
          </p:nvPr>
        </p:nvSpPr>
        <p:spPr>
          <a:xfrm>
            <a:off x="402074" y="1295400"/>
            <a:ext cx="8137219" cy="4132818"/>
          </a:xfrm>
        </p:spPr>
        <p:txBody>
          <a:bodyPr/>
          <a:lstStyle/>
          <a:p>
            <a:pPr marL="457200" indent="-457200">
              <a:buFont typeface="Arial" panose="020B0604020202020204" pitchFamily="34" charset="0"/>
              <a:buChar char="•"/>
            </a:pPr>
            <a:r>
              <a:rPr lang="en-US" dirty="0"/>
              <a:t>Ensure billing is happening</a:t>
            </a:r>
          </a:p>
          <a:p>
            <a:pPr marL="457200" indent="-457200">
              <a:buFont typeface="Arial" panose="020B0604020202020204" pitchFamily="34" charset="0"/>
              <a:buChar char="•"/>
            </a:pPr>
            <a:r>
              <a:rPr lang="en-US" dirty="0"/>
              <a:t>Keep partners engaged</a:t>
            </a:r>
          </a:p>
          <a:p>
            <a:pPr marL="457200" indent="-457200">
              <a:buFont typeface="Arial" panose="020B0604020202020204" pitchFamily="34" charset="0"/>
              <a:buChar char="•"/>
            </a:pPr>
            <a:r>
              <a:rPr lang="en-US" dirty="0"/>
              <a:t>Multi-faceted promotion</a:t>
            </a:r>
          </a:p>
          <a:p>
            <a:pPr marL="457200" indent="-457200">
              <a:buFont typeface="Arial" panose="020B0604020202020204" pitchFamily="34" charset="0"/>
              <a:buChar char="•"/>
            </a:pPr>
            <a:r>
              <a:rPr lang="en-US" dirty="0"/>
              <a:t>Manage financial resources wisely</a:t>
            </a:r>
          </a:p>
          <a:p>
            <a:pPr marL="857250" lvl="1" indent="-457200">
              <a:buFont typeface="Arial" panose="020B0604020202020204" pitchFamily="34" charset="0"/>
              <a:buChar char="•"/>
            </a:pPr>
            <a:r>
              <a:rPr lang="en-US" dirty="0"/>
              <a:t>Do not pay for NRT-that is the health plan’s role</a:t>
            </a:r>
          </a:p>
          <a:p>
            <a:pPr marL="457200" indent="-457200">
              <a:buFont typeface="Arial" panose="020B0604020202020204" pitchFamily="34" charset="0"/>
              <a:buChar char="•"/>
            </a:pPr>
            <a:r>
              <a:rPr lang="en-US" dirty="0"/>
              <a:t>LHD as the convener first, provider second</a:t>
            </a:r>
          </a:p>
          <a:p>
            <a:pPr marL="457200" indent="-457200">
              <a:buFont typeface="Arial" panose="020B0604020202020204" pitchFamily="34" charset="0"/>
              <a:buChar char="•"/>
            </a:pPr>
            <a:r>
              <a:rPr lang="en-US" dirty="0"/>
              <a:t>Reduce barriers</a:t>
            </a:r>
          </a:p>
          <a:p>
            <a:pPr marL="457200" indent="-457200">
              <a:buFont typeface="Arial" panose="020B0604020202020204" pitchFamily="34" charset="0"/>
              <a:buChar char="•"/>
            </a:pPr>
            <a:r>
              <a:rPr lang="en-US" dirty="0"/>
              <a:t>Tout successes</a:t>
            </a:r>
          </a:p>
        </p:txBody>
      </p:sp>
    </p:spTree>
    <p:extLst>
      <p:ext uri="{BB962C8B-B14F-4D97-AF65-F5344CB8AC3E}">
        <p14:creationId xmlns:p14="http://schemas.microsoft.com/office/powerpoint/2010/main" val="13715645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t>Contact Information</a:t>
            </a:r>
          </a:p>
        </p:txBody>
      </p:sp>
      <p:sp>
        <p:nvSpPr>
          <p:cNvPr id="3" name="Content Placeholder 2"/>
          <p:cNvSpPr>
            <a:spLocks noGrp="1"/>
          </p:cNvSpPr>
          <p:nvPr>
            <p:ph idx="1"/>
          </p:nvPr>
        </p:nvSpPr>
        <p:spPr>
          <a:xfrm>
            <a:off x="304801" y="1617785"/>
            <a:ext cx="8234494" cy="2919903"/>
          </a:xfrm>
        </p:spPr>
        <p:txBody>
          <a:bodyPr/>
          <a:lstStyle/>
          <a:p>
            <a:pPr algn="ctr"/>
            <a:endParaRPr lang="en-US" sz="2400" dirty="0"/>
          </a:p>
          <a:p>
            <a:pPr algn="ctr"/>
            <a:r>
              <a:rPr lang="en-US" sz="2400" dirty="0"/>
              <a:t>Amy Gorenflo</a:t>
            </a:r>
          </a:p>
          <a:p>
            <a:pPr algn="ctr"/>
            <a:r>
              <a:rPr lang="en-US" sz="2400" dirty="0"/>
              <a:t>Cessation Services Program Administrator</a:t>
            </a:r>
          </a:p>
          <a:p>
            <a:pPr algn="ctr"/>
            <a:r>
              <a:rPr lang="en-US" sz="2400" dirty="0">
                <a:hlinkClick r:id="rId3"/>
              </a:rPr>
              <a:t>Amy.Gorenflo@odh.ohio.gov</a:t>
            </a:r>
            <a:endParaRPr lang="en-US" sz="2400" dirty="0"/>
          </a:p>
          <a:p>
            <a:pPr algn="ctr"/>
            <a:r>
              <a:rPr lang="en-US" sz="2400" dirty="0"/>
              <a:t>614-466-1717</a:t>
            </a:r>
          </a:p>
          <a:p>
            <a:endParaRPr lang="en-US" dirty="0"/>
          </a:p>
          <a:p>
            <a:endParaRPr lang="en-US"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09346" y="4149027"/>
            <a:ext cx="2825404" cy="1765878"/>
          </a:xfrm>
          <a:prstGeom prst="rect">
            <a:avLst/>
          </a:prstGeom>
        </p:spPr>
      </p:pic>
    </p:spTree>
    <p:extLst>
      <p:ext uri="{BB962C8B-B14F-4D97-AF65-F5344CB8AC3E}">
        <p14:creationId xmlns:p14="http://schemas.microsoft.com/office/powerpoint/2010/main" val="1719721129"/>
      </p:ext>
    </p:extLst>
  </p:cSld>
  <p:clrMapOvr>
    <a:masterClrMapping/>
  </p:clrMapOvr>
  <p:transition spd="slow">
    <p:circl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Public Health? </a:t>
            </a:r>
          </a:p>
        </p:txBody>
      </p:sp>
      <p:sp>
        <p:nvSpPr>
          <p:cNvPr id="3" name="Content Placeholder 2"/>
          <p:cNvSpPr>
            <a:spLocks noGrp="1"/>
          </p:cNvSpPr>
          <p:nvPr>
            <p:ph idx="1"/>
          </p:nvPr>
        </p:nvSpPr>
        <p:spPr>
          <a:xfrm>
            <a:off x="402074" y="1582182"/>
            <a:ext cx="8137219" cy="4056618"/>
          </a:xfrm>
        </p:spPr>
        <p:txBody>
          <a:bodyPr/>
          <a:lstStyle/>
          <a:p>
            <a:pPr marL="457200" indent="-457200">
              <a:buFont typeface="Arial" panose="020B0604020202020204" pitchFamily="34" charset="0"/>
              <a:buChar char="•"/>
            </a:pPr>
            <a:r>
              <a:rPr lang="en-US" dirty="0"/>
              <a:t>Natural conveners</a:t>
            </a:r>
          </a:p>
          <a:p>
            <a:pPr marL="457200" indent="-457200">
              <a:buFont typeface="Arial" panose="020B0604020202020204" pitchFamily="34" charset="0"/>
              <a:buChar char="•"/>
            </a:pPr>
            <a:r>
              <a:rPr lang="en-US" dirty="0"/>
              <a:t>Focus on underserved communities</a:t>
            </a:r>
          </a:p>
          <a:p>
            <a:pPr marL="457200" indent="-457200">
              <a:buFont typeface="Arial" panose="020B0604020202020204" pitchFamily="34" charset="0"/>
              <a:buChar char="•"/>
            </a:pPr>
            <a:r>
              <a:rPr lang="en-US" dirty="0"/>
              <a:t>Program linkages</a:t>
            </a:r>
          </a:p>
          <a:p>
            <a:pPr marL="457200" indent="-457200">
              <a:buFont typeface="Arial" panose="020B0604020202020204" pitchFamily="34" charset="0"/>
              <a:buChar char="•"/>
            </a:pPr>
            <a:r>
              <a:rPr lang="en-US" dirty="0"/>
              <a:t>We often have the funding (or know how to get it)</a:t>
            </a:r>
          </a:p>
          <a:p>
            <a:pPr marL="457200" indent="-457200">
              <a:buFont typeface="Arial" panose="020B0604020202020204" pitchFamily="34" charset="0"/>
              <a:buChar char="•"/>
            </a:pPr>
            <a:r>
              <a:rPr lang="en-US" dirty="0"/>
              <a:t>Public Health is a system, not just LHD</a:t>
            </a:r>
          </a:p>
          <a:p>
            <a:pPr marL="0" indent="0"/>
            <a:endParaRPr lang="en-US" dirty="0"/>
          </a:p>
          <a:p>
            <a:pPr marL="457200" indent="-457200">
              <a:buFont typeface="Arial" panose="020B0604020202020204" pitchFamily="34" charset="0"/>
              <a:buChar char="•"/>
            </a:pPr>
            <a:endParaRPr lang="en-US" dirty="0"/>
          </a:p>
          <a:p>
            <a:endParaRPr lang="en-US" dirty="0"/>
          </a:p>
        </p:txBody>
      </p:sp>
    </p:spTree>
    <p:extLst>
      <p:ext uri="{BB962C8B-B14F-4D97-AF65-F5344CB8AC3E}">
        <p14:creationId xmlns:p14="http://schemas.microsoft.com/office/powerpoint/2010/main" val="36862762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Public Health System</a:t>
            </a:r>
          </a:p>
        </p:txBody>
      </p:sp>
      <p:sp>
        <p:nvSpPr>
          <p:cNvPr id="3" name="Content Placeholder 2"/>
          <p:cNvSpPr>
            <a:spLocks noGrp="1"/>
          </p:cNvSpPr>
          <p:nvPr>
            <p:ph idx="1"/>
          </p:nvPr>
        </p:nvSpPr>
        <p:spPr>
          <a:xfrm>
            <a:off x="402074" y="1582182"/>
            <a:ext cx="8137219" cy="3599418"/>
          </a:xfrm>
        </p:spPr>
        <p:txBody>
          <a:bodyPr/>
          <a:lstStyle/>
          <a:p>
            <a:r>
              <a:rPr lang="en-US" dirty="0"/>
              <a:t>“All public, private, and voluntary entities that</a:t>
            </a:r>
          </a:p>
          <a:p>
            <a:r>
              <a:rPr lang="en-US" dirty="0"/>
              <a:t>contribute to the delivery of essential public</a:t>
            </a:r>
          </a:p>
          <a:p>
            <a:r>
              <a:rPr lang="en-US" dirty="0"/>
              <a:t>health services within a jurisdiction.”</a:t>
            </a:r>
          </a:p>
          <a:p>
            <a:endParaRPr lang="en-US" dirty="0"/>
          </a:p>
        </p:txBody>
      </p:sp>
      <p:sp>
        <p:nvSpPr>
          <p:cNvPr id="4" name="TextBox 3"/>
          <p:cNvSpPr txBox="1"/>
          <p:nvPr/>
        </p:nvSpPr>
        <p:spPr>
          <a:xfrm>
            <a:off x="402074" y="6324600"/>
            <a:ext cx="6455926" cy="246221"/>
          </a:xfrm>
          <a:prstGeom prst="rect">
            <a:avLst/>
          </a:prstGeom>
          <a:noFill/>
        </p:spPr>
        <p:txBody>
          <a:bodyPr wrap="square" rtlCol="0">
            <a:spAutoFit/>
          </a:bodyPr>
          <a:lstStyle/>
          <a:p>
            <a:r>
              <a:rPr lang="en-US" sz="1000" dirty="0">
                <a:solidFill>
                  <a:schemeClr val="bg1"/>
                </a:solidFill>
                <a:latin typeface="Arial" panose="020B0604020202020204" pitchFamily="34" charset="0"/>
                <a:cs typeface="Arial" panose="020B0604020202020204" pitchFamily="34" charset="0"/>
              </a:rPr>
              <a:t>Source: Centers for Disease Control and Prevention. </a:t>
            </a:r>
          </a:p>
        </p:txBody>
      </p:sp>
    </p:spTree>
    <p:extLst>
      <p:ext uri="{BB962C8B-B14F-4D97-AF65-F5344CB8AC3E}">
        <p14:creationId xmlns:p14="http://schemas.microsoft.com/office/powerpoint/2010/main" val="1798000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Essential Public Health Services</a:t>
            </a:r>
          </a:p>
        </p:txBody>
      </p:sp>
      <p:pic>
        <p:nvPicPr>
          <p:cNvPr id="5" name="Content Placeholder 4"/>
          <p:cNvPicPr>
            <a:picLocks noGrp="1" noChangeAspect="1"/>
          </p:cNvPicPr>
          <p:nvPr>
            <p:ph idx="1"/>
          </p:nvPr>
        </p:nvPicPr>
        <p:blipFill>
          <a:blip r:embed="rId2"/>
          <a:stretch>
            <a:fillRect/>
          </a:stretch>
        </p:blipFill>
        <p:spPr>
          <a:xfrm>
            <a:off x="1828800" y="1337872"/>
            <a:ext cx="5019627" cy="4399401"/>
          </a:xfrm>
          <a:prstGeom prst="rect">
            <a:avLst/>
          </a:prstGeom>
          <a:ln>
            <a:noFill/>
          </a:ln>
          <a:effectLst>
            <a:softEdge rad="139700"/>
          </a:effectLst>
        </p:spPr>
      </p:pic>
    </p:spTree>
    <p:extLst>
      <p:ext uri="{BB962C8B-B14F-4D97-AF65-F5344CB8AC3E}">
        <p14:creationId xmlns:p14="http://schemas.microsoft.com/office/powerpoint/2010/main" val="13805563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02074" y="6324600"/>
            <a:ext cx="6455926" cy="246221"/>
          </a:xfrm>
          <a:prstGeom prst="rect">
            <a:avLst/>
          </a:prstGeom>
          <a:noFill/>
        </p:spPr>
        <p:txBody>
          <a:bodyPr wrap="square" rtlCol="0">
            <a:spAutoFit/>
          </a:bodyPr>
          <a:lstStyle/>
          <a:p>
            <a:r>
              <a:rPr lang="en-US" sz="1000" dirty="0">
                <a:solidFill>
                  <a:schemeClr val="bg1"/>
                </a:solidFill>
                <a:latin typeface="Arial" panose="020B0604020202020204" pitchFamily="34" charset="0"/>
                <a:cs typeface="Arial" panose="020B0604020202020204" pitchFamily="34" charset="0"/>
              </a:rPr>
              <a:t>Source: Centers for Disease Control and Prevention. </a:t>
            </a:r>
          </a:p>
        </p:txBody>
      </p:sp>
      <p:pic>
        <p:nvPicPr>
          <p:cNvPr id="4" name="Picture 3"/>
          <p:cNvPicPr>
            <a:picLocks noChangeAspect="1"/>
          </p:cNvPicPr>
          <p:nvPr/>
        </p:nvPicPr>
        <p:blipFill>
          <a:blip r:embed="rId3"/>
          <a:stretch>
            <a:fillRect/>
          </a:stretch>
        </p:blipFill>
        <p:spPr>
          <a:xfrm>
            <a:off x="914400" y="685800"/>
            <a:ext cx="6896100" cy="5061737"/>
          </a:xfrm>
          <a:prstGeom prst="rect">
            <a:avLst/>
          </a:prstGeom>
          <a:effectLst>
            <a:softEdge rad="12700"/>
          </a:effectLst>
        </p:spPr>
      </p:pic>
    </p:spTree>
    <p:extLst>
      <p:ext uri="{BB962C8B-B14F-4D97-AF65-F5344CB8AC3E}">
        <p14:creationId xmlns:p14="http://schemas.microsoft.com/office/powerpoint/2010/main" val="25210366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Strategies for Integration</a:t>
            </a:r>
          </a:p>
        </p:txBody>
      </p:sp>
      <p:sp>
        <p:nvSpPr>
          <p:cNvPr id="3" name="Content Placeholder 2"/>
          <p:cNvSpPr>
            <a:spLocks noGrp="1"/>
          </p:cNvSpPr>
          <p:nvPr>
            <p:ph idx="1"/>
          </p:nvPr>
        </p:nvSpPr>
        <p:spPr>
          <a:xfrm>
            <a:off x="423845" y="1447800"/>
            <a:ext cx="8137219" cy="1321024"/>
          </a:xfrm>
        </p:spPr>
        <p:txBody>
          <a:bodyPr/>
          <a:lstStyle/>
          <a:p>
            <a:pPr marL="457200" indent="-457200">
              <a:buFont typeface="Arial" panose="020B0604020202020204" pitchFamily="34" charset="0"/>
              <a:buChar char="•"/>
              <a:defRPr/>
            </a:pPr>
            <a:r>
              <a:rPr lang="en-US" dirty="0"/>
              <a:t>Be the “go to” for tobacco</a:t>
            </a:r>
          </a:p>
          <a:p>
            <a:pPr marL="857250" lvl="1" indent="-457200">
              <a:buFont typeface="Arial" panose="020B0604020202020204" pitchFamily="34" charset="0"/>
              <a:buChar char="•"/>
              <a:defRPr/>
            </a:pPr>
            <a:r>
              <a:rPr lang="en-US" dirty="0"/>
              <a:t>Learn about tobacco dependence</a:t>
            </a:r>
          </a:p>
          <a:p>
            <a:pPr marL="857250" lvl="1" indent="-457200">
              <a:buFont typeface="Arial" panose="020B0604020202020204" pitchFamily="34" charset="0"/>
              <a:buChar char="•"/>
              <a:defRPr/>
            </a:pPr>
            <a:r>
              <a:rPr lang="en-US" dirty="0"/>
              <a:t>Seek information on available community services and update your info often</a:t>
            </a:r>
          </a:p>
          <a:p>
            <a:pPr marL="457200" indent="-457200">
              <a:buFont typeface="Arial" panose="020B0604020202020204" pitchFamily="34" charset="0"/>
              <a:buChar char="•"/>
              <a:defRPr/>
            </a:pPr>
            <a:r>
              <a:rPr lang="en-US" dirty="0"/>
              <a:t>Find (or better yet, BE) the champion</a:t>
            </a:r>
          </a:p>
          <a:p>
            <a:pPr marL="457200" indent="-457200">
              <a:buFont typeface="Arial" panose="020B0604020202020204" pitchFamily="34" charset="0"/>
              <a:buChar char="•"/>
              <a:defRPr/>
            </a:pPr>
            <a:r>
              <a:rPr lang="en-US" dirty="0"/>
              <a:t>Seek and foster partnerships</a:t>
            </a:r>
          </a:p>
          <a:p>
            <a:pPr marL="457200" indent="-457200">
              <a:buFont typeface="Arial" panose="020B0604020202020204" pitchFamily="34" charset="0"/>
              <a:buChar char="•"/>
              <a:defRPr/>
            </a:pPr>
            <a:r>
              <a:rPr lang="en-US" dirty="0"/>
              <a:t>Focus on sustainability</a:t>
            </a:r>
          </a:p>
          <a:p>
            <a:endParaRPr lang="en-US" dirty="0"/>
          </a:p>
        </p:txBody>
      </p:sp>
    </p:spTree>
    <p:extLst>
      <p:ext uri="{BB962C8B-B14F-4D97-AF65-F5344CB8AC3E}">
        <p14:creationId xmlns:p14="http://schemas.microsoft.com/office/powerpoint/2010/main" val="27062464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401638" y="696913"/>
            <a:ext cx="8616950" cy="625475"/>
          </a:xfrm>
        </p:spPr>
        <p:txBody>
          <a:bodyPr/>
          <a:lstStyle/>
          <a:p>
            <a:r>
              <a:rPr lang="en-US" altLang="en-US" dirty="0"/>
              <a:t>Strategy 1: Be the “go to” </a:t>
            </a:r>
          </a:p>
        </p:txBody>
      </p:sp>
      <p:sp>
        <p:nvSpPr>
          <p:cNvPr id="3" name="Content Placeholder 2"/>
          <p:cNvSpPr>
            <a:spLocks noGrp="1"/>
          </p:cNvSpPr>
          <p:nvPr>
            <p:ph idx="1"/>
          </p:nvPr>
        </p:nvSpPr>
        <p:spPr>
          <a:xfrm>
            <a:off x="636588" y="1589088"/>
            <a:ext cx="8137525" cy="3868737"/>
          </a:xfrm>
        </p:spPr>
        <p:txBody>
          <a:bodyPr/>
          <a:lstStyle/>
          <a:p>
            <a:pPr marL="457200" indent="-457200">
              <a:buFont typeface="Arial" panose="020B0604020202020204" pitchFamily="34" charset="0"/>
              <a:buChar char="•"/>
              <a:defRPr/>
            </a:pPr>
            <a:r>
              <a:rPr lang="en-US" sz="2800" dirty="0"/>
              <a:t>Nicotine is primary addictive substance</a:t>
            </a:r>
          </a:p>
          <a:p>
            <a:pPr marL="457200" indent="-457200">
              <a:buFont typeface="Arial" panose="020B0604020202020204" pitchFamily="34" charset="0"/>
              <a:buChar char="•"/>
              <a:defRPr/>
            </a:pPr>
            <a:r>
              <a:rPr lang="en-US" sz="2800" dirty="0"/>
              <a:t>More than 7,000 chemicals in tobacco and in tobacco smoke</a:t>
            </a:r>
          </a:p>
          <a:p>
            <a:pPr marL="457200" lvl="1" indent="-457200">
              <a:buFont typeface="Arial" panose="020B0604020202020204" pitchFamily="34" charset="0"/>
              <a:buChar char="•"/>
              <a:defRPr/>
            </a:pPr>
            <a:r>
              <a:rPr lang="en-US" dirty="0"/>
              <a:t>200 are proven to be toxic </a:t>
            </a:r>
          </a:p>
          <a:p>
            <a:pPr marL="457200" lvl="1" indent="-457200">
              <a:buFont typeface="Arial" panose="020B0604020202020204" pitchFamily="34" charset="0"/>
              <a:buChar char="•"/>
              <a:defRPr/>
            </a:pPr>
            <a:r>
              <a:rPr lang="en-US" dirty="0"/>
              <a:t>At least 70 are known to be carcinogenic</a:t>
            </a:r>
          </a:p>
          <a:p>
            <a:pPr marL="457200" indent="-457200">
              <a:buFont typeface="Arial" panose="020B0604020202020204" pitchFamily="34" charset="0"/>
              <a:buChar char="•"/>
              <a:defRPr/>
            </a:pPr>
            <a:r>
              <a:rPr lang="en-US" sz="2800" dirty="0"/>
              <a:t>Tumor initiators </a:t>
            </a:r>
          </a:p>
          <a:p>
            <a:pPr marL="457200" indent="-457200">
              <a:buFont typeface="Arial" panose="020B0604020202020204" pitchFamily="34" charset="0"/>
              <a:buChar char="•"/>
              <a:defRPr/>
            </a:pPr>
            <a:r>
              <a:rPr lang="en-US" sz="2800" dirty="0"/>
              <a:t>Tumor promoters</a:t>
            </a:r>
          </a:p>
        </p:txBody>
      </p:sp>
      <p:sp>
        <p:nvSpPr>
          <p:cNvPr id="34820" name="TextBox 1"/>
          <p:cNvSpPr txBox="1">
            <a:spLocks noChangeArrowheads="1"/>
          </p:cNvSpPr>
          <p:nvPr/>
        </p:nvSpPr>
        <p:spPr bwMode="auto">
          <a:xfrm>
            <a:off x="485775" y="6124575"/>
            <a:ext cx="64484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defRPr sz="3200">
                <a:solidFill>
                  <a:srgbClr val="595959"/>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000" dirty="0">
                <a:solidFill>
                  <a:schemeClr val="bg1"/>
                </a:solidFill>
                <a:latin typeface="Arial" panose="020B0604020202020204" pitchFamily="34" charset="0"/>
              </a:rPr>
              <a:t>Source: U.S. Department of Health and Human Services. </a:t>
            </a:r>
            <a:r>
              <a:rPr lang="en-US" altLang="en-US" sz="1000" i="1" dirty="0">
                <a:solidFill>
                  <a:schemeClr val="bg1"/>
                </a:solidFill>
                <a:latin typeface="Arial" panose="020B0604020202020204" pitchFamily="34" charset="0"/>
              </a:rPr>
              <a:t>A Report of the Surgeon General: How Tobacco Smoke Causes Disease: What It Means to You.</a:t>
            </a:r>
            <a:r>
              <a:rPr lang="en-US" altLang="en-US" sz="1000" dirty="0">
                <a:solidFill>
                  <a:schemeClr val="bg1"/>
                </a:solidFill>
                <a:latin typeface="Arial" panose="020B0604020202020204" pitchFamily="34" charset="0"/>
              </a:rPr>
              <a:t> U.S. Department of Health and Human Services, Centers for Disease Control and Prevention, National Center for Chronic Disease Prevention and Health Promotion, Office on Smoking and Health, 2010.</a:t>
            </a:r>
          </a:p>
        </p:txBody>
      </p:sp>
    </p:spTree>
    <p:extLst>
      <p:ext uri="{BB962C8B-B14F-4D97-AF65-F5344CB8AC3E}">
        <p14:creationId xmlns:p14="http://schemas.microsoft.com/office/powerpoint/2010/main" val="400373897"/>
      </p:ext>
    </p:extLst>
  </p:cSld>
  <p:clrMapOvr>
    <a:masterClrMapping/>
  </p:clrMapOvr>
</p:sld>
</file>

<file path=ppt/theme/theme1.xml><?xml version="1.0" encoding="utf-8"?>
<a:theme xmlns:a="http://schemas.openxmlformats.org/drawingml/2006/main" name="ODH PPT Template 2016">
  <a:themeElements>
    <a:clrScheme name="Custom 4">
      <a:dk1>
        <a:sysClr val="windowText" lastClr="000000"/>
      </a:dk1>
      <a:lt1>
        <a:sysClr val="window" lastClr="FFFFFF"/>
      </a:lt1>
      <a:dk2>
        <a:srgbClr val="3C1017"/>
      </a:dk2>
      <a:lt2>
        <a:srgbClr val="EEECE1"/>
      </a:lt2>
      <a:accent1>
        <a:srgbClr val="CD0920"/>
      </a:accent1>
      <a:accent2>
        <a:srgbClr val="C0504D"/>
      </a:accent2>
      <a:accent3>
        <a:srgbClr val="AB0E25"/>
      </a:accent3>
      <a:accent4>
        <a:srgbClr val="470F17"/>
      </a:accent4>
      <a:accent5>
        <a:srgbClr val="212424"/>
      </a:accent5>
      <a:accent6>
        <a:srgbClr val="141313"/>
      </a:accent6>
      <a:hlink>
        <a:srgbClr val="3C1017"/>
      </a:hlink>
      <a:folHlink>
        <a:srgbClr val="AB0E2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37070</TotalTime>
  <Words>1777</Words>
  <Application>Microsoft Office PowerPoint</Application>
  <PresentationFormat>On-screen Show (4:3)</PresentationFormat>
  <Paragraphs>247</Paragraphs>
  <Slides>34</Slides>
  <Notes>23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ＭＳ Ｐゴシック</vt:lpstr>
      <vt:lpstr>Arial</vt:lpstr>
      <vt:lpstr>Arial Narrow</vt:lpstr>
      <vt:lpstr>Calibri</vt:lpstr>
      <vt:lpstr>Verdana</vt:lpstr>
      <vt:lpstr>ODH PPT Template 2016</vt:lpstr>
      <vt:lpstr>Integrating Tobacco Cessation into Local Public Health Systems</vt:lpstr>
      <vt:lpstr>Smoking has declined since 2011, but Ohio still has more than 1.87 million smokers</vt:lpstr>
      <vt:lpstr>Among Ohio's 1.87 million smokers, how many try to quit?</vt:lpstr>
      <vt:lpstr>Why Public Health? </vt:lpstr>
      <vt:lpstr>Public Health System</vt:lpstr>
      <vt:lpstr>Essential Public Health Services</vt:lpstr>
      <vt:lpstr>PowerPoint Presentation</vt:lpstr>
      <vt:lpstr>Strategies for Integration</vt:lpstr>
      <vt:lpstr>Strategy 1: Be the “go to” </vt:lpstr>
      <vt:lpstr>Addiction</vt:lpstr>
      <vt:lpstr>PowerPoint Presentation</vt:lpstr>
      <vt:lpstr>PowerPoint Presentation</vt:lpstr>
      <vt:lpstr>Nicotine Addiction</vt:lpstr>
      <vt:lpstr>Common Strategies to Treat Tobacco Dependence/Addiction</vt:lpstr>
      <vt:lpstr>Stages of Change</vt:lpstr>
      <vt:lpstr>Motivational Interviewing</vt:lpstr>
      <vt:lpstr>PowerPoint Presentation</vt:lpstr>
      <vt:lpstr>It’s Not About the Nail https://youtu.be/Vt4Dfa4fOEY </vt:lpstr>
      <vt:lpstr>5 A’s Brief Counseling Intervention</vt:lpstr>
      <vt:lpstr>2 A’s and an R</vt:lpstr>
      <vt:lpstr>How Would You Respond…</vt:lpstr>
      <vt:lpstr>Strategy 2: Find/be the champion</vt:lpstr>
      <vt:lpstr>Ohio Tobacco Quit Line</vt:lpstr>
      <vt:lpstr>Who is eligible for services? </vt:lpstr>
      <vt:lpstr>“What happens when I call…”</vt:lpstr>
      <vt:lpstr>Do telephone Quit Lines work? </vt:lpstr>
      <vt:lpstr>Results</vt:lpstr>
      <vt:lpstr>Efficacy of other Quit Line services</vt:lpstr>
      <vt:lpstr>PowerPoint Presentation</vt:lpstr>
      <vt:lpstr>PowerPoint Presentation</vt:lpstr>
      <vt:lpstr>Increase Quit Line Engagement</vt:lpstr>
      <vt:lpstr>Strategy 3: Seek/foster partnerships</vt:lpstr>
      <vt:lpstr>Strategy 4: Focus on sustainability</vt:lpstr>
      <vt:lpstr>Contact Information</vt:lpstr>
    </vt:vector>
  </TitlesOfParts>
  <Company>Ohio Department of Health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Ohio’s HIEs</dc:title>
  <dc:creator>OMISNST</dc:creator>
  <cp:lastModifiedBy>Christian, Sandra</cp:lastModifiedBy>
  <cp:revision>467</cp:revision>
  <cp:lastPrinted>2015-05-06T15:46:33Z</cp:lastPrinted>
  <dcterms:created xsi:type="dcterms:W3CDTF">2014-04-22T17:35:36Z</dcterms:created>
  <dcterms:modified xsi:type="dcterms:W3CDTF">2018-08-13T14:30:07Z</dcterms:modified>
</cp:coreProperties>
</file>