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79" r:id="rId2"/>
    <p:sldId id="300" r:id="rId3"/>
    <p:sldId id="304" r:id="rId4"/>
    <p:sldId id="315" r:id="rId5"/>
    <p:sldId id="302" r:id="rId6"/>
    <p:sldId id="305" r:id="rId7"/>
    <p:sldId id="303" r:id="rId8"/>
    <p:sldId id="308" r:id="rId9"/>
    <p:sldId id="310" r:id="rId10"/>
    <p:sldId id="316" r:id="rId11"/>
    <p:sldId id="311" r:id="rId12"/>
    <p:sldId id="312" r:id="rId13"/>
    <p:sldId id="317" r:id="rId14"/>
    <p:sldId id="313" r:id="rId15"/>
    <p:sldId id="322" r:id="rId16"/>
    <p:sldId id="324" r:id="rId17"/>
    <p:sldId id="325" r:id="rId18"/>
    <p:sldId id="323" r:id="rId19"/>
    <p:sldId id="328" r:id="rId20"/>
    <p:sldId id="314" r:id="rId21"/>
    <p:sldId id="327" r:id="rId22"/>
    <p:sldId id="331" r:id="rId2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45" autoAdjust="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25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Janet%20HD:Users:Janet:Desktop:Barb%20Carnahan%20Insert_revised_slide:Tooth%20lost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280402449694"/>
          <c:y val="4.5911949685534602E-2"/>
          <c:w val="0.60871959755030602"/>
          <c:h val="0.83976972218095403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History of tooth decay</c:v>
                </c:pt>
              </c:strCache>
            </c:strRef>
          </c:tx>
          <c:spPr>
            <a:ln w="63500" cap="rnd">
              <a:solidFill>
                <a:srgbClr val="A00EF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A00EFA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1998-99 </c:v>
                </c:pt>
                <c:pt idx="1">
                  <c:v>2004-05</c:v>
                </c:pt>
                <c:pt idx="2">
                  <c:v>2009-10 </c:v>
                </c:pt>
                <c:pt idx="3">
                  <c:v>2013-15 </c:v>
                </c:pt>
                <c:pt idx="4">
                  <c:v>2017-18 </c:v>
                </c:pt>
              </c:strCache>
            </c:strRef>
          </c:cat>
          <c:val>
            <c:numRef>
              <c:f>Sheet1!$B$2:$F$2</c:f>
              <c:numCache>
                <c:formatCode>0%</c:formatCode>
                <c:ptCount val="5"/>
                <c:pt idx="0">
                  <c:v>0.51</c:v>
                </c:pt>
                <c:pt idx="1">
                  <c:v>0.55000000000000004</c:v>
                </c:pt>
                <c:pt idx="2">
                  <c:v>0.51</c:v>
                </c:pt>
                <c:pt idx="3">
                  <c:v>0.51</c:v>
                </c:pt>
                <c:pt idx="4">
                  <c:v>0.48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91-425F-8D05-1CF4D9095F6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Untreated cavities</c:v>
                </c:pt>
              </c:strCache>
            </c:strRef>
          </c:tx>
          <c:spPr>
            <a:ln w="6350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1998-99 </c:v>
                </c:pt>
                <c:pt idx="1">
                  <c:v>2004-05</c:v>
                </c:pt>
                <c:pt idx="2">
                  <c:v>2009-10 </c:v>
                </c:pt>
                <c:pt idx="3">
                  <c:v>2013-15 </c:v>
                </c:pt>
                <c:pt idx="4">
                  <c:v>2017-18 </c:v>
                </c:pt>
              </c:strCache>
            </c:strRef>
          </c:cat>
          <c:val>
            <c:numRef>
              <c:f>Sheet1!$B$3:$F$3</c:f>
              <c:numCache>
                <c:formatCode>0%</c:formatCode>
                <c:ptCount val="5"/>
                <c:pt idx="0">
                  <c:v>0.26</c:v>
                </c:pt>
                <c:pt idx="1">
                  <c:v>0.26</c:v>
                </c:pt>
                <c:pt idx="2">
                  <c:v>0.19</c:v>
                </c:pt>
                <c:pt idx="3">
                  <c:v>0.17</c:v>
                </c:pt>
                <c:pt idx="4">
                  <c:v>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91-425F-8D05-1CF4D9095F6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One or more dental sealants</c:v>
                </c:pt>
              </c:strCache>
            </c:strRef>
          </c:tx>
          <c:spPr>
            <a:ln w="6350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1998-99 </c:v>
                </c:pt>
                <c:pt idx="1">
                  <c:v>2004-05</c:v>
                </c:pt>
                <c:pt idx="2">
                  <c:v>2009-10 </c:v>
                </c:pt>
                <c:pt idx="3">
                  <c:v>2013-15 </c:v>
                </c:pt>
                <c:pt idx="4">
                  <c:v>2017-18 </c:v>
                </c:pt>
              </c:strCache>
            </c:strRef>
          </c:cat>
          <c:val>
            <c:numRef>
              <c:f>Sheet1!$B$4:$F$4</c:f>
              <c:numCache>
                <c:formatCode>0%</c:formatCode>
                <c:ptCount val="5"/>
                <c:pt idx="0">
                  <c:v>0.34</c:v>
                </c:pt>
                <c:pt idx="1">
                  <c:v>0.43</c:v>
                </c:pt>
                <c:pt idx="2">
                  <c:v>0.5</c:v>
                </c:pt>
                <c:pt idx="3">
                  <c:v>0.49</c:v>
                </c:pt>
                <c:pt idx="4">
                  <c:v>0.48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91-425F-8D05-1CF4D9095F6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Dental visit within the past year</c:v>
                </c:pt>
              </c:strCache>
            </c:strRef>
          </c:tx>
          <c:spPr>
            <a:ln w="63500" cap="rnd">
              <a:solidFill>
                <a:srgbClr val="470F1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1998-99 </c:v>
                </c:pt>
                <c:pt idx="1">
                  <c:v>2004-05</c:v>
                </c:pt>
                <c:pt idx="2">
                  <c:v>2009-10 </c:v>
                </c:pt>
                <c:pt idx="3">
                  <c:v>2013-15 </c:v>
                </c:pt>
                <c:pt idx="4">
                  <c:v>2017-18 </c:v>
                </c:pt>
              </c:strCache>
            </c:strRef>
          </c:cat>
          <c:val>
            <c:numRef>
              <c:f>Sheet1!$B$5:$F$5</c:f>
              <c:numCache>
                <c:formatCode>0%</c:formatCode>
                <c:ptCount val="5"/>
                <c:pt idx="0">
                  <c:v>0.74</c:v>
                </c:pt>
                <c:pt idx="1">
                  <c:v>0.78</c:v>
                </c:pt>
                <c:pt idx="2">
                  <c:v>0.8</c:v>
                </c:pt>
                <c:pt idx="3">
                  <c:v>0.8</c:v>
                </c:pt>
                <c:pt idx="4">
                  <c:v>0.84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591-425F-8D05-1CF4D9095F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50965480"/>
        <c:axId val="1821186040"/>
      </c:lineChart>
      <c:catAx>
        <c:axId val="1850965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1186040"/>
        <c:crosses val="autoZero"/>
        <c:auto val="1"/>
        <c:lblAlgn val="ctr"/>
        <c:lblOffset val="100"/>
        <c:noMultiLvlLbl val="0"/>
      </c:catAx>
      <c:valAx>
        <c:axId val="1821186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096548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807808398950104"/>
          <c:y val="0.13261526271480201"/>
          <c:w val="0.233866360454943"/>
          <c:h val="0.77250532362699897"/>
        </c:manualLayout>
      </c:layout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rgbClr val="7030A0"/>
          </a:solidFill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solidFill>
                  <a:sysClr val="windowText" lastClr="000000"/>
                </a:solidFill>
              </a:rPr>
              <a:t>Percentage</a:t>
            </a:r>
            <a:r>
              <a:rPr lang="en-US" b="1" baseline="0">
                <a:solidFill>
                  <a:sysClr val="windowText" lastClr="000000"/>
                </a:solidFill>
              </a:rPr>
              <a:t> with Tooth Loss</a:t>
            </a:r>
            <a:endParaRPr lang="en-US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0393744531933498"/>
          <c:y val="3.703703703703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6873061321880199E-2"/>
          <c:y val="0.14753062117235299"/>
          <c:w val="0.91661178716296798"/>
          <c:h val="0.718580003888403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Sheet1!$A$4:$B$4</c:f>
              <c:strCache>
                <c:ptCount val="1"/>
                <c:pt idx="0">
                  <c:v>6 or more teeth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0"/>
                  <c:y val="-4.790026246719159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953-4A10-AC22-A402B908D7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Sheet1!$C$3:$G$3</c:f>
              <c:strCache>
                <c:ptCount val="5"/>
                <c:pt idx="0">
                  <c:v>&lt;$15,000</c:v>
                </c:pt>
                <c:pt idx="1">
                  <c:v>&gt;$50,000</c:v>
                </c:pt>
                <c:pt idx="3">
                  <c:v>&lt;High School</c:v>
                </c:pt>
                <c:pt idx="4">
                  <c:v>College Graduate</c:v>
                </c:pt>
              </c:strCache>
            </c:strRef>
          </c:cat>
          <c:val>
            <c:numRef>
              <c:f>Sheet1!$C$4:$G$4</c:f>
              <c:numCache>
                <c:formatCode>0%</c:formatCode>
                <c:ptCount val="5"/>
                <c:pt idx="0">
                  <c:v>0.67</c:v>
                </c:pt>
                <c:pt idx="1">
                  <c:v>0.25</c:v>
                </c:pt>
                <c:pt idx="3">
                  <c:v>0.65</c:v>
                </c:pt>
                <c:pt idx="4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C0-478A-8325-F718F4384E0E}"/>
            </c:ext>
          </c:extLst>
        </c:ser>
        <c:ser>
          <c:idx val="1"/>
          <c:order val="1"/>
          <c:tx>
            <c:strRef>
              <c:f>Sheet1!$A$5:$B$5</c:f>
              <c:strCache>
                <c:ptCount val="1"/>
                <c:pt idx="0">
                  <c:v>All teeth 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Sheet1!$C$3:$G$3</c:f>
              <c:strCache>
                <c:ptCount val="5"/>
                <c:pt idx="0">
                  <c:v>&lt;$15,000</c:v>
                </c:pt>
                <c:pt idx="1">
                  <c:v>&gt;$50,000</c:v>
                </c:pt>
                <c:pt idx="3">
                  <c:v>&lt;High School</c:v>
                </c:pt>
                <c:pt idx="4">
                  <c:v>College Graduate</c:v>
                </c:pt>
              </c:strCache>
            </c:strRef>
          </c:cat>
          <c:val>
            <c:numRef>
              <c:f>Sheet1!$C$5:$G$5</c:f>
              <c:numCache>
                <c:formatCode>0%</c:formatCode>
                <c:ptCount val="5"/>
                <c:pt idx="0">
                  <c:v>0.36</c:v>
                </c:pt>
                <c:pt idx="1">
                  <c:v>0.1</c:v>
                </c:pt>
                <c:pt idx="3">
                  <c:v>0.37</c:v>
                </c:pt>
                <c:pt idx="4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C0-478A-8325-F718F4384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4"/>
        <c:axId val="1825080520"/>
        <c:axId val="1824921976"/>
      </c:barChart>
      <c:catAx>
        <c:axId val="1825080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4921976"/>
        <c:crosses val="autoZero"/>
        <c:auto val="1"/>
        <c:lblAlgn val="ctr"/>
        <c:lblOffset val="100"/>
        <c:noMultiLvlLbl val="0"/>
      </c:catAx>
      <c:valAx>
        <c:axId val="1824921976"/>
        <c:scaling>
          <c:orientation val="minMax"/>
          <c:max val="0.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50805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D5F85DB-E255-CA43-831A-E9CBB1D60B54}" type="datetimeFigureOut">
              <a:rPr lang="en-US"/>
              <a:pPr>
                <a:defRPr/>
              </a:pPr>
              <a:t>7/11/2019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8515D9F-63E5-5E4C-B535-ADCB716F5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941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i="1">
              <a:latin typeface="Calibri" charset="0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959BB8-6FCE-5E45-82DE-A1F1B6FD5A35}" type="slidenum">
              <a:rPr lang="en-US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891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0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979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3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762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148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0084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92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92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844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67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018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732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384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8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246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0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706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63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515D9F-63E5-5E4C-B535-ADCB716F50C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5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600200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89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304800"/>
            <a:ext cx="9144000" cy="6248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2628105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5686425" cy="625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6200000">
            <a:off x="3200400" y="-228600"/>
            <a:ext cx="3200400" cy="83820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435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16200000">
            <a:off x="4371359" y="-2618759"/>
            <a:ext cx="1447800" cy="805691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6200000">
            <a:off x="2838449" y="552448"/>
            <a:ext cx="3657602" cy="69723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1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85900" y="12128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485900" y="12128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074" y="696499"/>
            <a:ext cx="8616598" cy="6263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074" y="1582182"/>
            <a:ext cx="8137219" cy="1321024"/>
          </a:xfrm>
        </p:spPr>
        <p:txBody>
          <a:bodyPr/>
          <a:lstStyle>
            <a:lvl1pPr>
              <a:buClr>
                <a:schemeClr val="tx2">
                  <a:lumMod val="60000"/>
                  <a:lumOff val="40000"/>
                </a:schemeClr>
              </a:buClr>
              <a:defRPr>
                <a:solidFill>
                  <a:srgbClr val="000000"/>
                </a:solidFill>
              </a:defRPr>
            </a:lvl1pPr>
            <a:lvl2pPr>
              <a:buClr>
                <a:schemeClr val="tx2">
                  <a:lumMod val="60000"/>
                  <a:lumOff val="40000"/>
                </a:schemeClr>
              </a:buClr>
              <a:defRPr>
                <a:solidFill>
                  <a:srgbClr val="000000"/>
                </a:solidFill>
              </a:defRPr>
            </a:lvl2pPr>
            <a:lvl3pPr>
              <a:buClr>
                <a:schemeClr val="tx2">
                  <a:lumMod val="60000"/>
                  <a:lumOff val="40000"/>
                </a:schemeClr>
              </a:buClr>
              <a:defRPr>
                <a:solidFill>
                  <a:srgbClr val="000000"/>
                </a:solidFill>
              </a:defRPr>
            </a:lvl3pPr>
            <a:lvl4pPr>
              <a:buClr>
                <a:schemeClr val="tx2">
                  <a:lumMod val="60000"/>
                  <a:lumOff val="40000"/>
                </a:schemeClr>
              </a:buClr>
              <a:defRPr>
                <a:solidFill>
                  <a:srgbClr val="000000"/>
                </a:solidFill>
              </a:defRPr>
            </a:lvl4pPr>
            <a:lvl5pPr>
              <a:buClr>
                <a:schemeClr val="tx2">
                  <a:lumMod val="60000"/>
                  <a:lumOff val="40000"/>
                </a:schemeClr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9530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4864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6764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505200"/>
            <a:ext cx="7772400" cy="5334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807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610600" cy="625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210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838200"/>
            <a:ext cx="8686800" cy="625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925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768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265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133600"/>
            <a:ext cx="4522788" cy="13874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6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18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3657600" cy="533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990600"/>
            <a:ext cx="5111750" cy="5059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1"/>
            <a:ext cx="3008313" cy="40386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968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1000" y="6248400"/>
            <a:ext cx="4800600" cy="473075"/>
          </a:xfrm>
          <a:prstGeom prst="rect">
            <a:avLst/>
          </a:prstGeo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F2F2F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5334000" y="6324600"/>
            <a:ext cx="1066800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fld id="{0412C10C-C776-CC40-9BCA-402EBBDBDF38}" type="slidenum">
              <a:rPr lang="en-US">
                <a:solidFill>
                  <a:schemeClr val="bg1"/>
                </a:solidFill>
              </a:rPr>
              <a:pPr algn="ct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555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810000" y="2630488"/>
            <a:ext cx="520858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Title of Presentation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91000" y="3586163"/>
            <a:ext cx="449580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Secondary information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sz="4400" b="1" kern="1200">
          <a:solidFill>
            <a:srgbClr val="800000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800000"/>
          </a:solidFill>
          <a:latin typeface="Calibri" pitchFamily="34" charset="0"/>
        </a:defRPr>
      </a:lvl9pPr>
    </p:titleStyle>
    <p:bodyStyle>
      <a:lvl1pPr marL="342900" indent="-342900" algn="ctr" defTabSz="457200" rtl="0" fontAlgn="base">
        <a:spcBef>
          <a:spcPct val="20000"/>
        </a:spcBef>
        <a:spcAft>
          <a:spcPct val="0"/>
        </a:spcAft>
        <a:buFont typeface="Arial" charset="0"/>
        <a:defRPr sz="32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pcd/issues/2019/18_0398.ht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Barbara.Carnahan@odh.ohio.gov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hyperlink" Target="http://www.odh.ohio.gov/oralhealth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4038600" y="1295400"/>
            <a:ext cx="5105400" cy="2570163"/>
          </a:xfrm>
        </p:spPr>
        <p:txBody>
          <a:bodyPr/>
          <a:lstStyle/>
          <a:p>
            <a:br>
              <a:rPr lang="en-US" b="0" dirty="0">
                <a:latin typeface="+mn-lt"/>
                <a:cs typeface="Arial" charset="0"/>
              </a:rPr>
            </a:br>
            <a:r>
              <a:rPr lang="en-US" b="0" dirty="0">
                <a:latin typeface="+mn-lt"/>
                <a:cs typeface="Arial" charset="0"/>
              </a:rPr>
              <a:t>The State of Oral Health(?) In Ohio</a:t>
            </a:r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>
          <a:xfrm>
            <a:off x="1600200" y="3657600"/>
            <a:ext cx="7391400" cy="2209800"/>
          </a:xfrm>
        </p:spPr>
        <p:txBody>
          <a:bodyPr/>
          <a:lstStyle/>
          <a:p>
            <a:pPr algn="l"/>
            <a:r>
              <a:rPr lang="en-US" sz="2400" dirty="0">
                <a:latin typeface="Calibri" charset="0"/>
              </a:rPr>
              <a:t>                                                </a:t>
            </a:r>
          </a:p>
          <a:p>
            <a:pPr algn="r"/>
            <a:r>
              <a:rPr lang="en-US" sz="3100" dirty="0">
                <a:latin typeface="Calibri" charset="0"/>
              </a:rPr>
              <a:t>                                                                    </a:t>
            </a:r>
          </a:p>
          <a:p>
            <a:pPr algn="r"/>
            <a:r>
              <a:rPr lang="en-US" sz="3100" dirty="0">
                <a:latin typeface="Calibri" charset="0"/>
              </a:rPr>
              <a:t>  </a:t>
            </a:r>
            <a:r>
              <a:rPr lang="en-US" sz="1600" dirty="0">
                <a:latin typeface="Arial" charset="0"/>
                <a:cs typeface="Arial" charset="0"/>
              </a:rPr>
              <a:t>Barbara Carnahan, RDH, MS</a:t>
            </a:r>
          </a:p>
          <a:p>
            <a:pPr algn="r"/>
            <a:r>
              <a:rPr lang="en-US" sz="1600" dirty="0">
                <a:latin typeface="Arial" charset="0"/>
                <a:cs typeface="Arial" charset="0"/>
              </a:rPr>
              <a:t>Oral Health Information Specialist</a:t>
            </a:r>
          </a:p>
          <a:p>
            <a:pPr algn="r"/>
            <a:r>
              <a:rPr lang="en-US" sz="1600" dirty="0">
                <a:latin typeface="Arial" charset="0"/>
                <a:cs typeface="Arial" charset="0"/>
              </a:rPr>
              <a:t>Ohio Department of Health</a:t>
            </a:r>
          </a:p>
          <a:p>
            <a:pPr algn="l"/>
            <a:r>
              <a:rPr lang="en-US" sz="2800" dirty="0">
                <a:latin typeface="Calibri" charset="0"/>
              </a:rPr>
              <a:t>          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A9BD0B-F8D9-4F32-852A-20766F37A0F5}"/>
              </a:ext>
            </a:extLst>
          </p:cNvPr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548965-EF41-4E28-8B00-C3CBD0594516}"/>
              </a:ext>
            </a:extLst>
          </p:cNvPr>
          <p:cNvSpPr/>
          <p:nvPr/>
        </p:nvSpPr>
        <p:spPr>
          <a:xfrm>
            <a:off x="914399" y="2967335"/>
            <a:ext cx="76248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A51045-989E-404C-83C0-6F233431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714570"/>
            <a:ext cx="1761897" cy="19325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A0C80-A963-4024-8A77-AAB53FA49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67981"/>
            <a:ext cx="8360926" cy="4983481"/>
          </a:xfrm>
        </p:spPr>
        <p:txBody>
          <a:bodyPr/>
          <a:lstStyle/>
          <a:p>
            <a:r>
              <a:rPr lang="en-US" sz="4400" dirty="0">
                <a:solidFill>
                  <a:srgbClr val="800000"/>
                </a:solidFill>
              </a:rPr>
              <a:t>What About Dental Sealants?</a:t>
            </a:r>
          </a:p>
          <a:p>
            <a:endParaRPr lang="en-US" dirty="0">
              <a:solidFill>
                <a:schemeClr val="accent3"/>
              </a:solidFill>
            </a:endParaRPr>
          </a:p>
          <a:p>
            <a:r>
              <a:rPr lang="en-US" dirty="0"/>
              <a:t>About half (48%) had</a:t>
            </a:r>
            <a:br>
              <a:rPr lang="en-US" dirty="0"/>
            </a:br>
            <a:r>
              <a:rPr lang="en-US" dirty="0"/>
              <a:t>one or more dental sealants.</a:t>
            </a:r>
          </a:p>
          <a:p>
            <a:endParaRPr lang="en-US" dirty="0"/>
          </a:p>
          <a:p>
            <a:r>
              <a:rPr lang="en-US" dirty="0"/>
              <a:t>  </a:t>
            </a:r>
          </a:p>
          <a:p>
            <a:pPr algn="l"/>
            <a:r>
              <a:rPr lang="en-US" dirty="0"/>
              <a:t>                                    Success story </a:t>
            </a:r>
            <a:r>
              <a:rPr lang="en-US" i="1" dirty="0"/>
              <a:t>and</a:t>
            </a:r>
            <a:r>
              <a:rPr lang="en-US" dirty="0"/>
              <a:t>  </a:t>
            </a:r>
            <a:br>
              <a:rPr lang="en-US" dirty="0"/>
            </a:br>
            <a:r>
              <a:rPr lang="en-US" dirty="0"/>
              <a:t>                           a call for renewed efforts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699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402B1-67B5-42A0-B472-74B300FF8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17864"/>
            <a:ext cx="9144000" cy="853736"/>
          </a:xfrm>
        </p:spPr>
        <p:txBody>
          <a:bodyPr/>
          <a:lstStyle/>
          <a:p>
            <a:r>
              <a:rPr lang="en-US" b="0" dirty="0"/>
              <a:t>Ohio’s School-Based Sealant Programs </a:t>
            </a:r>
          </a:p>
        </p:txBody>
      </p:sp>
      <p:pic>
        <p:nvPicPr>
          <p:cNvPr id="4" name="Picture 3" descr="SBSP Map CY2019 for OHO Presenation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295400"/>
            <a:ext cx="4206106" cy="463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42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45330-1238-4DBA-ABD2-7235FE16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2000"/>
            <a:ext cx="7848600" cy="5105400"/>
          </a:xfrm>
        </p:spPr>
        <p:txBody>
          <a:bodyPr/>
          <a:lstStyle/>
          <a:p>
            <a:pPr algn="l"/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r>
              <a:rPr lang="en-US" b="0" dirty="0"/>
              <a:t>About half (55%) of parents don’t</a:t>
            </a:r>
            <a:br>
              <a:rPr lang="en-US" b="0" dirty="0"/>
            </a:br>
            <a:r>
              <a:rPr lang="en-US" b="0" dirty="0"/>
              <a:t>   know what dental sealants do.</a:t>
            </a: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r>
              <a:rPr lang="en-US" sz="1800" b="0" dirty="0">
                <a:hlinkClick r:id="rId3" tooltip="Awareness Among US Adults of Dental Sealants for Caries Prevention"/>
              </a:rPr>
              <a:t>Awareness Among US Adults of Dental Sealants for Caries Prevention</a:t>
            </a:r>
            <a:br>
              <a:rPr lang="en-US" sz="1800" b="0" dirty="0"/>
            </a:br>
            <a:r>
              <a:rPr lang="en-US" sz="1800" b="0" dirty="0"/>
              <a:t>https://www.cdc.gov/pcd/issues/2019/18_0398.htm</a:t>
            </a: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286169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83E31A-C085-40F7-93E5-85B238F41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0"/>
            <a:ext cx="6858000" cy="1447800"/>
          </a:xfrm>
        </p:spPr>
        <p:txBody>
          <a:bodyPr/>
          <a:lstStyle/>
          <a:p>
            <a:pPr algn="l"/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sz="3200" b="0" dirty="0">
                <a:solidFill>
                  <a:schemeClr val="tx1"/>
                </a:solidFill>
              </a:rPr>
            </a:br>
            <a:r>
              <a:rPr lang="en-US" sz="3200" b="0" dirty="0">
                <a:solidFill>
                  <a:schemeClr val="tx1"/>
                </a:solidFill>
              </a:rPr>
              <a:t>84% of children had reportedly seen the dentist in the past year, but…</a:t>
            </a:r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sz="3200" b="0" dirty="0">
                <a:solidFill>
                  <a:schemeClr val="tx1"/>
                </a:solidFill>
              </a:rPr>
            </a:br>
            <a:r>
              <a:rPr lang="en-US" sz="3200" b="0" dirty="0">
                <a:solidFill>
                  <a:schemeClr val="tx1"/>
                </a:solidFill>
              </a:rPr>
              <a:t>Children who were uninsured, on Medicaid, or living in a family with a lower income were less likely to have had a dental visit in the past year.</a:t>
            </a:r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sz="3200" b="0" dirty="0">
                <a:solidFill>
                  <a:schemeClr val="tx1"/>
                </a:solidFill>
              </a:rPr>
            </a:br>
            <a:endParaRPr lang="en-US" sz="3200" dirty="0"/>
          </a:p>
        </p:txBody>
      </p:sp>
      <p:pic>
        <p:nvPicPr>
          <p:cNvPr id="7" name="Picture 6" descr="pen paper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52400"/>
            <a:ext cx="145887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56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F0D25-FD34-42D6-9CDE-F63815EA9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1"/>
            <a:ext cx="9144000" cy="1219199"/>
          </a:xfrm>
        </p:spPr>
        <p:txBody>
          <a:bodyPr/>
          <a:lstStyle/>
          <a:p>
            <a:r>
              <a:rPr lang="en-US" sz="4000" b="0" dirty="0"/>
              <a:t>Trends in Measures of Oral Health</a:t>
            </a:r>
            <a:br>
              <a:rPr lang="en-US" sz="4000" b="0" dirty="0"/>
            </a:br>
            <a:r>
              <a:rPr lang="en-US" sz="4000" b="0" dirty="0"/>
              <a:t> Among Schoolchildren, 1998-2018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4A816C3-28B9-41FA-87DE-BD8C0A34DF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115007"/>
              </p:ext>
            </p:extLst>
          </p:nvPr>
        </p:nvGraphicFramePr>
        <p:xfrm>
          <a:off x="0" y="1828800"/>
          <a:ext cx="91440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948088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05881-D248-4164-BF7B-40074C5B5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524000"/>
          </a:xfrm>
        </p:spPr>
        <p:txBody>
          <a:bodyPr/>
          <a:lstStyle/>
          <a:p>
            <a:r>
              <a:rPr lang="en-US" b="0" dirty="0"/>
              <a:t>The Oral Health of </a:t>
            </a:r>
            <a:br>
              <a:rPr lang="en-US" b="0" dirty="0"/>
            </a:br>
            <a:r>
              <a:rPr lang="en-US" b="0" dirty="0"/>
              <a:t>Adults in Ohio, </a:t>
            </a:r>
            <a:br>
              <a:rPr lang="en-US" b="0" dirty="0"/>
            </a:br>
            <a:r>
              <a:rPr lang="en-US" b="0" dirty="0"/>
              <a:t>2016-2017</a:t>
            </a:r>
          </a:p>
        </p:txBody>
      </p:sp>
    </p:spTree>
    <p:extLst>
      <p:ext uri="{BB962C8B-B14F-4D97-AF65-F5344CB8AC3E}">
        <p14:creationId xmlns:p14="http://schemas.microsoft.com/office/powerpoint/2010/main" val="1955139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DCB90-EDB9-462D-827F-37D6E676E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074" y="1066800"/>
            <a:ext cx="8616598" cy="245300"/>
          </a:xfrm>
        </p:spPr>
        <p:txBody>
          <a:bodyPr/>
          <a:lstStyle/>
          <a:p>
            <a:r>
              <a:rPr lang="en-US" b="0" dirty="0"/>
              <a:t>Behavioral Risk Factor</a:t>
            </a:r>
            <a:br>
              <a:rPr lang="en-US" b="0" dirty="0"/>
            </a:br>
            <a:r>
              <a:rPr lang="en-US" b="0" dirty="0"/>
              <a:t> Surveillance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D915E-6F85-4FE2-8E9B-3DBF70C518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074" y="2057400"/>
            <a:ext cx="8137219" cy="3581400"/>
          </a:xfrm>
        </p:spPr>
        <p:txBody>
          <a:bodyPr/>
          <a:lstStyle/>
          <a:p>
            <a:pPr marL="0" indent="0" algn="l"/>
            <a:r>
              <a:rPr lang="en-US" i="1" dirty="0"/>
              <a:t>Oral health status:</a:t>
            </a:r>
          </a:p>
          <a:p>
            <a:pPr marL="0" indent="0" algn="l"/>
            <a:r>
              <a:rPr lang="en-US" sz="2800" dirty="0"/>
              <a:t>“How many of your permanent teeth have been removed because of tooth decay or gum disease?” </a:t>
            </a:r>
            <a:r>
              <a:rPr lang="en-US" sz="2800" i="1" dirty="0"/>
              <a:t> </a:t>
            </a:r>
            <a:br>
              <a:rPr lang="en-US" dirty="0"/>
            </a:br>
            <a:endParaRPr lang="en-US" dirty="0"/>
          </a:p>
          <a:p>
            <a:pPr marL="0" indent="0" algn="l"/>
            <a:r>
              <a:rPr lang="en-US" dirty="0"/>
              <a:t>                     39% of adults age 65+ have lost</a:t>
            </a:r>
            <a:br>
              <a:rPr lang="en-US" dirty="0"/>
            </a:br>
            <a:r>
              <a:rPr lang="en-US" dirty="0"/>
              <a:t>                           6 or more teeth</a:t>
            </a:r>
          </a:p>
          <a:p>
            <a:pPr marL="0" indent="0" algn="l"/>
            <a:r>
              <a:rPr lang="en-US" dirty="0"/>
              <a:t>                     17% have lost </a:t>
            </a:r>
            <a:r>
              <a:rPr lang="en-US" i="1" dirty="0"/>
              <a:t>all </a:t>
            </a:r>
            <a:r>
              <a:rPr lang="en-US" dirty="0"/>
              <a:t>their teeth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E270E0-7316-45CA-BF45-75CAE1304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187826"/>
            <a:ext cx="1457070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53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F4A0ABEF-3E5A-4929-BAAF-AC688EB08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306" y="762000"/>
            <a:ext cx="7467494" cy="5105400"/>
          </a:xfrm>
        </p:spPr>
        <p:txBody>
          <a:bodyPr/>
          <a:lstStyle/>
          <a:p>
            <a:pPr algn="l"/>
            <a:r>
              <a:rPr lang="en-US" sz="2800" dirty="0"/>
              <a:t>    </a:t>
            </a:r>
            <a:r>
              <a:rPr lang="en-US" sz="3600" dirty="0">
                <a:solidFill>
                  <a:srgbClr val="800000"/>
                </a:solidFill>
              </a:rPr>
              <a:t>Disparities by Income and Education</a:t>
            </a:r>
          </a:p>
          <a:p>
            <a:pPr lvl="1" algn="l"/>
            <a:br>
              <a:rPr lang="en-US" sz="3200" dirty="0"/>
            </a:br>
            <a:endParaRPr lang="en-US" sz="3200" dirty="0"/>
          </a:p>
        </p:txBody>
      </p:sp>
      <p:pic>
        <p:nvPicPr>
          <p:cNvPr id="7" name="Picture 6" descr="pen paper.png">
            <a:extLst>
              <a:ext uri="{FF2B5EF4-FFF2-40B4-BE49-F238E27FC236}">
                <a16:creationId xmlns:a16="http://schemas.microsoft.com/office/drawing/2014/main" id="{EDEF850A-4E63-44C5-A5C0-6506E4F904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3" y="152400"/>
            <a:ext cx="1458873" cy="1447800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8B5DE79-F54A-4630-A507-94BBEFF297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1669961"/>
              </p:ext>
            </p:extLst>
          </p:nvPr>
        </p:nvGraphicFramePr>
        <p:xfrm>
          <a:off x="1676400" y="1371600"/>
          <a:ext cx="67056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1592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6174E-DB99-46A9-85E1-3ADB66ECB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971800"/>
            <a:ext cx="8534400" cy="60324"/>
          </a:xfrm>
        </p:spPr>
        <p:txBody>
          <a:bodyPr/>
          <a:lstStyle/>
          <a:p>
            <a:pPr lvl="0" algn="l">
              <a:spcBef>
                <a:spcPct val="20000"/>
              </a:spcBef>
            </a:pPr>
            <a:br>
              <a:rPr lang="en-US" sz="3200" b="0" i="1" dirty="0">
                <a:solidFill>
                  <a:srgbClr val="000000"/>
                </a:solidFill>
              </a:rPr>
            </a:br>
            <a:br>
              <a:rPr lang="en-US" sz="3200" b="0" i="1" dirty="0">
                <a:solidFill>
                  <a:srgbClr val="000000"/>
                </a:solidFill>
              </a:rPr>
            </a:br>
            <a:br>
              <a:rPr lang="en-US" sz="3200" b="0" i="1" dirty="0">
                <a:solidFill>
                  <a:srgbClr val="000000"/>
                </a:solidFill>
              </a:rPr>
            </a:br>
            <a:br>
              <a:rPr lang="en-US" sz="3200" b="0" i="1" dirty="0">
                <a:solidFill>
                  <a:srgbClr val="000000"/>
                </a:solidFill>
              </a:rPr>
            </a:br>
            <a:r>
              <a:rPr lang="en-US" sz="3200" b="0" i="1" dirty="0">
                <a:solidFill>
                  <a:srgbClr val="000000"/>
                </a:solidFill>
              </a:rPr>
              <a:t>Access to Dental Care</a:t>
            </a:r>
            <a:br>
              <a:rPr lang="en-US" sz="3200" b="0" i="1" dirty="0">
                <a:solidFill>
                  <a:srgbClr val="000000"/>
                </a:solidFill>
              </a:rPr>
            </a:br>
            <a:r>
              <a:rPr lang="en-US" sz="2800" b="0" i="1" dirty="0">
                <a:solidFill>
                  <a:srgbClr val="000000"/>
                </a:solidFill>
              </a:rPr>
              <a:t>“</a:t>
            </a:r>
            <a:r>
              <a:rPr lang="en-US" sz="2800" b="0" dirty="0">
                <a:solidFill>
                  <a:srgbClr val="000000"/>
                </a:solidFill>
              </a:rPr>
              <a:t>How long has it been since you last visited a dentist or a dental clinic for any reason?” </a:t>
            </a:r>
            <a:br>
              <a:rPr lang="en-US" sz="2800" b="0" dirty="0">
                <a:solidFill>
                  <a:srgbClr val="000000"/>
                </a:solidFill>
              </a:rPr>
            </a:br>
            <a:br>
              <a:rPr lang="en-US" sz="3200" b="0" dirty="0">
                <a:solidFill>
                  <a:srgbClr val="000000"/>
                </a:solidFill>
              </a:rPr>
            </a:br>
            <a:r>
              <a:rPr lang="en-US" sz="3200" b="0" dirty="0">
                <a:solidFill>
                  <a:srgbClr val="000000"/>
                </a:solidFill>
              </a:rPr>
              <a:t>              </a:t>
            </a:r>
            <a:r>
              <a:rPr lang="en-US" sz="2800" b="0" dirty="0">
                <a:solidFill>
                  <a:srgbClr val="000000"/>
                </a:solidFill>
              </a:rPr>
              <a:t>68% of adults 18 years and older said they</a:t>
            </a:r>
            <a:br>
              <a:rPr lang="en-US" sz="2800" b="0" dirty="0">
                <a:solidFill>
                  <a:srgbClr val="000000"/>
                </a:solidFill>
              </a:rPr>
            </a:br>
            <a:r>
              <a:rPr lang="en-US" sz="2800" b="0" dirty="0">
                <a:solidFill>
                  <a:srgbClr val="000000"/>
                </a:solidFill>
              </a:rPr>
              <a:t>                had visited the dentist in the past year.</a:t>
            </a:r>
            <a:br>
              <a:rPr lang="en-US" sz="2800" b="0" dirty="0">
                <a:solidFill>
                  <a:srgbClr val="000000"/>
                </a:solidFill>
              </a:rPr>
            </a:br>
            <a:r>
              <a:rPr lang="en-US" sz="2800" b="0" dirty="0">
                <a:solidFill>
                  <a:srgbClr val="000000"/>
                </a:solidFill>
              </a:rPr>
              <a:t> </a:t>
            </a:r>
            <a:br>
              <a:rPr lang="en-US" sz="2800" b="0" dirty="0">
                <a:solidFill>
                  <a:srgbClr val="000000"/>
                </a:solidFill>
              </a:rPr>
            </a:br>
            <a:r>
              <a:rPr lang="en-US" sz="2800" b="0" dirty="0">
                <a:solidFill>
                  <a:srgbClr val="000000"/>
                </a:solidFill>
              </a:rPr>
              <a:t>                Significantly more common among persons who:</a:t>
            </a:r>
            <a:br>
              <a:rPr lang="en-US" sz="2800" b="0" dirty="0">
                <a:solidFill>
                  <a:srgbClr val="000000"/>
                </a:solidFill>
              </a:rPr>
            </a:br>
            <a:r>
              <a:rPr lang="en-US" sz="2800" b="0" dirty="0">
                <a:solidFill>
                  <a:srgbClr val="000000"/>
                </a:solidFill>
              </a:rPr>
              <a:t>                     -had an income &gt;$50,000/year</a:t>
            </a:r>
            <a:br>
              <a:rPr lang="en-US" sz="2800" b="0" dirty="0">
                <a:solidFill>
                  <a:srgbClr val="000000"/>
                </a:solidFill>
              </a:rPr>
            </a:br>
            <a:r>
              <a:rPr lang="en-US" sz="2800" b="0" dirty="0">
                <a:solidFill>
                  <a:srgbClr val="000000"/>
                </a:solidFill>
              </a:rPr>
              <a:t>                     -had graduated from college</a:t>
            </a:r>
            <a:br>
              <a:rPr lang="en-US" sz="3200" b="0" dirty="0">
                <a:solidFill>
                  <a:srgbClr val="000000"/>
                </a:solidFill>
              </a:rPr>
            </a:br>
            <a:r>
              <a:rPr lang="en-US" sz="3200" b="0" dirty="0">
                <a:solidFill>
                  <a:srgbClr val="000000"/>
                </a:solidFill>
              </a:rPr>
              <a:t>                      </a:t>
            </a:r>
            <a:br>
              <a:rPr lang="en-US" sz="3200" b="0" dirty="0">
                <a:solidFill>
                  <a:srgbClr val="000000"/>
                </a:solidFill>
              </a:rPr>
            </a:br>
            <a:r>
              <a:rPr lang="en-US" sz="3200" b="0" dirty="0">
                <a:solidFill>
                  <a:srgbClr val="000000"/>
                </a:solidFill>
              </a:rPr>
              <a:t>                         </a:t>
            </a:r>
            <a:br>
              <a:rPr lang="en-US" sz="3200" b="0" dirty="0">
                <a:solidFill>
                  <a:srgbClr val="000000"/>
                </a:solidFill>
              </a:rPr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5668C7-C111-4126-9ABF-80ACFEA50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95600"/>
            <a:ext cx="1457070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94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6C295-861F-4CA9-8543-7186B914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Ohio Medicaid Assessment Survey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7CDEDB-6311-4627-87F0-72FD002AD9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7696200" cy="3810000"/>
          </a:xfrm>
        </p:spPr>
        <p:txBody>
          <a:bodyPr/>
          <a:lstStyle/>
          <a:p>
            <a:pPr marL="457200" lvl="1" indent="0">
              <a:buNone/>
            </a:pPr>
            <a:r>
              <a:rPr lang="en-US" dirty="0"/>
              <a:t>“During the past 12 months, was there a time when you needed (dental care), but could not get it at that time?”</a:t>
            </a:r>
          </a:p>
          <a:p>
            <a:pPr marL="457200" lvl="1" indent="0">
              <a:buNone/>
            </a:pPr>
            <a:endParaRPr lang="en-US" dirty="0"/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 12% of adults had unmet dental needs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 21% of adults with special healthcare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 needs had unmet dental needs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 23% of adults with a disability had unmet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 dental needs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C5A108-42C8-4227-BDA3-239ECD609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780389"/>
            <a:ext cx="1457070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91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387475"/>
          </a:xfrm>
        </p:spPr>
        <p:txBody>
          <a:bodyPr/>
          <a:lstStyle/>
          <a:p>
            <a:br>
              <a:rPr lang="en-US" dirty="0">
                <a:latin typeface="Calibri" charset="0"/>
              </a:rPr>
            </a:br>
            <a:br>
              <a:rPr lang="en-US" dirty="0">
                <a:latin typeface="Calibri" charset="0"/>
              </a:rPr>
            </a:br>
            <a:br>
              <a:rPr lang="en-US" dirty="0">
                <a:latin typeface="Calibri" charset="0"/>
              </a:rPr>
            </a:br>
            <a:br>
              <a:rPr lang="en-US" dirty="0">
                <a:latin typeface="Calibri" charset="0"/>
              </a:rPr>
            </a:br>
            <a:r>
              <a:rPr lang="en-US" b="0" dirty="0">
                <a:latin typeface="+mn-lt"/>
                <a:cs typeface="Calibri Light" panose="020F0302020204030204" pitchFamily="34" charset="0"/>
              </a:rPr>
              <a:t>Harry’s Story 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" charset="0"/>
              </a:rPr>
            </a:br>
            <a:br>
              <a:rPr lang="en-US" dirty="0">
                <a:latin typeface="Calibri" charset="0"/>
              </a:rPr>
            </a:br>
            <a:endParaRPr lang="en-US" dirty="0">
              <a:latin typeface="Calibri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4A687-C263-4F03-AACE-8B7EBC315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5801"/>
            <a:ext cx="9144000" cy="838199"/>
          </a:xfrm>
        </p:spPr>
        <p:txBody>
          <a:bodyPr/>
          <a:lstStyle/>
          <a:p>
            <a:r>
              <a:rPr lang="en-US" sz="5400" dirty="0"/>
              <a:t>   </a:t>
            </a:r>
            <a:r>
              <a:rPr lang="en-US" sz="4800" b="0" dirty="0"/>
              <a:t>Barriers to Getting Dental Care</a:t>
            </a:r>
          </a:p>
        </p:txBody>
      </p:sp>
      <p:pic>
        <p:nvPicPr>
          <p:cNvPr id="7" name="Picture 6" descr="blockad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400"/>
            <a:ext cx="9144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12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9B80633D-2CD0-4644-80B9-8180EA85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733800"/>
            <a:ext cx="6477000" cy="1981200"/>
          </a:xfrm>
        </p:spPr>
        <p:txBody>
          <a:bodyPr/>
          <a:lstStyle/>
          <a:p>
            <a:pPr algn="l"/>
            <a:br>
              <a:rPr lang="en-US" sz="3200" b="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br>
              <a:rPr lang="en-US" sz="3200" b="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br>
              <a:rPr lang="en-US" sz="3200" b="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3200" b="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Barbara.Carnahan@odh.ohio.gov</a:t>
            </a:r>
            <a:br>
              <a:rPr lang="en-US" sz="3200" b="0" dirty="0">
                <a:solidFill>
                  <a:schemeClr val="tx1"/>
                </a:solidFill>
              </a:rPr>
            </a:br>
            <a:r>
              <a:rPr lang="en-US" sz="3200" b="0" dirty="0">
                <a:solidFill>
                  <a:schemeClr val="tx1"/>
                </a:solidFill>
              </a:rPr>
              <a:t>614.728.2838</a:t>
            </a:r>
            <a:br>
              <a:rPr lang="en-US" sz="3200" b="0" dirty="0">
                <a:solidFill>
                  <a:schemeClr val="tx1"/>
                </a:solidFill>
              </a:rPr>
            </a:br>
            <a:r>
              <a:rPr lang="en-US" sz="3200" b="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www.odh.ohio.gov/oralhealth</a:t>
            </a:r>
            <a:br>
              <a:rPr lang="en-US" sz="3200" b="0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84490CE-7F57-4F2E-95E8-74C9FBB735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457200"/>
            <a:ext cx="37338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55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E90D6-C275-4079-A108-415C68DAC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2133600"/>
            <a:ext cx="6934200" cy="1387475"/>
          </a:xfrm>
        </p:spPr>
        <p:txBody>
          <a:bodyPr/>
          <a:lstStyle/>
          <a:p>
            <a:r>
              <a:rPr lang="en-US" b="0" dirty="0"/>
              <a:t>What happened to Harry?</a:t>
            </a:r>
          </a:p>
        </p:txBody>
      </p:sp>
    </p:spTree>
    <p:extLst>
      <p:ext uri="{BB962C8B-B14F-4D97-AF65-F5344CB8AC3E}">
        <p14:creationId xmlns:p14="http://schemas.microsoft.com/office/powerpoint/2010/main" val="281526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AC5C7-F795-4744-B2FD-8B10CDD37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19200"/>
            <a:ext cx="7162800" cy="2057400"/>
          </a:xfrm>
        </p:spPr>
        <p:txBody>
          <a:bodyPr>
            <a:noAutofit/>
          </a:bodyPr>
          <a:lstStyle/>
          <a:p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r>
              <a:rPr lang="en-US" b="0" dirty="0"/>
              <a:t>                </a:t>
            </a:r>
            <a:br>
              <a:rPr lang="en-US" b="0" dirty="0"/>
            </a:br>
            <a:r>
              <a:rPr lang="en-US" b="0" dirty="0"/>
              <a:t>“Torture the data, and</a:t>
            </a:r>
            <a:br>
              <a:rPr lang="en-US" b="0" dirty="0"/>
            </a:br>
            <a:r>
              <a:rPr lang="en-US" b="0" dirty="0"/>
              <a:t> it will confess to anything.”</a:t>
            </a: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r>
              <a:rPr lang="en-US" b="0" dirty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05200" y="3505200"/>
            <a:ext cx="510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– Ronald Course, British economist and author, </a:t>
            </a:r>
            <a:br>
              <a:rPr lang="en-US" dirty="0"/>
            </a:br>
            <a:r>
              <a:rPr lang="en-US" dirty="0"/>
              <a:t>    winner of the Nobel Memorial Prize in Economic </a:t>
            </a:r>
            <a:br>
              <a:rPr lang="en-US" dirty="0"/>
            </a:br>
            <a:r>
              <a:rPr lang="en-US" dirty="0"/>
              <a:t>    Sciences in 1991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94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4332B-ADFD-45D9-977F-F725736F2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4366" y="2133600"/>
            <a:ext cx="5984834" cy="1387475"/>
          </a:xfrm>
        </p:spPr>
        <p:txBody>
          <a:bodyPr/>
          <a:lstStyle/>
          <a:p>
            <a:pPr algn="l"/>
            <a:br>
              <a:rPr lang="en-US" b="0" dirty="0"/>
            </a:br>
            <a:r>
              <a:rPr lang="en-US" b="0" dirty="0"/>
              <a:t>= a “take home” message</a:t>
            </a:r>
          </a:p>
        </p:txBody>
      </p:sp>
      <p:pic>
        <p:nvPicPr>
          <p:cNvPr id="8" name="Picture 7" descr="pen paper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514600"/>
            <a:ext cx="145887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99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35687-C8CF-43E9-95A0-7A7B7CD7A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33800" y="1066800"/>
            <a:ext cx="5181600" cy="1371600"/>
          </a:xfrm>
        </p:spPr>
        <p:txBody>
          <a:bodyPr/>
          <a:lstStyle/>
          <a:p>
            <a:pPr algn="l"/>
            <a:br>
              <a:rPr lang="en-US" dirty="0"/>
            </a:br>
            <a:r>
              <a:rPr lang="en-US" sz="3600" b="0" dirty="0"/>
              <a:t>Characterizing the Oral Health of Ohioans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D244C1-54B9-4B59-9CCA-1FEA2AE635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400" y="2971800"/>
            <a:ext cx="4953000" cy="1447801"/>
          </a:xfrm>
        </p:spPr>
        <p:txBody>
          <a:bodyPr/>
          <a:lstStyle/>
          <a:p>
            <a:pPr algn="l"/>
            <a:r>
              <a:rPr lang="en-US" dirty="0"/>
              <a:t>Oral health status</a:t>
            </a:r>
            <a:br>
              <a:rPr lang="en-US" dirty="0"/>
            </a:br>
            <a:r>
              <a:rPr lang="en-US" dirty="0"/>
              <a:t>Access to dental care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24F936-05FD-403A-8C66-BFBA82A99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447800"/>
            <a:ext cx="3352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84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5EB0F-D59B-4478-816C-25505DEE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8800"/>
            <a:ext cx="9144000" cy="609599"/>
          </a:xfrm>
        </p:spPr>
        <p:txBody>
          <a:bodyPr/>
          <a:lstStyle/>
          <a:p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r>
              <a:rPr lang="en-US" b="0" dirty="0"/>
              <a:t>The Oral Health of</a:t>
            </a:r>
            <a:br>
              <a:rPr lang="en-US" b="0" dirty="0"/>
            </a:br>
            <a:r>
              <a:rPr lang="en-US" b="0" dirty="0"/>
              <a:t> Preschool-Aged Children,</a:t>
            </a:r>
            <a:br>
              <a:rPr lang="en-US" b="0" dirty="0"/>
            </a:br>
            <a:r>
              <a:rPr lang="en-US" b="0" dirty="0"/>
              <a:t> 2016-17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381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D6C4D405-2CB5-46B2-B7AA-1D0817F8B5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1600200"/>
            <a:ext cx="8534400" cy="4267200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/>
              <a:t>Nearly 1 in 4 children (23%) had a history of tooth decay.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/>
              <a:t>14% had untreated cavities (vs. 9% in U.S.).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/>
              <a:t>Most children (74%) had visited the dentist in the past year;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18% of parents said their child had never been.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Parents of children on Medicaid were 5 times more likely than children with private insurance to have trouble getting dental care.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8" name="Picture 7" descr="pen paper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52400"/>
            <a:ext cx="145887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11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142BD-7E8D-441C-AA50-FB9330606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524000"/>
            <a:ext cx="6781800" cy="1997075"/>
          </a:xfrm>
        </p:spPr>
        <p:txBody>
          <a:bodyPr/>
          <a:lstStyle/>
          <a:p>
            <a:br>
              <a:rPr lang="en-US" b="0" dirty="0"/>
            </a:br>
            <a:r>
              <a:rPr lang="en-US" b="0" dirty="0"/>
              <a:t>The Oral Health of</a:t>
            </a:r>
            <a:br>
              <a:rPr lang="en-US" b="0" dirty="0"/>
            </a:br>
            <a:r>
              <a:rPr lang="en-US" b="0" dirty="0"/>
              <a:t> Third Grade Schoolchildren,</a:t>
            </a:r>
            <a:br>
              <a:rPr lang="en-US" b="0" dirty="0"/>
            </a:br>
            <a:r>
              <a:rPr lang="en-US" b="0" dirty="0"/>
              <a:t>2017-18</a:t>
            </a:r>
            <a:r>
              <a:rPr lang="en-US" b="0" baseline="30000" dirty="0"/>
              <a:t> 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108847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E34954B-0EBF-41D1-839A-AD421AA65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447800"/>
            <a:ext cx="6836926" cy="4267200"/>
          </a:xfrm>
        </p:spPr>
        <p:txBody>
          <a:bodyPr/>
          <a:lstStyle/>
          <a:p>
            <a:pPr marL="457200" indent="-457200" algn="l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About half (48%) of school-aged children had a history of tooth decay.</a:t>
            </a:r>
            <a:br>
              <a:rPr lang="en-US" sz="2800" dirty="0"/>
            </a:br>
            <a:endParaRPr lang="en-US" sz="2800" dirty="0"/>
          </a:p>
          <a:p>
            <a:pPr marL="457200" indent="-457200" algn="l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1 in 5 had untreated cavities.</a:t>
            </a:r>
            <a:br>
              <a:rPr lang="en-US" sz="2800" dirty="0"/>
            </a:br>
            <a:endParaRPr lang="en-US" sz="2800" dirty="0"/>
          </a:p>
          <a:p>
            <a:pPr marL="457200" indent="-457200" algn="l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Children on Medicaid, living in a family with a lower income and living in Appalachia, had more tooth decay (both caries history and untreated cavities).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" name="Picture 9" descr="pen paper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52400"/>
            <a:ext cx="145887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41632"/>
      </p:ext>
    </p:extLst>
  </p:cSld>
  <p:clrMapOvr>
    <a:masterClrMapping/>
  </p:clrMapOvr>
</p:sld>
</file>

<file path=ppt/theme/theme1.xml><?xml version="1.0" encoding="utf-8"?>
<a:theme xmlns:a="http://schemas.openxmlformats.org/drawingml/2006/main" name="ODH PPT Template 2016">
  <a:themeElements>
    <a:clrScheme name="Custom 8">
      <a:dk1>
        <a:sysClr val="windowText" lastClr="000000"/>
      </a:dk1>
      <a:lt1>
        <a:sysClr val="window" lastClr="FFFFFF"/>
      </a:lt1>
      <a:dk2>
        <a:srgbClr val="3C1017"/>
      </a:dk2>
      <a:lt2>
        <a:srgbClr val="EEECE1"/>
      </a:lt2>
      <a:accent1>
        <a:srgbClr val="CD0920"/>
      </a:accent1>
      <a:accent2>
        <a:srgbClr val="C0504D"/>
      </a:accent2>
      <a:accent3>
        <a:srgbClr val="AB0E25"/>
      </a:accent3>
      <a:accent4>
        <a:srgbClr val="470F17"/>
      </a:accent4>
      <a:accent5>
        <a:srgbClr val="212424"/>
      </a:accent5>
      <a:accent6>
        <a:srgbClr val="141313"/>
      </a:accent6>
      <a:hlink>
        <a:srgbClr val="065081"/>
      </a:hlink>
      <a:folHlink>
        <a:srgbClr val="18007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8">
    <a:dk1>
      <a:sysClr val="windowText" lastClr="000000"/>
    </a:dk1>
    <a:lt1>
      <a:sysClr val="window" lastClr="FFFFFF"/>
    </a:lt1>
    <a:dk2>
      <a:srgbClr val="3C1017"/>
    </a:dk2>
    <a:lt2>
      <a:srgbClr val="EEECE1"/>
    </a:lt2>
    <a:accent1>
      <a:srgbClr val="CD0920"/>
    </a:accent1>
    <a:accent2>
      <a:srgbClr val="C0504D"/>
    </a:accent2>
    <a:accent3>
      <a:srgbClr val="AB0E25"/>
    </a:accent3>
    <a:accent4>
      <a:srgbClr val="470F17"/>
    </a:accent4>
    <a:accent5>
      <a:srgbClr val="212424"/>
    </a:accent5>
    <a:accent6>
      <a:srgbClr val="141313"/>
    </a:accent6>
    <a:hlink>
      <a:srgbClr val="065081"/>
    </a:hlink>
    <a:folHlink>
      <a:srgbClr val="18007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10928</TotalTime>
  <Words>264</Words>
  <Application>Microsoft Office PowerPoint</Application>
  <PresentationFormat>On-screen Show (4:3)</PresentationFormat>
  <Paragraphs>77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ＭＳ Ｐゴシック</vt:lpstr>
      <vt:lpstr>Arial</vt:lpstr>
      <vt:lpstr>Calibri</vt:lpstr>
      <vt:lpstr>Calibri Light</vt:lpstr>
      <vt:lpstr>Times New Roman</vt:lpstr>
      <vt:lpstr>ODH PPT Template 2016</vt:lpstr>
      <vt:lpstr> The State of Oral Health(?) In Ohio</vt:lpstr>
      <vt:lpstr>    Harry’s Story     </vt:lpstr>
      <vt:lpstr>                     “Torture the data, and  it will confess to anything.”     </vt:lpstr>
      <vt:lpstr> = a “take home” message</vt:lpstr>
      <vt:lpstr> Characterizing the Oral Health of Ohioans</vt:lpstr>
      <vt:lpstr>    The Oral Health of  Preschool-Aged Children,  2016-17 </vt:lpstr>
      <vt:lpstr>PowerPoint Presentation</vt:lpstr>
      <vt:lpstr> The Oral Health of  Third Grade Schoolchildren, 2017-18 </vt:lpstr>
      <vt:lpstr>PowerPoint Presentation</vt:lpstr>
      <vt:lpstr>PowerPoint Presentation</vt:lpstr>
      <vt:lpstr>Ohio’s School-Based Sealant Programs </vt:lpstr>
      <vt:lpstr>    About half (55%) of parents don’t    know what dental sealants do.   Awareness Among US Adults of Dental Sealants for Caries Prevention https://www.cdc.gov/pcd/issues/2019/18_0398.htm   </vt:lpstr>
      <vt:lpstr>     84% of children had reportedly seen the dentist in the past year, but…  Children who were uninsured, on Medicaid, or living in a family with a lower income were less likely to have had a dental visit in the past year.   </vt:lpstr>
      <vt:lpstr>Trends in Measures of Oral Health  Among Schoolchildren, 1998-2018 </vt:lpstr>
      <vt:lpstr>The Oral Health of  Adults in Ohio,  2016-2017</vt:lpstr>
      <vt:lpstr>Behavioral Risk Factor  Surveillance System</vt:lpstr>
      <vt:lpstr>PowerPoint Presentation</vt:lpstr>
      <vt:lpstr>    Access to Dental Care “How long has it been since you last visited a dentist or a dental clinic for any reason?”                 68% of adults 18 years and older said they                 had visited the dentist in the past year.                   Significantly more common among persons who:                      -had an income &gt;$50,000/year                      -had graduated from college                                                  </vt:lpstr>
      <vt:lpstr>Ohio Medicaid Assessment Survey</vt:lpstr>
      <vt:lpstr>   Barriers to Getting Dental Care</vt:lpstr>
      <vt:lpstr>   Barbara.Carnahan@odh.ohio.gov 614.728.2838 www.odh.ohio.gov/oralhealth  </vt:lpstr>
      <vt:lpstr>What happened to Harry?</vt:lpstr>
    </vt:vector>
  </TitlesOfParts>
  <Company>Ohio Department of 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Ohio’s HIEs</dc:title>
  <dc:creator>OMISNST</dc:creator>
  <cp:lastModifiedBy>Carnahan, Barbara</cp:lastModifiedBy>
  <cp:revision>536</cp:revision>
  <cp:lastPrinted>2015-05-06T15:46:33Z</cp:lastPrinted>
  <dcterms:created xsi:type="dcterms:W3CDTF">2014-04-22T17:35:36Z</dcterms:created>
  <dcterms:modified xsi:type="dcterms:W3CDTF">2019-07-11T16:41:42Z</dcterms:modified>
</cp:coreProperties>
</file>