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9"/>
  </p:notesMasterIdLst>
  <p:sldIdLst>
    <p:sldId id="256" r:id="rId2"/>
    <p:sldId id="367" r:id="rId3"/>
    <p:sldId id="393" r:id="rId4"/>
    <p:sldId id="376" r:id="rId5"/>
    <p:sldId id="374" r:id="rId6"/>
    <p:sldId id="332" r:id="rId7"/>
    <p:sldId id="371" r:id="rId8"/>
    <p:sldId id="395" r:id="rId9"/>
    <p:sldId id="353" r:id="rId10"/>
    <p:sldId id="405" r:id="rId11"/>
    <p:sldId id="400" r:id="rId12"/>
    <p:sldId id="402" r:id="rId13"/>
    <p:sldId id="403" r:id="rId14"/>
    <p:sldId id="404" r:id="rId15"/>
    <p:sldId id="408" r:id="rId16"/>
    <p:sldId id="372" r:id="rId17"/>
    <p:sldId id="394" r:id="rId18"/>
    <p:sldId id="356" r:id="rId19"/>
    <p:sldId id="354" r:id="rId20"/>
    <p:sldId id="358" r:id="rId21"/>
    <p:sldId id="347" r:id="rId22"/>
    <p:sldId id="333" r:id="rId23"/>
    <p:sldId id="381" r:id="rId24"/>
    <p:sldId id="392" r:id="rId25"/>
    <p:sldId id="390" r:id="rId26"/>
    <p:sldId id="382" r:id="rId27"/>
    <p:sldId id="290" r:id="rId28"/>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0000"/>
    <a:srgbClr val="00539B"/>
    <a:srgbClr val="72ACE0"/>
    <a:srgbClr val="66CCFF"/>
    <a:srgbClr val="DDDDDD"/>
    <a:srgbClr val="800000"/>
    <a:srgbClr val="3D8CC1"/>
    <a:srgbClr val="8E9FD6"/>
    <a:srgbClr val="627AC6"/>
    <a:srgbClr val="7DC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45" autoAdjust="0"/>
    <p:restoredTop sz="86197" autoAdjust="0"/>
  </p:normalViewPr>
  <p:slideViewPr>
    <p:cSldViewPr snapToGrid="0">
      <p:cViewPr varScale="1">
        <p:scale>
          <a:sx n="55" d="100"/>
          <a:sy n="55" d="100"/>
        </p:scale>
        <p:origin x="756" y="72"/>
      </p:cViewPr>
      <p:guideLst>
        <p:guide orient="horz" pos="2160"/>
        <p:guide pos="2880"/>
      </p:guideLst>
    </p:cSldViewPr>
  </p:slideViewPr>
  <p:outlineViewPr>
    <p:cViewPr>
      <p:scale>
        <a:sx n="33" d="100"/>
        <a:sy n="33" d="100"/>
      </p:scale>
      <p:origin x="0" y="106"/>
    </p:cViewPr>
  </p:outlineViewPr>
  <p:notesTextViewPr>
    <p:cViewPr>
      <p:scale>
        <a:sx n="100" d="100"/>
        <a:sy n="100" d="100"/>
      </p:scale>
      <p:origin x="0" y="0"/>
    </p:cViewPr>
  </p:notesTextViewPr>
  <p:notesViewPr>
    <p:cSldViewPr snapToGrid="0">
      <p:cViewPr varScale="1">
        <p:scale>
          <a:sx n="51" d="100"/>
          <a:sy n="51" d="100"/>
        </p:scale>
        <p:origin x="-2285" y="-8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001540070969101"/>
          <c:y val="4.8520965633171501E-2"/>
          <c:w val="0.67743574688782204"/>
          <c:h val="0.830705861931754"/>
        </c:manualLayout>
      </c:layout>
      <c:barChart>
        <c:barDir val="col"/>
        <c:grouping val="stacked"/>
        <c:varyColors val="0"/>
        <c:ser>
          <c:idx val="0"/>
          <c:order val="0"/>
          <c:tx>
            <c:strRef>
              <c:f>Sheet1!$B$1</c:f>
              <c:strCache>
                <c:ptCount val="1"/>
                <c:pt idx="0">
                  <c:v>% of Smokers</c:v>
                </c:pt>
              </c:strCache>
            </c:strRef>
          </c:tx>
          <c:invertIfNegative val="0"/>
          <c:dPt>
            <c:idx val="0"/>
            <c:invertIfNegative val="0"/>
            <c:bubble3D val="0"/>
            <c:spPr>
              <a:gradFill>
                <a:gsLst>
                  <a:gs pos="0">
                    <a:srgbClr val="7030A0"/>
                  </a:gs>
                  <a:gs pos="27000">
                    <a:srgbClr val="00539B"/>
                  </a:gs>
                  <a:gs pos="66000">
                    <a:srgbClr val="FFC000"/>
                  </a:gs>
                  <a:gs pos="100000">
                    <a:srgbClr val="FF0000"/>
                  </a:gs>
                </a:gsLst>
                <a:lin ang="5400000" scaled="0"/>
              </a:gradFill>
            </c:spPr>
            <c:extLst>
              <c:ext xmlns:c16="http://schemas.microsoft.com/office/drawing/2014/chart" uri="{C3380CC4-5D6E-409C-BE32-E72D297353CC}">
                <c16:uniqueId val="{00000001-1D2C-4795-A064-4E5CB34AB59D}"/>
              </c:ext>
            </c:extLst>
          </c:dPt>
          <c:dPt>
            <c:idx val="1"/>
            <c:invertIfNegative val="0"/>
            <c:bubble3D val="0"/>
            <c:spPr>
              <a:solidFill>
                <a:srgbClr val="00539B"/>
              </a:solidFill>
            </c:spPr>
            <c:extLst>
              <c:ext xmlns:c16="http://schemas.microsoft.com/office/drawing/2014/chart" uri="{C3380CC4-5D6E-409C-BE32-E72D297353CC}">
                <c16:uniqueId val="{00000003-1D2C-4795-A064-4E5CB34AB59D}"/>
              </c:ext>
            </c:extLst>
          </c:dPt>
          <c:cat>
            <c:strRef>
              <c:f>Sheet1!$A$2:$A$3</c:f>
              <c:strCache>
                <c:ptCount val="2"/>
                <c:pt idx="0">
                  <c:v>LGBTQ</c:v>
                </c:pt>
                <c:pt idx="1">
                  <c:v>Non-LGBTQ</c:v>
                </c:pt>
              </c:strCache>
            </c:strRef>
          </c:cat>
          <c:val>
            <c:numRef>
              <c:f>Sheet1!$B$2:$B$3</c:f>
              <c:numCache>
                <c:formatCode>0%</c:formatCode>
                <c:ptCount val="2"/>
                <c:pt idx="0">
                  <c:v>0.38</c:v>
                </c:pt>
                <c:pt idx="1">
                  <c:v>0.2</c:v>
                </c:pt>
              </c:numCache>
            </c:numRef>
          </c:val>
          <c:extLst>
            <c:ext xmlns:c16="http://schemas.microsoft.com/office/drawing/2014/chart" uri="{C3380CC4-5D6E-409C-BE32-E72D297353CC}">
              <c16:uniqueId val="{00000004-1D2C-4795-A064-4E5CB34AB59D}"/>
            </c:ext>
          </c:extLst>
        </c:ser>
        <c:dLbls>
          <c:showLegendKey val="0"/>
          <c:showVal val="0"/>
          <c:showCatName val="0"/>
          <c:showSerName val="0"/>
          <c:showPercent val="0"/>
          <c:showBubbleSize val="0"/>
        </c:dLbls>
        <c:gapWidth val="150"/>
        <c:overlap val="100"/>
        <c:axId val="33005568"/>
        <c:axId val="33007104"/>
      </c:barChart>
      <c:catAx>
        <c:axId val="33005568"/>
        <c:scaling>
          <c:orientation val="minMax"/>
        </c:scaling>
        <c:delete val="0"/>
        <c:axPos val="b"/>
        <c:numFmt formatCode="General" sourceLinked="0"/>
        <c:majorTickMark val="out"/>
        <c:minorTickMark val="none"/>
        <c:tickLblPos val="nextTo"/>
        <c:crossAx val="33007104"/>
        <c:crosses val="autoZero"/>
        <c:auto val="1"/>
        <c:lblAlgn val="ctr"/>
        <c:lblOffset val="100"/>
        <c:noMultiLvlLbl val="0"/>
      </c:catAx>
      <c:valAx>
        <c:axId val="33007104"/>
        <c:scaling>
          <c:orientation val="minMax"/>
        </c:scaling>
        <c:delete val="0"/>
        <c:axPos val="l"/>
        <c:majorGridlines/>
        <c:numFmt formatCode="0%" sourceLinked="1"/>
        <c:majorTickMark val="out"/>
        <c:minorTickMark val="none"/>
        <c:tickLblPos val="nextTo"/>
        <c:txPr>
          <a:bodyPr/>
          <a:lstStyle/>
          <a:p>
            <a:pPr>
              <a:defRPr sz="1400"/>
            </a:pPr>
            <a:endParaRPr lang="en-US"/>
          </a:p>
        </c:txPr>
        <c:crossAx val="33005568"/>
        <c:crosses val="autoZero"/>
        <c:crossBetween val="between"/>
      </c:valAx>
      <c:spPr>
        <a:solidFill>
          <a:schemeClr val="bg1">
            <a:lumMod val="95000"/>
          </a:schemeClr>
        </a:solidFill>
      </c:spPr>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wrap="square" lIns="93177" tIns="46589" rIns="93177" bIns="46589" numCol="1" anchor="t" anchorCtr="0" compatLnSpc="1">
            <a:prstTxWarp prst="textNoShape">
              <a:avLst/>
            </a:prstTxWarp>
          </a:bodyPr>
          <a:lstStyle>
            <a:lvl1pPr eaLnBrk="1" hangingPunct="1">
              <a:defRPr sz="1200" smtClean="0"/>
            </a:lvl1pPr>
          </a:lstStyle>
          <a:p>
            <a:pPr>
              <a:defRPr/>
            </a:pPr>
            <a:endParaRPr lang="en-US" altLang="en-US" dirty="0"/>
          </a:p>
        </p:txBody>
      </p:sp>
      <p:sp>
        <p:nvSpPr>
          <p:cNvPr id="3" name="Date Placeholder 2"/>
          <p:cNvSpPr>
            <a:spLocks noGrp="1"/>
          </p:cNvSpPr>
          <p:nvPr>
            <p:ph type="dt" idx="1"/>
          </p:nvPr>
        </p:nvSpPr>
        <p:spPr>
          <a:xfrm>
            <a:off x="3970938" y="0"/>
            <a:ext cx="3037840" cy="464820"/>
          </a:xfrm>
          <a:prstGeom prst="rect">
            <a:avLst/>
          </a:prstGeom>
        </p:spPr>
        <p:txBody>
          <a:bodyPr vert="horz" wrap="square" lIns="93177" tIns="46589" rIns="93177" bIns="46589" numCol="1" anchor="t" anchorCtr="0" compatLnSpc="1">
            <a:prstTxWarp prst="textNoShape">
              <a:avLst/>
            </a:prstTxWarp>
          </a:bodyPr>
          <a:lstStyle>
            <a:lvl1pPr algn="r" eaLnBrk="1" hangingPunct="1">
              <a:defRPr sz="1200" smtClean="0"/>
            </a:lvl1pPr>
          </a:lstStyle>
          <a:p>
            <a:pPr>
              <a:defRPr/>
            </a:pPr>
            <a:fld id="{91A3C13E-8128-4DCA-A9E0-0999517E3997}" type="datetimeFigureOut">
              <a:rPr lang="en-US" altLang="en-US"/>
              <a:pPr>
                <a:defRPr/>
              </a:pPr>
              <a:t>10/19/2018</a:t>
            </a:fld>
            <a:endParaRPr lang="en-US" alt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wrap="square" lIns="93177" tIns="46589" rIns="93177" bIns="46589" numCol="1" anchor="b" anchorCtr="0" compatLnSpc="1">
            <a:prstTxWarp prst="textNoShape">
              <a:avLst/>
            </a:prstTxWarp>
          </a:bodyPr>
          <a:lstStyle>
            <a:lvl1pPr eaLnBrk="1" hangingPunct="1">
              <a:defRPr sz="1200" smtClean="0"/>
            </a:lvl1pPr>
          </a:lstStyle>
          <a:p>
            <a:pPr>
              <a:defRPr/>
            </a:pPr>
            <a:endParaRPr lang="en-US" alt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smtClean="0"/>
            </a:lvl1pPr>
          </a:lstStyle>
          <a:p>
            <a:pPr>
              <a:defRPr/>
            </a:pPr>
            <a:fld id="{4DDB0C37-601F-4E3B-9A34-4F229E24E3A6}" type="slidenum">
              <a:rPr lang="en-US" altLang="en-US"/>
              <a:pPr>
                <a:defRPr/>
              </a:pPr>
              <a:t>‹#›</a:t>
            </a:fld>
            <a:endParaRPr lang="en-US" altLang="en-US" dirty="0"/>
          </a:p>
        </p:txBody>
      </p:sp>
    </p:spTree>
    <p:extLst>
      <p:ext uri="{BB962C8B-B14F-4D97-AF65-F5344CB8AC3E}">
        <p14:creationId xmlns:p14="http://schemas.microsoft.com/office/powerpoint/2010/main" val="18724206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n.wikipedia.org/wiki/Project_SCUM"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truthinitiative.org/news/tobacco-social-justice-issue-smoking-and-lgbt-communities" TargetMode="External"/><Relationship Id="rId5" Type="http://schemas.openxmlformats.org/officeDocument/2006/relationships/hyperlink" Target="https://theestablishment.co/how-the-tobacco-industry-exploits-lgbtq-people-15c58364f2bc" TargetMode="External"/><Relationship Id="rId4" Type="http://schemas.openxmlformats.org/officeDocument/2006/relationships/hyperlink" Target="https://archives.sfweekly.com/sanfrancisco/smoking-gun/Content?oid=2141586"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en.wikipedia.org/wiki/Project_SCUM"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truthinitiative.org/news/tobacco-social-justice-issue-smoking-and-lgbt-communities" TargetMode="External"/><Relationship Id="rId5" Type="http://schemas.openxmlformats.org/officeDocument/2006/relationships/hyperlink" Target="https://theestablishment.co/how-the-tobacco-industry-exploits-lgbtq-people-15c58364f2bc" TargetMode="External"/><Relationship Id="rId4" Type="http://schemas.openxmlformats.org/officeDocument/2006/relationships/hyperlink" Target="https://archives.sfweekly.com/sanfrancisco/smoking-gun/Content?oid=2141586"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www.lgbttobacco.org/files/Am%20Spirit%20Freedom%20to%20Ad.jpg" TargetMode="External"/><Relationship Id="rId3" Type="http://schemas.openxmlformats.org/officeDocument/2006/relationships/hyperlink" Target="http://www.lgbttobacco.org/files/Camel%20Pride.jpg" TargetMode="External"/><Relationship Id="rId7" Type="http://schemas.openxmlformats.org/officeDocument/2006/relationships/hyperlink" Target="http://www.lgbttobacco.org/files/i%20choose.gif"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www.lgbttobacco.org/files/LuckyStrikeDudeGay.jpg" TargetMode="External"/><Relationship Id="rId5" Type="http://schemas.openxmlformats.org/officeDocument/2006/relationships/hyperlink" Target="http://www.trinketsandtrash.org/detail.php?item_number=213662" TargetMode="External"/><Relationship Id="rId4" Type="http://schemas.openxmlformats.org/officeDocument/2006/relationships/hyperlink" Target="http://www.lgbttobacco.org/files/CamelAd.pdf"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apa.org/monitor/feb02/newdata.aspx"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opinionator.blogs.nytimes.com/2012/08/01/for-teenage-smokers-removing-the-allure-of-the-pack/" TargetMode="External"/><Relationship Id="rId4" Type="http://schemas.openxmlformats.org/officeDocument/2006/relationships/hyperlink" Target="http://www.apa.org/monitor/2013/06/smoking.aspx"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57066" indent="-291179">
              <a:spcBef>
                <a:spcPct val="30000"/>
              </a:spcBef>
              <a:defRPr sz="1200">
                <a:solidFill>
                  <a:schemeClr val="tx1"/>
                </a:solidFill>
                <a:latin typeface="Calibri" pitchFamily="34" charset="0"/>
              </a:defRPr>
            </a:lvl2pPr>
            <a:lvl3pPr marL="1164717" indent="-232943">
              <a:spcBef>
                <a:spcPct val="30000"/>
              </a:spcBef>
              <a:defRPr sz="1200">
                <a:solidFill>
                  <a:schemeClr val="tx1"/>
                </a:solidFill>
                <a:latin typeface="Calibri" pitchFamily="34" charset="0"/>
              </a:defRPr>
            </a:lvl3pPr>
            <a:lvl4pPr marL="1630604" indent="-232943">
              <a:spcBef>
                <a:spcPct val="30000"/>
              </a:spcBef>
              <a:defRPr sz="1200">
                <a:solidFill>
                  <a:schemeClr val="tx1"/>
                </a:solidFill>
                <a:latin typeface="Calibri" pitchFamily="34" charset="0"/>
              </a:defRPr>
            </a:lvl4pPr>
            <a:lvl5pPr marL="2096491" indent="-232943">
              <a:spcBef>
                <a:spcPct val="30000"/>
              </a:spcBef>
              <a:defRPr sz="1200">
                <a:solidFill>
                  <a:schemeClr val="tx1"/>
                </a:solidFill>
                <a:latin typeface="Calibri" pitchFamily="34" charset="0"/>
              </a:defRPr>
            </a:lvl5pPr>
            <a:lvl6pPr marL="2562377" indent="-232943" eaLnBrk="0" fontAlgn="base" hangingPunct="0">
              <a:spcBef>
                <a:spcPct val="30000"/>
              </a:spcBef>
              <a:spcAft>
                <a:spcPct val="0"/>
              </a:spcAft>
              <a:defRPr sz="1200">
                <a:solidFill>
                  <a:schemeClr val="tx1"/>
                </a:solidFill>
                <a:latin typeface="Calibri" pitchFamily="34" charset="0"/>
              </a:defRPr>
            </a:lvl6pPr>
            <a:lvl7pPr marL="3028264" indent="-232943" eaLnBrk="0" fontAlgn="base" hangingPunct="0">
              <a:spcBef>
                <a:spcPct val="30000"/>
              </a:spcBef>
              <a:spcAft>
                <a:spcPct val="0"/>
              </a:spcAft>
              <a:defRPr sz="1200">
                <a:solidFill>
                  <a:schemeClr val="tx1"/>
                </a:solidFill>
                <a:latin typeface="Calibri" pitchFamily="34" charset="0"/>
              </a:defRPr>
            </a:lvl7pPr>
            <a:lvl8pPr marL="3494151" indent="-232943" eaLnBrk="0" fontAlgn="base" hangingPunct="0">
              <a:spcBef>
                <a:spcPct val="30000"/>
              </a:spcBef>
              <a:spcAft>
                <a:spcPct val="0"/>
              </a:spcAft>
              <a:defRPr sz="1200">
                <a:solidFill>
                  <a:schemeClr val="tx1"/>
                </a:solidFill>
                <a:latin typeface="Calibri" pitchFamily="34" charset="0"/>
              </a:defRPr>
            </a:lvl8pPr>
            <a:lvl9pPr marL="3960038" indent="-232943" eaLnBrk="0" fontAlgn="base" hangingPunct="0">
              <a:spcBef>
                <a:spcPct val="30000"/>
              </a:spcBef>
              <a:spcAft>
                <a:spcPct val="0"/>
              </a:spcAft>
              <a:defRPr sz="1200">
                <a:solidFill>
                  <a:schemeClr val="tx1"/>
                </a:solidFill>
                <a:latin typeface="Calibri" pitchFamily="34" charset="0"/>
              </a:defRPr>
            </a:lvl9pPr>
          </a:lstStyle>
          <a:p>
            <a:pPr>
              <a:spcBef>
                <a:spcPct val="0"/>
              </a:spcBef>
            </a:pPr>
            <a:fld id="{97633AA3-CFA1-44F1-8B8F-9CAB4A28880D}" type="slidenum">
              <a:rPr lang="en-US" altLang="en-US">
                <a:latin typeface="Arial" charset="0"/>
              </a:rPr>
              <a:pPr>
                <a:spcBef>
                  <a:spcPct val="0"/>
                </a:spcBef>
              </a:pPr>
              <a:t>1</a:t>
            </a:fld>
            <a:endParaRPr lang="en-US" altLang="en-US" dirty="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One first step is to explore the acronym and discuss definitions</a:t>
            </a:r>
          </a:p>
          <a:p>
            <a:pPr>
              <a:buFontTx/>
              <a:buChar char="•"/>
            </a:pPr>
            <a:endParaRPr lang="en-US">
              <a:latin typeface="Calibri" charset="0"/>
            </a:endParaRPr>
          </a:p>
          <a:p>
            <a:pPr>
              <a:buFontTx/>
              <a:buChar char="•"/>
            </a:pPr>
            <a:r>
              <a:rPr lang="en-US">
                <a:latin typeface="Calibri" charset="0"/>
              </a:rPr>
              <a:t>Share the </a:t>
            </a:r>
            <a:r>
              <a:rPr lang="ja-JP" altLang="en-US">
                <a:latin typeface="Calibri" charset="0"/>
              </a:rPr>
              <a:t>“</a:t>
            </a:r>
            <a:r>
              <a:rPr lang="en-US" altLang="ja-JP">
                <a:latin typeface="Calibri" charset="0"/>
              </a:rPr>
              <a:t>definitions</a:t>
            </a:r>
            <a:r>
              <a:rPr lang="ja-JP" altLang="en-US">
                <a:latin typeface="Calibri" charset="0"/>
              </a:rPr>
              <a:t>”</a:t>
            </a:r>
            <a:r>
              <a:rPr lang="en-US" altLang="ja-JP">
                <a:latin typeface="Calibri" charset="0"/>
              </a:rPr>
              <a:t> sheet and encourage discussion– any terms unfamiliar? Any surprising?</a:t>
            </a:r>
          </a:p>
          <a:p>
            <a:pPr>
              <a:buFontTx/>
              <a:buChar char="•"/>
            </a:pPr>
            <a:r>
              <a:rPr lang="en-US">
                <a:latin typeface="Calibri" charset="0"/>
              </a:rPr>
              <a:t>Explain that the acronym covers gender identity/expression and sexuality</a:t>
            </a:r>
          </a:p>
          <a:p>
            <a:pPr>
              <a:buFontTx/>
              <a:buChar char="•"/>
            </a:pPr>
            <a:endParaRPr lang="en-US">
              <a:latin typeface="Calibri"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ヒラギノ角ゴ Pro W3" charset="0"/>
                <a:cs typeface="ヒラギノ角ゴ Pro W3" charset="0"/>
              </a:defRPr>
            </a:lvl1pPr>
            <a:lvl2pPr marL="742909" indent="-285734" eaLnBrk="0" hangingPunct="0">
              <a:defRPr sz="2400">
                <a:solidFill>
                  <a:schemeClr val="tx1"/>
                </a:solidFill>
                <a:latin typeface="Arial" charset="0"/>
                <a:ea typeface="ヒラギノ角ゴ Pro W3" charset="0"/>
              </a:defRPr>
            </a:lvl2pPr>
            <a:lvl3pPr marL="1142937" indent="-228587" eaLnBrk="0" hangingPunct="0">
              <a:defRPr sz="2400">
                <a:solidFill>
                  <a:schemeClr val="tx1"/>
                </a:solidFill>
                <a:latin typeface="Arial" charset="0"/>
                <a:ea typeface="ヒラギノ角ゴ Pro W3" charset="0"/>
              </a:defRPr>
            </a:lvl3pPr>
            <a:lvl4pPr marL="1600111" indent="-228587" eaLnBrk="0" hangingPunct="0">
              <a:defRPr sz="2400">
                <a:solidFill>
                  <a:schemeClr val="tx1"/>
                </a:solidFill>
                <a:latin typeface="Arial" charset="0"/>
                <a:ea typeface="ヒラギノ角ゴ Pro W3" charset="0"/>
              </a:defRPr>
            </a:lvl4pPr>
            <a:lvl5pPr marL="2057287" indent="-228587" eaLnBrk="0" hangingPunct="0">
              <a:defRPr sz="2400">
                <a:solidFill>
                  <a:schemeClr val="tx1"/>
                </a:solidFill>
                <a:latin typeface="Arial" charset="0"/>
                <a:ea typeface="ヒラギノ角ゴ Pro W3" charset="0"/>
              </a:defRPr>
            </a:lvl5pPr>
            <a:lvl6pPr marL="2514461" indent="-228587" eaLnBrk="0" fontAlgn="base" hangingPunct="0">
              <a:spcBef>
                <a:spcPct val="0"/>
              </a:spcBef>
              <a:spcAft>
                <a:spcPct val="0"/>
              </a:spcAft>
              <a:defRPr sz="2400">
                <a:solidFill>
                  <a:schemeClr val="tx1"/>
                </a:solidFill>
                <a:latin typeface="Arial" charset="0"/>
                <a:ea typeface="ヒラギノ角ゴ Pro W3" charset="0"/>
              </a:defRPr>
            </a:lvl6pPr>
            <a:lvl7pPr marL="2971635" indent="-228587" eaLnBrk="0" fontAlgn="base" hangingPunct="0">
              <a:spcBef>
                <a:spcPct val="0"/>
              </a:spcBef>
              <a:spcAft>
                <a:spcPct val="0"/>
              </a:spcAft>
              <a:defRPr sz="2400">
                <a:solidFill>
                  <a:schemeClr val="tx1"/>
                </a:solidFill>
                <a:latin typeface="Arial" charset="0"/>
                <a:ea typeface="ヒラギノ角ゴ Pro W3" charset="0"/>
              </a:defRPr>
            </a:lvl7pPr>
            <a:lvl8pPr marL="3428811" indent="-228587" eaLnBrk="0" fontAlgn="base" hangingPunct="0">
              <a:spcBef>
                <a:spcPct val="0"/>
              </a:spcBef>
              <a:spcAft>
                <a:spcPct val="0"/>
              </a:spcAft>
              <a:defRPr sz="2400">
                <a:solidFill>
                  <a:schemeClr val="tx1"/>
                </a:solidFill>
                <a:latin typeface="Arial" charset="0"/>
                <a:ea typeface="ヒラギノ角ゴ Pro W3" charset="0"/>
              </a:defRPr>
            </a:lvl8pPr>
            <a:lvl9pPr marL="3885985" indent="-228587" eaLnBrk="0" fontAlgn="base" hangingPunct="0">
              <a:spcBef>
                <a:spcPct val="0"/>
              </a:spcBef>
              <a:spcAft>
                <a:spcPct val="0"/>
              </a:spcAft>
              <a:defRPr sz="2400">
                <a:solidFill>
                  <a:schemeClr val="tx1"/>
                </a:solidFill>
                <a:latin typeface="Arial" charset="0"/>
                <a:ea typeface="ヒラギノ角ゴ Pro W3" charset="0"/>
              </a:defRPr>
            </a:lvl9pPr>
          </a:lstStyle>
          <a:p>
            <a:pPr eaLnBrk="1" hangingPunct="1"/>
            <a:fld id="{8F960045-A2C1-BD43-9D4E-687D6B5E2EA1}" type="slidenum">
              <a:rPr lang="en-US" sz="1200"/>
              <a:pPr eaLnBrk="1" hangingPunct="1"/>
              <a:t>13</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25 years, several major cigarette companies have also launched strategic ad campaigns aimed at the LGBTQ community. By positioning themselves as allies to the gay rights movement, these corporations have worked relentlessly to make smoking an accepted part of queer culture.</a:t>
            </a:r>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16</a:t>
            </a:fld>
            <a:endParaRPr lang="en-US" altLang="en-US" dirty="0"/>
          </a:p>
        </p:txBody>
      </p:sp>
    </p:spTree>
    <p:extLst>
      <p:ext uri="{BB962C8B-B14F-4D97-AF65-F5344CB8AC3E}">
        <p14:creationId xmlns:p14="http://schemas.microsoft.com/office/powerpoint/2010/main" val="844065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2000, R.J. Reynolds—the parent company of Camel, Pall Mall, and several other popular cigarette brands—sparked controversy when confidential documents labeled “Project SCUM” (</a:t>
            </a:r>
            <a:r>
              <a:rPr lang="en-US" dirty="0" err="1"/>
              <a:t>SubCulture</a:t>
            </a:r>
            <a:r>
              <a:rPr lang="en-US" dirty="0"/>
              <a:t> Urban Marketing) were leaked to the press. The documents outlined plans for an ad campaign targeting two distinct “consumer subcultures” in San Francisco: young gay men in the Castro and the homeless in the Tenderloin.</a:t>
            </a:r>
          </a:p>
          <a:p>
            <a:endParaRPr lang="en-US" dirty="0"/>
          </a:p>
          <a:p>
            <a:r>
              <a:rPr lang="en-US" dirty="0"/>
              <a:t>The documents outraged many community leaders, who saw the project’s title as evidence of the company’s homophobia. “They just see us as another set of disposable consumers to addict and dehumanize,” gay rights and anti-tobacco activist Bob Gordon told the San Francisco Weekly following the leak.</a:t>
            </a:r>
          </a:p>
          <a:p>
            <a:endParaRPr lang="en-US" dirty="0"/>
          </a:p>
          <a:p>
            <a:r>
              <a:rPr lang="en-US" sz="1200" dirty="0">
                <a:hlinkClick r:id="rId3"/>
              </a:rPr>
              <a:t>https://en.wikipedia.org/wiki/Project_SCUM</a:t>
            </a:r>
            <a:endParaRPr lang="en-US" sz="1200" dirty="0"/>
          </a:p>
          <a:p>
            <a:r>
              <a:rPr lang="en-US" sz="1200" dirty="0">
                <a:hlinkClick r:id="rId4"/>
              </a:rPr>
              <a:t>https://archives.sfweekly.com/sanfrancisco/smoking-gun/Content?oid=2141586</a:t>
            </a:r>
            <a:endParaRPr lang="en-US" sz="1200" dirty="0"/>
          </a:p>
          <a:p>
            <a:r>
              <a:rPr lang="en-US" sz="1200" dirty="0">
                <a:hlinkClick r:id="rId5"/>
              </a:rPr>
              <a:t>https://theestablishment.co/how-the-tobacco-industry-exploits-lgbtq-people-15c58364f2bc</a:t>
            </a:r>
            <a:endParaRPr lang="en-US" sz="1200" dirty="0"/>
          </a:p>
          <a:p>
            <a:r>
              <a:rPr lang="en-US" sz="1200" dirty="0">
                <a:hlinkClick r:id="rId6"/>
              </a:rPr>
              <a:t>https://truthinitiative.org/news/tobacco-social-justice-issue-smoking-and-lgbt-communities</a:t>
            </a:r>
            <a:endParaRPr lang="en-US" sz="120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17</a:t>
            </a:fld>
            <a:endParaRPr lang="en-US" altLang="en-US" dirty="0"/>
          </a:p>
        </p:txBody>
      </p:sp>
    </p:spTree>
    <p:extLst>
      <p:ext uri="{BB962C8B-B14F-4D97-AF65-F5344CB8AC3E}">
        <p14:creationId xmlns:p14="http://schemas.microsoft.com/office/powerpoint/2010/main" val="1319647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18</a:t>
            </a:fld>
            <a:endParaRPr lang="en-US" altLang="en-US" dirty="0"/>
          </a:p>
        </p:txBody>
      </p:sp>
    </p:spTree>
    <p:extLst>
      <p:ext uri="{BB962C8B-B14F-4D97-AF65-F5344CB8AC3E}">
        <p14:creationId xmlns:p14="http://schemas.microsoft.com/office/powerpoint/2010/main" val="638433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2000, R.J. Reynolds—the parent company of Camel, Pall Mall, and several other popular cigarette brands—sparked controversy when confidential documents labeled “Project SCUM” (</a:t>
            </a:r>
            <a:r>
              <a:rPr lang="en-US" dirty="0" err="1"/>
              <a:t>SubCulture</a:t>
            </a:r>
            <a:r>
              <a:rPr lang="en-US" dirty="0"/>
              <a:t> Urban Marketing) were leaked to the press. The documents outlined plans for an ad campaign targeting two distinct “consumer subcultures” in San Francisco: young gay men in the Castro and the homeless in the Tenderloin.</a:t>
            </a:r>
          </a:p>
          <a:p>
            <a:endParaRPr lang="en-US" dirty="0"/>
          </a:p>
          <a:p>
            <a:r>
              <a:rPr lang="en-US" dirty="0"/>
              <a:t>The documents outraged many community leaders, who saw the project’s title as evidence of the company’s homophobia. “They just see us as another set of disposable consumers to addict and dehumanize,” gay rights and anti-tobacco activist Bob Gordon told the San Francisco Weekly following the leak.</a:t>
            </a:r>
          </a:p>
          <a:p>
            <a:endParaRPr lang="en-US" dirty="0"/>
          </a:p>
          <a:p>
            <a:r>
              <a:rPr lang="en-US" sz="1200" dirty="0">
                <a:hlinkClick r:id="rId3"/>
              </a:rPr>
              <a:t>https://en.wikipedia.org/wiki/Project_SCUM</a:t>
            </a:r>
            <a:endParaRPr lang="en-US" sz="1200" dirty="0"/>
          </a:p>
          <a:p>
            <a:r>
              <a:rPr lang="en-US" sz="1200" dirty="0">
                <a:hlinkClick r:id="rId4"/>
              </a:rPr>
              <a:t>https://archives.sfweekly.com/sanfrancisco/smoking-gun/Content?oid=2141586</a:t>
            </a:r>
            <a:endParaRPr lang="en-US" sz="1200" dirty="0"/>
          </a:p>
          <a:p>
            <a:r>
              <a:rPr lang="en-US" sz="1200" dirty="0">
                <a:hlinkClick r:id="rId5"/>
              </a:rPr>
              <a:t>https://theestablishment.co/how-the-tobacco-industry-exploits-lgbtq-people-15c58364f2bc</a:t>
            </a:r>
            <a:endParaRPr lang="en-US" sz="1200" dirty="0"/>
          </a:p>
          <a:p>
            <a:r>
              <a:rPr lang="en-US" sz="1200" dirty="0">
                <a:hlinkClick r:id="rId6"/>
              </a:rPr>
              <a:t>https://truthinitiative.org/news/tobacco-social-justice-issue-smoking-and-lgbt-communities</a:t>
            </a:r>
            <a:endParaRPr lang="en-US" sz="120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19</a:t>
            </a:fld>
            <a:endParaRPr lang="en-US" altLang="en-US" dirty="0"/>
          </a:p>
        </p:txBody>
      </p:sp>
    </p:spTree>
    <p:extLst>
      <p:ext uri="{BB962C8B-B14F-4D97-AF65-F5344CB8AC3E}">
        <p14:creationId xmlns:p14="http://schemas.microsoft.com/office/powerpoint/2010/main" val="1319647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https://www.youtube.com/watch?v=hBSM9Bpn31U</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http://cargocollective.com/aggrodesign/filter/Truth/Profiles</a:t>
            </a:r>
          </a:p>
          <a:p>
            <a:endParaRPr lang="en-US" dirty="0"/>
          </a:p>
          <a:p>
            <a:endParaRPr lang="en-US" dirty="0"/>
          </a:p>
          <a:p>
            <a:r>
              <a:rPr lang="en-US" dirty="0"/>
              <a:t>African</a:t>
            </a:r>
            <a:r>
              <a:rPr lang="en-US" baseline="0" dirty="0"/>
              <a:t> Americans have “problems with their own self esteem”</a:t>
            </a:r>
          </a:p>
          <a:p>
            <a:r>
              <a:rPr lang="en-US" dirty="0"/>
              <a:t>“Mexicans are less sophisticated,</a:t>
            </a:r>
            <a:r>
              <a:rPr lang="en-US" baseline="0" dirty="0"/>
              <a:t> less educated, and have lower aspirations than Cubans or Puerto Ricans.” </a:t>
            </a:r>
          </a:p>
          <a:p>
            <a:r>
              <a:rPr lang="en-US" baseline="0" dirty="0"/>
              <a:t>One type of woman “lacks control over her life,” “feels vulnerable” and is “Mainly negative about the future”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20</a:t>
            </a:fld>
            <a:endParaRPr lang="en-US" altLang="en-US" dirty="0"/>
          </a:p>
        </p:txBody>
      </p:sp>
    </p:spTree>
    <p:extLst>
      <p:ext uri="{BB962C8B-B14F-4D97-AF65-F5344CB8AC3E}">
        <p14:creationId xmlns:p14="http://schemas.microsoft.com/office/powerpoint/2010/main" val="3269120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Keywords</a:t>
            </a:r>
            <a:r>
              <a:rPr lang="en-US" baseline="0" dirty="0"/>
              <a:t> used to target LGBTQ communities: FREEDOM, PRIDE, CHOICE</a:t>
            </a:r>
          </a:p>
          <a:p>
            <a:endParaRPr lang="en-US" baseline="0" dirty="0"/>
          </a:p>
          <a:p>
            <a:r>
              <a:rPr lang="en-US" dirty="0"/>
              <a:t>The tobacco industry has directly played to many young queers’ experience of oppression. Using buzzwords like freedom and choice, cigarette companies promise LGBTQ teens exactly what a widely homophobic, trans-phobic culture doesn’t. The fact that this “freedom” comes packaged in a gesture of defiance only adds to its appeal. Unlike other cigarette ads, these campaigns don’t sell teen outcasts an opportunity to be cool, or to fit in. They sell them an opportunity to be outcasts, but also to be empowered—a chance to embrace their identity as outsiders and blow smoke in the face of the society that cast them out.  </a:t>
            </a:r>
          </a:p>
          <a:p>
            <a:r>
              <a:rPr lang="en-US" dirty="0"/>
              <a:t>http://www.slate.com/blogs/outward/2015/07/16/gays_and_smoking_how_tobacco_companies_target_queers.html</a:t>
            </a:r>
          </a:p>
          <a:p>
            <a:endParaRPr lang="en-US" dirty="0"/>
          </a:p>
          <a:p>
            <a:r>
              <a:rPr lang="en-US" sz="1200" b="0" i="0" kern="1200" dirty="0">
                <a:solidFill>
                  <a:schemeClr val="tx1"/>
                </a:solidFill>
                <a:effectLst/>
                <a:latin typeface="+mn-lt"/>
                <a:ea typeface="+mn-ea"/>
                <a:cs typeface="+mn-cs"/>
              </a:rPr>
              <a:t>Publicly, however, Reynolds made every effort to express support for queer customers. Camel </a:t>
            </a:r>
            <a:r>
              <a:rPr lang="en-US" sz="1200" b="1" i="0" u="none" strike="noStrike" kern="1200" dirty="0">
                <a:solidFill>
                  <a:schemeClr val="tx1"/>
                </a:solidFill>
                <a:effectLst/>
                <a:latin typeface="+mn-lt"/>
                <a:ea typeface="+mn-ea"/>
                <a:cs typeface="+mn-cs"/>
                <a:hlinkClick r:id="rId3"/>
              </a:rPr>
              <a:t>hosted a booth</a:t>
            </a:r>
            <a:r>
              <a:rPr lang="en-US" sz="1200" b="0" i="0" kern="1200" dirty="0">
                <a:solidFill>
                  <a:schemeClr val="tx1"/>
                </a:solidFill>
                <a:effectLst/>
                <a:latin typeface="+mn-lt"/>
                <a:ea typeface="+mn-ea"/>
                <a:cs typeface="+mn-cs"/>
              </a:rPr>
              <a:t> at the 2000 San Francisco Pride parade, and sponsored an </a:t>
            </a:r>
            <a:r>
              <a:rPr lang="en-US" sz="1200" b="1" i="0" u="none" strike="noStrike" kern="1200" dirty="0">
                <a:solidFill>
                  <a:schemeClr val="tx1"/>
                </a:solidFill>
                <a:effectLst/>
                <a:latin typeface="+mn-lt"/>
                <a:ea typeface="+mn-ea"/>
                <a:cs typeface="+mn-cs"/>
                <a:hlinkClick r:id="rId4"/>
              </a:rPr>
              <a:t>after party</a:t>
            </a:r>
            <a:r>
              <a:rPr lang="en-US" sz="1200" b="0" i="0" kern="1200" dirty="0">
                <a:solidFill>
                  <a:schemeClr val="tx1"/>
                </a:solidFill>
                <a:effectLst/>
                <a:latin typeface="+mn-lt"/>
                <a:ea typeface="+mn-ea"/>
                <a:cs typeface="+mn-cs"/>
              </a:rPr>
              <a:t> at a popular gay nightclub. More recently, a 2011 </a:t>
            </a:r>
            <a:r>
              <a:rPr lang="en-US" sz="1200" b="1" i="0" u="none" strike="noStrike" kern="1200" dirty="0">
                <a:solidFill>
                  <a:schemeClr val="tx1"/>
                </a:solidFill>
                <a:effectLst/>
                <a:latin typeface="+mn-lt"/>
                <a:ea typeface="+mn-ea"/>
                <a:cs typeface="+mn-cs"/>
                <a:hlinkClick r:id="rId5"/>
              </a:rPr>
              <a:t>Camel </a:t>
            </a:r>
            <a:r>
              <a:rPr lang="en-US" sz="1200" b="1" i="0" u="none" strike="noStrike" kern="1200" dirty="0" err="1">
                <a:solidFill>
                  <a:schemeClr val="tx1"/>
                </a:solidFill>
                <a:effectLst/>
                <a:latin typeface="+mn-lt"/>
                <a:ea typeface="+mn-ea"/>
                <a:cs typeface="+mn-cs"/>
                <a:hlinkClick r:id="rId5"/>
              </a:rPr>
              <a:t>Snus</a:t>
            </a:r>
            <a:r>
              <a:rPr lang="en-US" sz="1200" b="1" i="0" u="none" strike="noStrike" kern="1200" dirty="0">
                <a:solidFill>
                  <a:schemeClr val="tx1"/>
                </a:solidFill>
                <a:effectLst/>
                <a:latin typeface="+mn-lt"/>
                <a:ea typeface="+mn-ea"/>
                <a:cs typeface="+mn-cs"/>
                <a:hlinkClick r:id="rId5"/>
              </a:rPr>
              <a:t> ad</a:t>
            </a:r>
            <a:r>
              <a:rPr lang="en-US" sz="1200" b="0" i="0" kern="1200" dirty="0">
                <a:solidFill>
                  <a:schemeClr val="tx1"/>
                </a:solidFill>
                <a:effectLst/>
                <a:latin typeface="+mn-lt"/>
                <a:ea typeface="+mn-ea"/>
                <a:cs typeface="+mn-cs"/>
              </a:rPr>
              <a:t> encouraged queers to “take pride in your flavor.”</a:t>
            </a:r>
          </a:p>
          <a:p>
            <a:r>
              <a:rPr lang="en-US" sz="1200" b="0" i="0" kern="1200" dirty="0">
                <a:solidFill>
                  <a:schemeClr val="tx1"/>
                </a:solidFill>
                <a:effectLst/>
                <a:latin typeface="+mn-lt"/>
                <a:ea typeface="+mn-ea"/>
                <a:cs typeface="+mn-cs"/>
              </a:rPr>
              <a:t>And Reynolds is not the only cigarette company that has reached out to LGBTQ customers by promising solidarity—or, at least, the appearance of it. In 2001, Lucky Strike placed several ads in the program for the Gay and Lesbian Alliance Against Defamation Media Awards. The </a:t>
            </a:r>
            <a:r>
              <a:rPr lang="en-US" sz="1200" b="1" i="0" u="none" strike="noStrike" kern="1200" dirty="0">
                <a:solidFill>
                  <a:schemeClr val="tx1"/>
                </a:solidFill>
                <a:effectLst/>
                <a:latin typeface="+mn-lt"/>
                <a:ea typeface="+mn-ea"/>
                <a:cs typeface="+mn-cs"/>
                <a:hlinkClick r:id="rId6"/>
              </a:rPr>
              <a:t>messages</a:t>
            </a:r>
            <a:r>
              <a:rPr lang="en-US" sz="1200" b="0" i="0" kern="1200" dirty="0">
                <a:solidFill>
                  <a:schemeClr val="tx1"/>
                </a:solidFill>
                <a:effectLst/>
                <a:latin typeface="+mn-lt"/>
                <a:ea typeface="+mn-ea"/>
                <a:cs typeface="+mn-cs"/>
              </a:rPr>
              <a:t> looked more like PSAs than advertisements, featuring taglines like “When someone yells, ‘</a:t>
            </a:r>
            <a:r>
              <a:rPr lang="en-US" sz="1200" b="0" i="1" kern="1200" dirty="0">
                <a:solidFill>
                  <a:schemeClr val="tx1"/>
                </a:solidFill>
                <a:effectLst/>
                <a:latin typeface="+mn-lt"/>
                <a:ea typeface="+mn-ea"/>
                <a:cs typeface="+mn-cs"/>
              </a:rPr>
              <a:t>Dude, that’s so gay</a:t>
            </a:r>
            <a:r>
              <a:rPr lang="en-US" sz="1200" b="0" i="0" kern="1200" dirty="0">
                <a:solidFill>
                  <a:schemeClr val="tx1"/>
                </a:solidFill>
                <a:effectLst/>
                <a:latin typeface="+mn-lt"/>
                <a:ea typeface="+mn-ea"/>
                <a:cs typeface="+mn-cs"/>
              </a:rPr>
              <a:t>,’ we’ll be there.”</a:t>
            </a:r>
          </a:p>
          <a:p>
            <a:r>
              <a:rPr lang="en-US" sz="1200" b="0" i="0" kern="1200" dirty="0">
                <a:solidFill>
                  <a:schemeClr val="tx1"/>
                </a:solidFill>
                <a:effectLst/>
                <a:latin typeface="+mn-lt"/>
                <a:ea typeface="+mn-ea"/>
                <a:cs typeface="+mn-cs"/>
              </a:rPr>
              <a:t>Advertisement by American </a:t>
            </a:r>
            <a:r>
              <a:rPr lang="en-US" sz="1200" b="0" i="0" kern="1200" dirty="0" err="1">
                <a:solidFill>
                  <a:schemeClr val="tx1"/>
                </a:solidFill>
                <a:effectLst/>
                <a:latin typeface="+mn-lt"/>
                <a:ea typeface="+mn-ea"/>
                <a:cs typeface="+mn-cs"/>
              </a:rPr>
              <a:t>Sprirt</a:t>
            </a:r>
            <a:r>
              <a:rPr lang="en-US" sz="1200" b="0" i="0" kern="1200" dirty="0">
                <a:solidFill>
                  <a:schemeClr val="tx1"/>
                </a:solidFill>
                <a:effectLst/>
                <a:latin typeface="+mn-lt"/>
                <a:ea typeface="+mn-ea"/>
                <a:cs typeface="+mn-cs"/>
              </a:rPr>
              <a:t> via LGBT Tobacco</a:t>
            </a:r>
          </a:p>
          <a:p>
            <a:r>
              <a:rPr lang="en-US" sz="1200" b="0" i="0" kern="1200" dirty="0">
                <a:solidFill>
                  <a:schemeClr val="tx1"/>
                </a:solidFill>
                <a:effectLst/>
                <a:latin typeface="+mn-lt"/>
                <a:ea typeface="+mn-ea"/>
                <a:cs typeface="+mn-cs"/>
              </a:rPr>
              <a:t>Other ad campaigns have targeted queer customers more covertly by co-opting the language of freedom and choice used by LGBTQ rights activists. In 2001, a </a:t>
            </a:r>
            <a:r>
              <a:rPr lang="en-US" sz="1200" b="1" i="0" u="none" strike="noStrike" kern="1200" dirty="0">
                <a:solidFill>
                  <a:schemeClr val="tx1"/>
                </a:solidFill>
                <a:effectLst/>
                <a:latin typeface="+mn-lt"/>
                <a:ea typeface="+mn-ea"/>
                <a:cs typeface="+mn-cs"/>
                <a:hlinkClick r:id="rId7"/>
              </a:rPr>
              <a:t>Lucky Strike spread</a:t>
            </a:r>
            <a:r>
              <a:rPr lang="en-US" sz="1200" b="0" i="0" kern="1200" dirty="0">
                <a:solidFill>
                  <a:schemeClr val="tx1"/>
                </a:solidFill>
                <a:effectLst/>
                <a:latin typeface="+mn-lt"/>
                <a:ea typeface="+mn-ea"/>
                <a:cs typeface="+mn-cs"/>
              </a:rPr>
              <a:t> featured a lesbian couple along with the phrase “I Choose.” And in 2005, American Spirit—a Reynolds subsidiary—</a:t>
            </a:r>
            <a:r>
              <a:rPr lang="en-US" sz="1200" b="1" i="0" u="none" strike="noStrike" kern="1200" dirty="0">
                <a:solidFill>
                  <a:schemeClr val="tx1"/>
                </a:solidFill>
                <a:effectLst/>
                <a:latin typeface="+mn-lt"/>
                <a:ea typeface="+mn-ea"/>
                <a:cs typeface="+mn-cs"/>
                <a:hlinkClick r:id="rId8"/>
              </a:rPr>
              <a:t>launched an ad</a:t>
            </a:r>
            <a:r>
              <a:rPr lang="en-US" sz="1200" b="0" i="0" kern="1200" dirty="0">
                <a:solidFill>
                  <a:schemeClr val="tx1"/>
                </a:solidFill>
                <a:effectLst/>
                <a:latin typeface="+mn-lt"/>
                <a:ea typeface="+mn-ea"/>
                <a:cs typeface="+mn-cs"/>
              </a:rPr>
              <a:t> listing various “freedoms,” including  “freedom to choose” and “freedom to marry” along with “freedom to inhale.”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21</a:t>
            </a:fld>
            <a:endParaRPr lang="en-US" altLang="en-US" dirty="0"/>
          </a:p>
        </p:txBody>
      </p:sp>
    </p:spTree>
    <p:extLst>
      <p:ext uri="{BB962C8B-B14F-4D97-AF65-F5344CB8AC3E}">
        <p14:creationId xmlns:p14="http://schemas.microsoft.com/office/powerpoint/2010/main" val="3773824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Despite their pro-gay advertisements, however, the tobacco industry has hardly been an ally to the queer community in practice. While Marlboro parent company Philip Morris received press attention in 1991 for its donations to HIV/ AIDS research, the LGBTQ anti-tobacco site socrush.com reported that cigarette companies provided two to three times more support to politicians opposed to gay rights than those for them. In the end, it seems Gordon was right: For Big Tobacco, queers are simply another convenient group of consumers.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22</a:t>
            </a:fld>
            <a:endParaRPr lang="en-US" altLang="en-US" dirty="0"/>
          </a:p>
        </p:txBody>
      </p:sp>
    </p:spTree>
    <p:extLst>
      <p:ext uri="{BB962C8B-B14F-4D97-AF65-F5344CB8AC3E}">
        <p14:creationId xmlns:p14="http://schemas.microsoft.com/office/powerpoint/2010/main" val="3086642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24</a:t>
            </a:fld>
            <a:endParaRPr lang="en-US" altLang="en-US" dirty="0"/>
          </a:p>
        </p:txBody>
      </p:sp>
    </p:spTree>
    <p:extLst>
      <p:ext uri="{BB962C8B-B14F-4D97-AF65-F5344CB8AC3E}">
        <p14:creationId xmlns:p14="http://schemas.microsoft.com/office/powerpoint/2010/main" val="1865259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Protect LGBT people: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Protect LGBT people where they WORK</a:t>
            </a:r>
          </a:p>
          <a:p>
            <a:r>
              <a:rPr lang="en-US" dirty="0"/>
              <a:t>• Make LGBT community events smoke-free</a:t>
            </a:r>
          </a:p>
          <a:p>
            <a:r>
              <a:rPr lang="en-US" dirty="0"/>
              <a:t>• Make restaurants and bars smoke-free</a:t>
            </a:r>
          </a:p>
          <a:p>
            <a:r>
              <a:rPr lang="en-US" dirty="0"/>
              <a:t>Make LGBT living environments smoke-free—</a:t>
            </a:r>
          </a:p>
          <a:p>
            <a:r>
              <a:rPr lang="en-US" dirty="0"/>
              <a:t>Offer support: most LGBTQ people interested</a:t>
            </a:r>
            <a:r>
              <a:rPr lang="en-US" baseline="0" dirty="0"/>
              <a:t> in quitting </a:t>
            </a:r>
          </a:p>
          <a:p>
            <a:r>
              <a:rPr lang="en-US" dirty="0"/>
              <a:t>To ensure equal access, all smoking cessation awareness campaigns and treatment services should include programs targeted and/or tailored to LGBT—</a:t>
            </a:r>
          </a:p>
          <a:p>
            <a:r>
              <a:rPr lang="en-US" dirty="0"/>
              <a:t>Increase </a:t>
            </a:r>
            <a:r>
              <a:rPr lang="en-US" dirty="0" err="1"/>
              <a:t>quitline</a:t>
            </a:r>
            <a:r>
              <a:rPr lang="en-US" dirty="0"/>
              <a:t> utilization and efficacy for LGBT communities</a:t>
            </a:r>
          </a:p>
          <a:p>
            <a:r>
              <a:rPr lang="en-US" dirty="0"/>
              <a:t>Provide culturally competent quit advice and smoking cessation services—</a:t>
            </a:r>
          </a:p>
          <a:p>
            <a:r>
              <a:rPr lang="en-US" dirty="0"/>
              <a:t>Funding for treatment should address LGBT tobacco users</a:t>
            </a:r>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26</a:t>
            </a:fld>
            <a:endParaRPr lang="en-US" altLang="en-US" dirty="0"/>
          </a:p>
        </p:txBody>
      </p:sp>
    </p:spTree>
    <p:extLst>
      <p:ext uri="{BB962C8B-B14F-4D97-AF65-F5344CB8AC3E}">
        <p14:creationId xmlns:p14="http://schemas.microsoft.com/office/powerpoint/2010/main" val="248834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Statistics</a:t>
            </a:r>
            <a:r>
              <a:rPr lang="en-US" baseline="0" dirty="0"/>
              <a:t> </a:t>
            </a:r>
            <a:r>
              <a:rPr lang="mr-IN" baseline="0" dirty="0"/>
              <a:t>–</a:t>
            </a:r>
            <a:r>
              <a:rPr lang="en-US" baseline="0" dirty="0"/>
              <a:t> Dana</a:t>
            </a:r>
          </a:p>
          <a:p>
            <a:r>
              <a:rPr lang="en-US" dirty="0"/>
              <a:t>Contributing Factors &amp; Industry Targeting </a:t>
            </a:r>
            <a:r>
              <a:rPr lang="mr-IN" dirty="0"/>
              <a:t>–</a:t>
            </a:r>
            <a:r>
              <a:rPr lang="en-US" dirty="0"/>
              <a:t> Kelly</a:t>
            </a:r>
          </a:p>
          <a:p>
            <a:r>
              <a:rPr lang="en-US" dirty="0"/>
              <a:t>Best Practices </a:t>
            </a:r>
            <a:r>
              <a:rPr lang="mr-IN" dirty="0"/>
              <a:t>–</a:t>
            </a:r>
            <a:r>
              <a:rPr lang="en-US" dirty="0"/>
              <a:t> Dana</a:t>
            </a:r>
          </a:p>
          <a:p>
            <a:r>
              <a:rPr lang="en-US" dirty="0"/>
              <a:t>Examples </a:t>
            </a:r>
            <a:r>
              <a:rPr lang="mr-IN" dirty="0"/>
              <a:t>–</a:t>
            </a:r>
            <a:r>
              <a:rPr lang="en-US" dirty="0"/>
              <a:t> Kelly</a:t>
            </a:r>
          </a:p>
          <a:p>
            <a:r>
              <a:rPr lang="en-US" dirty="0"/>
              <a:t>Group activity - Together</a:t>
            </a:r>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2</a:t>
            </a:fld>
            <a:endParaRPr lang="en-US" altLang="en-US" dirty="0"/>
          </a:p>
        </p:txBody>
      </p:sp>
    </p:spTree>
    <p:extLst>
      <p:ext uri="{BB962C8B-B14F-4D97-AF65-F5344CB8AC3E}">
        <p14:creationId xmlns:p14="http://schemas.microsoft.com/office/powerpoint/2010/main" val="1037433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57066" indent="-291179">
              <a:spcBef>
                <a:spcPct val="30000"/>
              </a:spcBef>
              <a:defRPr sz="1200">
                <a:solidFill>
                  <a:schemeClr val="tx1"/>
                </a:solidFill>
                <a:latin typeface="Calibri" pitchFamily="34" charset="0"/>
              </a:defRPr>
            </a:lvl2pPr>
            <a:lvl3pPr marL="1164717" indent="-232943">
              <a:spcBef>
                <a:spcPct val="30000"/>
              </a:spcBef>
              <a:defRPr sz="1200">
                <a:solidFill>
                  <a:schemeClr val="tx1"/>
                </a:solidFill>
                <a:latin typeface="Calibri" pitchFamily="34" charset="0"/>
              </a:defRPr>
            </a:lvl3pPr>
            <a:lvl4pPr marL="1630604" indent="-232943">
              <a:spcBef>
                <a:spcPct val="30000"/>
              </a:spcBef>
              <a:defRPr sz="1200">
                <a:solidFill>
                  <a:schemeClr val="tx1"/>
                </a:solidFill>
                <a:latin typeface="Calibri" pitchFamily="34" charset="0"/>
              </a:defRPr>
            </a:lvl4pPr>
            <a:lvl5pPr marL="2096491" indent="-232943">
              <a:spcBef>
                <a:spcPct val="30000"/>
              </a:spcBef>
              <a:defRPr sz="1200">
                <a:solidFill>
                  <a:schemeClr val="tx1"/>
                </a:solidFill>
                <a:latin typeface="Calibri" pitchFamily="34" charset="0"/>
              </a:defRPr>
            </a:lvl5pPr>
            <a:lvl6pPr marL="2562377" indent="-232943" eaLnBrk="0" fontAlgn="base" hangingPunct="0">
              <a:spcBef>
                <a:spcPct val="30000"/>
              </a:spcBef>
              <a:spcAft>
                <a:spcPct val="0"/>
              </a:spcAft>
              <a:defRPr sz="1200">
                <a:solidFill>
                  <a:schemeClr val="tx1"/>
                </a:solidFill>
                <a:latin typeface="Calibri" pitchFamily="34" charset="0"/>
              </a:defRPr>
            </a:lvl6pPr>
            <a:lvl7pPr marL="3028264" indent="-232943" eaLnBrk="0" fontAlgn="base" hangingPunct="0">
              <a:spcBef>
                <a:spcPct val="30000"/>
              </a:spcBef>
              <a:spcAft>
                <a:spcPct val="0"/>
              </a:spcAft>
              <a:defRPr sz="1200">
                <a:solidFill>
                  <a:schemeClr val="tx1"/>
                </a:solidFill>
                <a:latin typeface="Calibri" pitchFamily="34" charset="0"/>
              </a:defRPr>
            </a:lvl7pPr>
            <a:lvl8pPr marL="3494151" indent="-232943" eaLnBrk="0" fontAlgn="base" hangingPunct="0">
              <a:spcBef>
                <a:spcPct val="30000"/>
              </a:spcBef>
              <a:spcAft>
                <a:spcPct val="0"/>
              </a:spcAft>
              <a:defRPr sz="1200">
                <a:solidFill>
                  <a:schemeClr val="tx1"/>
                </a:solidFill>
                <a:latin typeface="Calibri" pitchFamily="34" charset="0"/>
              </a:defRPr>
            </a:lvl8pPr>
            <a:lvl9pPr marL="3960038" indent="-232943" eaLnBrk="0" fontAlgn="base" hangingPunct="0">
              <a:spcBef>
                <a:spcPct val="30000"/>
              </a:spcBef>
              <a:spcAft>
                <a:spcPct val="0"/>
              </a:spcAft>
              <a:defRPr sz="1200">
                <a:solidFill>
                  <a:schemeClr val="tx1"/>
                </a:solidFill>
                <a:latin typeface="Calibri" pitchFamily="34" charset="0"/>
              </a:defRPr>
            </a:lvl9pPr>
          </a:lstStyle>
          <a:p>
            <a:pPr>
              <a:spcBef>
                <a:spcPct val="0"/>
              </a:spcBef>
            </a:pPr>
            <a:fld id="{E25E7D4A-F18E-458C-AC9C-C33023577F28}" type="slidenum">
              <a:rPr lang="en-US" altLang="en-US">
                <a:latin typeface="Arial" charset="0"/>
              </a:rPr>
              <a:pPr>
                <a:spcBef>
                  <a:spcPct val="0"/>
                </a:spcBef>
              </a:pPr>
              <a:t>27</a:t>
            </a:fld>
            <a:endParaRPr lang="en-US" altLang="en-US" dirty="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600" b="0" i="0" u="none" strike="noStrike" kern="0" cap="none" spc="0" normalizeH="0" baseline="0" noProof="0" dirty="0">
                <a:ln>
                  <a:noFill/>
                </a:ln>
                <a:solidFill>
                  <a:srgbClr val="000000"/>
                </a:solidFill>
                <a:effectLst/>
                <a:uLnTx/>
                <a:uFillTx/>
                <a:latin typeface="Arial"/>
                <a:ea typeface="+mn-ea"/>
                <a:cs typeface="+mn-cs"/>
              </a:rPr>
              <a:t>National and regional studies have shown that LGBT people smoke at rates from </a:t>
            </a:r>
            <a:r>
              <a:rPr kumimoji="0" lang="en-US" sz="2600" b="1" i="0" u="none" strike="noStrike" kern="0" cap="none" spc="0" normalizeH="0" baseline="0" noProof="0" dirty="0">
                <a:ln>
                  <a:noFill/>
                </a:ln>
                <a:solidFill>
                  <a:srgbClr val="FF0000"/>
                </a:solidFill>
                <a:effectLst/>
                <a:uLnTx/>
                <a:uFillTx/>
                <a:latin typeface="Arial"/>
                <a:ea typeface="+mn-ea"/>
                <a:cs typeface="+mn-cs"/>
              </a:rPr>
              <a:t>35% to almost 200% higher than the general population</a:t>
            </a:r>
            <a:r>
              <a:rPr kumimoji="0" lang="en-US" sz="2600" b="0" i="0" u="none" strike="noStrike" kern="0" cap="none" spc="0" normalizeH="0" baseline="0" noProof="0" dirty="0">
                <a:ln>
                  <a:noFill/>
                </a:ln>
                <a:solidFill>
                  <a:srgbClr val="000000"/>
                </a:solidFill>
                <a:effectLst/>
                <a:uLnTx/>
                <a:uFillTx/>
                <a:latin typeface="Arial"/>
                <a:ea typeface="+mn-ea"/>
                <a:cs typeface="+mn-cs"/>
              </a:rPr>
              <a:t>.</a:t>
            </a:r>
          </a:p>
          <a:p>
            <a:endParaRPr lang="en-US" dirty="0"/>
          </a:p>
          <a:p>
            <a:endParaRPr lang="en-US" dirty="0"/>
          </a:p>
          <a:p>
            <a:r>
              <a:rPr lang="en-US" dirty="0"/>
              <a:t>https://cdn.americanprogress.org/wp-content/uploads/issues/2012/03/pdf/lgbt_substance_abuse.pdf</a:t>
            </a:r>
          </a:p>
          <a:p>
            <a:endParaRPr lang="en-US" dirty="0"/>
          </a:p>
          <a:p>
            <a:r>
              <a:rPr lang="en-US" dirty="0"/>
              <a:t>Tobacco use is on the decline. Yet for one group of Americans, smoking is still remarkably common. According to a recent report from the Centers for Disease Control and Prevention, LGBTQ individuals are more than 33 percent more likely than non-LGBTQ people to smoke cigarettes—leading to elevated risks of stroke, heart disease, and lung cancer.</a:t>
            </a:r>
          </a:p>
          <a:p>
            <a:endParaRPr lang="en-US" dirty="0"/>
          </a:p>
          <a:p>
            <a:r>
              <a:rPr lang="en-US" dirty="0"/>
              <a:t>http://www.slate.com/blogs/outward/2015/07/16/gays_and_smoking_how_tobacco_companies_target_queers.html</a:t>
            </a:r>
          </a:p>
          <a:p>
            <a:endParaRPr lang="en-US" dirty="0"/>
          </a:p>
          <a:p>
            <a:r>
              <a:rPr lang="en-US" dirty="0"/>
              <a:t>According to the CDC, 1 in 4 LGBTQ adults currently smokes, compared with 1 in 6 straight adults. And in certain areas, such as New York City, LGBTQ youth are as much as twice as likely to smoke as their straight peers.</a:t>
            </a:r>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3</a:t>
            </a:fld>
            <a:endParaRPr lang="en-US" altLang="en-US" dirty="0"/>
          </a:p>
        </p:txBody>
      </p:sp>
    </p:spTree>
    <p:extLst>
      <p:ext uri="{BB962C8B-B14F-4D97-AF65-F5344CB8AC3E}">
        <p14:creationId xmlns:p14="http://schemas.microsoft.com/office/powerpoint/2010/main" val="1037433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4</a:t>
            </a:fld>
            <a:endParaRPr lang="en-US" altLang="en-US" dirty="0"/>
          </a:p>
        </p:txBody>
      </p:sp>
    </p:spTree>
    <p:extLst>
      <p:ext uri="{BB962C8B-B14F-4D97-AF65-F5344CB8AC3E}">
        <p14:creationId xmlns:p14="http://schemas.microsoft.com/office/powerpoint/2010/main" val="370524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000000"/>
                </a:solidFill>
                <a:effectLst/>
                <a:uLnTx/>
                <a:uFillTx/>
                <a:latin typeface="Arial"/>
                <a:ea typeface="+mn-ea"/>
                <a:cs typeface="+mn-cs"/>
              </a:rPr>
              <a:t>Until sexual orientation and gender identity are </a:t>
            </a:r>
            <a:r>
              <a:rPr kumimoji="0" lang="en-US" sz="3600" b="1" i="0" u="none" strike="noStrike" kern="0" cap="none" spc="0" normalizeH="0" baseline="0" noProof="0" dirty="0">
                <a:ln>
                  <a:noFill/>
                </a:ln>
                <a:solidFill>
                  <a:srgbClr val="000000"/>
                </a:solidFill>
                <a:effectLst/>
                <a:uLnTx/>
                <a:uFillTx/>
                <a:latin typeface="Arial"/>
                <a:ea typeface="+mn-ea"/>
                <a:cs typeface="+mn-cs"/>
              </a:rPr>
              <a:t>systematically measured in health surveys, LGBT deaths from tobacco-related causes will remain in the closet.</a:t>
            </a:r>
          </a:p>
          <a:p>
            <a:pPr marL="1257300" marR="0" lvl="3" indent="0" algn="l" defTabSz="914400" rtl="0" eaLnBrk="0" fontAlgn="base" latinLnBrk="0" hangingPunct="0">
              <a:lnSpc>
                <a:spcPct val="100000"/>
              </a:lnSpc>
              <a:spcBef>
                <a:spcPct val="20000"/>
              </a:spcBef>
              <a:spcAft>
                <a:spcPct val="0"/>
              </a:spcAft>
              <a:buClrTx/>
              <a:buSzTx/>
              <a:buFontTx/>
              <a:buNone/>
              <a:tabLst/>
              <a:defRPr/>
            </a:pPr>
            <a:endParaRPr kumimoji="0" lang="en-US" sz="1000" b="0" i="0" u="sng" strike="noStrike" kern="0" cap="none" spc="0" normalizeH="0" baseline="0" noProof="0" dirty="0">
              <a:ln>
                <a:noFill/>
              </a:ln>
              <a:solidFill>
                <a:srgbClr val="000000"/>
              </a:solidFill>
              <a:effectLst/>
              <a:uLnTx/>
              <a:uFillTx/>
              <a:latin typeface="Arial"/>
            </a:endParaRPr>
          </a:p>
          <a:p>
            <a:pPr marL="1257300" marR="0" lvl="3" indent="0" algn="r" defTabSz="914400" rtl="0" eaLnBrk="0" fontAlgn="base" latinLnBrk="0" hangingPunct="0">
              <a:lnSpc>
                <a:spcPct val="100000"/>
              </a:lnSpc>
              <a:spcBef>
                <a:spcPct val="20000"/>
              </a:spcBef>
              <a:spcAft>
                <a:spcPct val="0"/>
              </a:spcAft>
              <a:buClrTx/>
              <a:buSzTx/>
              <a:buFontTx/>
              <a:buNone/>
              <a:tabLst/>
              <a:defRPr/>
            </a:pPr>
            <a:r>
              <a:rPr kumimoji="0" lang="en-US" sz="1400" b="0" i="0" u="sng" strike="noStrike" kern="0" cap="none" spc="0" normalizeH="0" baseline="0" noProof="0" dirty="0" err="1">
                <a:ln>
                  <a:noFill/>
                </a:ln>
                <a:solidFill>
                  <a:srgbClr val="000000"/>
                </a:solidFill>
                <a:effectLst/>
                <a:uLnTx/>
                <a:uFillTx/>
                <a:latin typeface="Arial"/>
              </a:rPr>
              <a:t>Mpowered</a:t>
            </a:r>
            <a:r>
              <a:rPr kumimoji="0" lang="en-US" sz="1400" b="0" i="0" u="sng" strike="noStrike" kern="0" cap="none" spc="0" normalizeH="0" baseline="0" noProof="0" dirty="0">
                <a:ln>
                  <a:noFill/>
                </a:ln>
                <a:solidFill>
                  <a:srgbClr val="000000"/>
                </a:solidFill>
                <a:effectLst/>
                <a:uLnTx/>
                <a:uFillTx/>
                <a:latin typeface="Arial"/>
              </a:rPr>
              <a:t>: Best and Promising Practices for LGBT Tobacco Prevention and Control,</a:t>
            </a:r>
          </a:p>
          <a:p>
            <a:pPr marL="1257300" marR="0" lvl="3" indent="0" algn="r" defTabSz="914400" rtl="0" eaLnBrk="0" fontAlgn="base" latinLnBrk="0" hangingPunct="0">
              <a:lnSpc>
                <a:spcPct val="100000"/>
              </a:lnSpc>
              <a:spcBef>
                <a:spcPct val="20000"/>
              </a:spcBef>
              <a:spcAft>
                <a:spcPct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rial"/>
              </a:rPr>
              <a:t>The Network for LGBT Health Equity</a:t>
            </a:r>
            <a:endParaRPr kumimoji="0" lang="en-US" sz="1400" b="0" i="0" u="sng" strike="noStrike" kern="0" cap="none" spc="0" normalizeH="0" baseline="0" noProof="0" dirty="0">
              <a:ln>
                <a:noFill/>
              </a:ln>
              <a:solidFill>
                <a:srgbClr val="000000"/>
              </a:solidFill>
              <a:effectLst/>
              <a:uLnTx/>
              <a:uFillTx/>
              <a:latin typeface="Arial"/>
            </a:endParaRPr>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6</a:t>
            </a:fld>
            <a:endParaRPr lang="en-US" altLang="en-US" dirty="0"/>
          </a:p>
        </p:txBody>
      </p:sp>
    </p:spTree>
    <p:extLst>
      <p:ext uri="{BB962C8B-B14F-4D97-AF65-F5344CB8AC3E}">
        <p14:creationId xmlns:p14="http://schemas.microsoft.com/office/powerpoint/2010/main" val="3612767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audience!</a:t>
            </a:r>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7</a:t>
            </a:fld>
            <a:endParaRPr lang="en-US" altLang="en-US" dirty="0"/>
          </a:p>
        </p:txBody>
      </p:sp>
    </p:spTree>
    <p:extLst>
      <p:ext uri="{BB962C8B-B14F-4D97-AF65-F5344CB8AC3E}">
        <p14:creationId xmlns:p14="http://schemas.microsoft.com/office/powerpoint/2010/main" val="3408826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rPr>
              <a:t>Stigma</a:t>
            </a:r>
            <a:r>
              <a:rPr kumimoji="0" lang="en-US" sz="4000" b="0" i="0" u="none" strike="noStrike" kern="0" cap="none" spc="0" normalizeH="0" baseline="0" noProof="0" dirty="0">
                <a:ln>
                  <a:noFill/>
                </a:ln>
                <a:solidFill>
                  <a:srgbClr val="000000"/>
                </a:solidFill>
                <a:effectLst/>
                <a:uLnTx/>
                <a:uFillTx/>
                <a:latin typeface="Arial"/>
                <a:ea typeface="+mn-ea"/>
                <a:cs typeface="+mn-cs"/>
              </a:rPr>
              <a:t> creates </a:t>
            </a:r>
            <a:r>
              <a:rPr kumimoji="0" lang="en-US" sz="4000" b="1" i="0" u="none" strike="noStrike" kern="0" cap="none" spc="0" normalizeH="0" baseline="0" noProof="0" dirty="0">
                <a:ln>
                  <a:noFill/>
                </a:ln>
                <a:solidFill>
                  <a:srgbClr val="000000"/>
                </a:solidFill>
                <a:effectLst/>
                <a:uLnTx/>
                <a:uFillTx/>
                <a:latin typeface="Arial"/>
                <a:ea typeface="+mn-ea"/>
                <a:cs typeface="+mn-cs"/>
              </a:rPr>
              <a:t>community-level vulnerabilities</a:t>
            </a:r>
            <a:r>
              <a:rPr kumimoji="0" lang="en-US" sz="4000" b="0" i="0" u="none" strike="noStrike" kern="0" cap="none" spc="0" normalizeH="0" baseline="0" noProof="0" dirty="0">
                <a:ln>
                  <a:noFill/>
                </a:ln>
                <a:solidFill>
                  <a:srgbClr val="000000"/>
                </a:solidFill>
                <a:effectLst/>
                <a:uLnTx/>
                <a:uFillTx/>
                <a:latin typeface="Arial"/>
                <a:ea typeface="+mn-ea"/>
                <a:cs typeface="+mn-cs"/>
              </a:rPr>
              <a:t> that are a marketing opportunity for the tobacco industry, one they have not ignored.</a:t>
            </a:r>
          </a:p>
          <a:p>
            <a:pPr marL="1257300" marR="0" lvl="3" indent="0" algn="l" defTabSz="914400" rtl="0" eaLnBrk="0" fontAlgn="base" latinLnBrk="0" hangingPunct="0">
              <a:lnSpc>
                <a:spcPct val="100000"/>
              </a:lnSpc>
              <a:spcBef>
                <a:spcPct val="20000"/>
              </a:spcBef>
              <a:spcAft>
                <a:spcPct val="0"/>
              </a:spcAft>
              <a:buClrTx/>
              <a:buSzTx/>
              <a:buFontTx/>
              <a:buNone/>
              <a:tabLst/>
              <a:defRPr/>
            </a:pPr>
            <a:endParaRPr kumimoji="0" lang="en-US" sz="1000" b="0" i="0" u="sng" strike="noStrike" kern="0" cap="none" spc="0" normalizeH="0" baseline="0" noProof="0" dirty="0">
              <a:ln>
                <a:noFill/>
              </a:ln>
              <a:solidFill>
                <a:srgbClr val="000000"/>
              </a:solidFill>
              <a:effectLst/>
              <a:uLnTx/>
              <a:uFillTx/>
              <a:latin typeface="Arial"/>
            </a:endParaRPr>
          </a:p>
          <a:p>
            <a:pPr marL="1257300" marR="0" lvl="3" indent="0" algn="r" defTabSz="914400" rtl="0" eaLnBrk="0" fontAlgn="base" latinLnBrk="0" hangingPunct="0">
              <a:lnSpc>
                <a:spcPct val="100000"/>
              </a:lnSpc>
              <a:spcBef>
                <a:spcPct val="20000"/>
              </a:spcBef>
              <a:spcAft>
                <a:spcPct val="0"/>
              </a:spcAft>
              <a:buClrTx/>
              <a:buSzTx/>
              <a:buFontTx/>
              <a:buNone/>
              <a:tabLst/>
              <a:defRPr/>
            </a:pPr>
            <a:r>
              <a:rPr kumimoji="0" lang="en-US" sz="1400" b="0" i="0" u="sng" strike="noStrike" kern="0" cap="none" spc="0" normalizeH="0" baseline="0" noProof="0" dirty="0" err="1">
                <a:ln>
                  <a:noFill/>
                </a:ln>
                <a:solidFill>
                  <a:srgbClr val="000000"/>
                </a:solidFill>
                <a:effectLst/>
                <a:uLnTx/>
                <a:uFillTx/>
                <a:latin typeface="Arial"/>
              </a:rPr>
              <a:t>Mpowered</a:t>
            </a:r>
            <a:r>
              <a:rPr kumimoji="0" lang="en-US" sz="1400" b="0" i="0" u="sng" strike="noStrike" kern="0" cap="none" spc="0" normalizeH="0" baseline="0" noProof="0" dirty="0">
                <a:ln>
                  <a:noFill/>
                </a:ln>
                <a:solidFill>
                  <a:srgbClr val="000000"/>
                </a:solidFill>
                <a:effectLst/>
                <a:uLnTx/>
                <a:uFillTx/>
                <a:latin typeface="Arial"/>
              </a:rPr>
              <a:t>: Best and Promising Practices for LGBT Tobacco Prevention and Control,</a:t>
            </a:r>
          </a:p>
          <a:p>
            <a:pPr marL="1257300" marR="0" lvl="3" indent="0" algn="r" defTabSz="914400" rtl="0" eaLnBrk="0" fontAlgn="base" latinLnBrk="0" hangingPunct="0">
              <a:lnSpc>
                <a:spcPct val="100000"/>
              </a:lnSpc>
              <a:spcBef>
                <a:spcPct val="20000"/>
              </a:spcBef>
              <a:spcAft>
                <a:spcPct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Arial"/>
              </a:rPr>
              <a:t>The Network for LGBT Health Equity</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https://cdn.americanprogress.org/wp-content/uploads/issues/2012/03/pdf/lgbt_substance_abuse.pdf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Gay and transgender people report higher rates of substance use than others due to three main factors.</a:t>
            </a:r>
          </a:p>
          <a:p>
            <a:endParaRPr lang="en-US" dirty="0"/>
          </a:p>
          <a:p>
            <a:pPr marL="514350" indent="-514350">
              <a:buFont typeface="+mj-lt"/>
              <a:buAutoNum type="arabicPeriod"/>
            </a:pPr>
            <a:r>
              <a:rPr lang="en-US" dirty="0"/>
              <a:t>First, many gay and transgender people live with a high level of stress that comes from social prejudice and discriminatory laws in areas of daily life such as employment, relationship recognition, and health care.</a:t>
            </a:r>
          </a:p>
          <a:p>
            <a:pPr marL="514350" indent="-514350">
              <a:buFont typeface="+mj-lt"/>
              <a:buAutoNum type="arabicPeriod"/>
            </a:pPr>
            <a:r>
              <a:rPr lang="en-US" dirty="0"/>
              <a:t>Second, a lack of cultural competency in the health care system discourages gay and transgender people from seeking treatment for substance abuse, and—if they do seek help—often leads to inappropriate or irrelevant services.</a:t>
            </a:r>
          </a:p>
          <a:p>
            <a:pPr marL="514350" indent="-514350">
              <a:buFont typeface="+mj-lt"/>
              <a:buAutoNum type="arabicPeriod"/>
            </a:pPr>
            <a:r>
              <a:rPr lang="en-US" dirty="0"/>
              <a:t>Finally, targeted marketing efforts by alcohol and tobacco companies exploit the connection many gay and transgender people have to bars and clubs as safe spaces for socializing and increase easy access to tobacco products and alcohol.</a:t>
            </a:r>
          </a:p>
          <a:p>
            <a:pPr marL="514350" indent="-514350">
              <a:buFont typeface="+mj-lt"/>
              <a:buAutoNum type="arabicPeriod"/>
            </a:pPr>
            <a:endParaRPr lang="en-US" dirty="0"/>
          </a:p>
          <a:p>
            <a:r>
              <a:rPr lang="en-US" sz="1200" b="0" i="0" kern="1200" dirty="0">
                <a:solidFill>
                  <a:schemeClr val="tx1"/>
                </a:solidFill>
                <a:effectLst/>
                <a:latin typeface="+mn-lt"/>
                <a:ea typeface="+mn-ea"/>
                <a:cs typeface="+mn-cs"/>
              </a:rPr>
              <a:t>Why, then, have marketers singled out an already marginalized community to sell a product that is known to be harmful? One explanation has to do with mental health. LGBTQ individuals are more likely to </a:t>
            </a:r>
            <a:r>
              <a:rPr lang="en-US" sz="1200" b="1" i="0" u="none" strike="noStrike" kern="1200" dirty="0">
                <a:solidFill>
                  <a:schemeClr val="tx1"/>
                </a:solidFill>
                <a:effectLst/>
                <a:latin typeface="+mn-lt"/>
                <a:ea typeface="+mn-ea"/>
                <a:cs typeface="+mn-cs"/>
                <a:hlinkClick r:id="rId3"/>
              </a:rPr>
              <a:t>suffer from depression and anxiety</a:t>
            </a:r>
            <a:r>
              <a:rPr lang="en-US" sz="1200" b="0" i="0" kern="1200" dirty="0">
                <a:solidFill>
                  <a:schemeClr val="tx1"/>
                </a:solidFill>
                <a:effectLst/>
                <a:latin typeface="+mn-lt"/>
                <a:ea typeface="+mn-ea"/>
                <a:cs typeface="+mn-cs"/>
              </a:rPr>
              <a:t> than non-LGBTQ people, both of which are </a:t>
            </a:r>
            <a:r>
              <a:rPr lang="en-US" sz="1200" b="1" i="0" u="none" strike="noStrike" kern="1200" dirty="0">
                <a:solidFill>
                  <a:schemeClr val="tx1"/>
                </a:solidFill>
                <a:effectLst/>
                <a:latin typeface="+mn-lt"/>
                <a:ea typeface="+mn-ea"/>
                <a:cs typeface="+mn-cs"/>
                <a:hlinkClick r:id="rId4"/>
              </a:rPr>
              <a:t>major predictors of tobacco use</a:t>
            </a:r>
            <a:r>
              <a:rPr lang="en-US" sz="1200" b="0" i="0" kern="1200" dirty="0">
                <a:solidFill>
                  <a:schemeClr val="tx1"/>
                </a:solidFill>
                <a:effectLst/>
                <a:latin typeface="+mn-lt"/>
                <a:ea typeface="+mn-ea"/>
                <a:cs typeface="+mn-cs"/>
              </a:rPr>
              <a:t>. This phenomenon has likely contributed to queers’ elevated smoking rates—and made LGBTQ youth a prime target for advertisers.</a:t>
            </a:r>
          </a:p>
          <a:p>
            <a:r>
              <a:rPr lang="en-US" sz="1200" b="0" i="0" kern="1200" dirty="0">
                <a:solidFill>
                  <a:schemeClr val="tx1"/>
                </a:solidFill>
                <a:effectLst/>
                <a:latin typeface="+mn-lt"/>
                <a:ea typeface="+mn-ea"/>
                <a:cs typeface="+mn-cs"/>
              </a:rPr>
              <a:t>But there are other reasons queer teens are attractive customers for tobacco companies. For decades, cigarettes have been a symbol of counterculture and disrespect for conservative norms. As </a:t>
            </a:r>
            <a:r>
              <a:rPr lang="en-US" sz="1200" b="0" i="1" kern="1200" dirty="0">
                <a:solidFill>
                  <a:schemeClr val="tx1"/>
                </a:solidFill>
                <a:effectLst/>
                <a:latin typeface="+mn-lt"/>
                <a:ea typeface="+mn-ea"/>
                <a:cs typeface="+mn-cs"/>
              </a:rPr>
              <a:t>New York Times</a:t>
            </a:r>
            <a:r>
              <a:rPr lang="en-US" sz="1200" b="0" i="0" kern="1200" dirty="0">
                <a:solidFill>
                  <a:schemeClr val="tx1"/>
                </a:solidFill>
                <a:effectLst/>
                <a:latin typeface="+mn-lt"/>
                <a:ea typeface="+mn-ea"/>
                <a:cs typeface="+mn-cs"/>
              </a:rPr>
              <a:t> columnist Tina Rosenberg </a:t>
            </a:r>
            <a:r>
              <a:rPr lang="en-US" sz="1200" b="1" i="0" u="none" strike="noStrike" kern="1200" dirty="0">
                <a:solidFill>
                  <a:schemeClr val="tx1"/>
                </a:solidFill>
                <a:effectLst/>
                <a:latin typeface="+mn-lt"/>
                <a:ea typeface="+mn-ea"/>
                <a:cs typeface="+mn-cs"/>
                <a:hlinkClick r:id="rId5"/>
              </a:rPr>
              <a:t>noted</a:t>
            </a:r>
            <a:r>
              <a:rPr lang="en-US" sz="1200" b="0" i="0" kern="1200" dirty="0">
                <a:solidFill>
                  <a:schemeClr val="tx1"/>
                </a:solidFill>
                <a:effectLst/>
                <a:latin typeface="+mn-lt"/>
                <a:ea typeface="+mn-ea"/>
                <a:cs typeface="+mn-cs"/>
              </a:rPr>
              <a:t> in 2012, for teenagers, “a cigarette is not a delivery system for nicotine. It’s a delivery system for rebellion.” And while teenage rebellion is by no means exclusive to queers, LGBTQ teens have plenty of reasons to want to rebel from a society that has ostracized them.  </a:t>
            </a:r>
          </a:p>
          <a:p>
            <a:pPr marL="0" indent="0">
              <a:buFont typeface="+mj-lt"/>
              <a:buNone/>
            </a:pPr>
            <a:r>
              <a:rPr lang="en-US" dirty="0"/>
              <a:t>http://www.slate.com/blogs/outward/2015/07/16/gays_and_smoking_how_tobacco_companies_target_queers.html</a:t>
            </a:r>
          </a:p>
          <a:p>
            <a:pPr marL="0" indent="0">
              <a:buFont typeface="+mj-lt"/>
              <a:buNone/>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4DDB0C37-601F-4E3B-9A34-4F229E24E3A6}" type="slidenum">
              <a:rPr lang="en-US" altLang="en-US" smtClean="0"/>
              <a:pPr>
                <a:defRPr/>
              </a:pPr>
              <a:t>9</a:t>
            </a:fld>
            <a:endParaRPr lang="en-US" altLang="en-US" dirty="0"/>
          </a:p>
        </p:txBody>
      </p:sp>
    </p:spTree>
    <p:extLst>
      <p:ext uri="{BB962C8B-B14F-4D97-AF65-F5344CB8AC3E}">
        <p14:creationId xmlns:p14="http://schemas.microsoft.com/office/powerpoint/2010/main" val="1548654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Definitions:</a:t>
            </a:r>
          </a:p>
          <a:p>
            <a:r>
              <a:rPr lang="en-US">
                <a:latin typeface="Calibri" charset="0"/>
              </a:rPr>
              <a:t>Gender Identity: Gender Identity: One’s internal sense of being male, female, neither of these, both, or another gender(s). Everyone has a gender identity, including you. For transgender people, their sex assigned at birth and their own internal sense of gender identity are not the same. Female, woman, and girl and male, man, and boy are also NOT necessarily linked to each other but are just six common gender identities.</a:t>
            </a:r>
          </a:p>
          <a:p>
            <a:r>
              <a:rPr lang="en-US">
                <a:latin typeface="Calibri" charset="0"/>
              </a:rPr>
              <a:t>Gender Expression/Presentation: The physical manifestation of one’s gender identity through clothing, hairstyle, voice, body shape, etc. Most transgender people seek to make their gender expression (how they look) match their gender identity (who they are), rather than their sex assigned at birth.</a:t>
            </a:r>
          </a:p>
          <a:p>
            <a:r>
              <a:rPr lang="en-US">
                <a:latin typeface="Calibri" charset="0"/>
              </a:rPr>
              <a:t>Sex Assigned at Birth: The assignment and classification of people as male, female, intersex, or another sex based on a combination of anatomy, hormones, chromosomes. It is important we don’t simply use “sex” because of the vagueness of the definition of sex and its place in transphobia. Chromosomes are frequently used to determine sex from prenatal karyotyping (although not as often as genitalia). Chromosomes do not determine genitalia.</a:t>
            </a:r>
          </a:p>
          <a:p>
            <a:r>
              <a:rPr lang="en-US">
                <a:latin typeface="Calibri" charset="0"/>
              </a:rPr>
              <a:t>Sexually Attracted To: Sexual Orientation. It is important to note that sexual and romantic/emotional attraction can be from a variety of factors including but not limited to gender identity, gender expression/presentation, and sex assigned at birth.</a:t>
            </a:r>
          </a:p>
          <a:p>
            <a:r>
              <a:rPr lang="en-US">
                <a:latin typeface="Calibri" charset="0"/>
              </a:rPr>
              <a:t>Romantically/Emotionally Attracted To: Romantic/emotional orientation. It is important to note that sexual and romantic/emotional attraction can be from a variety of factors including but not limited to gender identity, gender expression/presentation, and sex assigned at birth.</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ヒラギノ角ゴ Pro W3" charset="0"/>
                <a:cs typeface="ヒラギノ角ゴ Pro W3" charset="0"/>
              </a:defRPr>
            </a:lvl1pPr>
            <a:lvl2pPr marL="742909" indent="-285734" eaLnBrk="0" hangingPunct="0">
              <a:defRPr sz="2400">
                <a:solidFill>
                  <a:schemeClr val="tx1"/>
                </a:solidFill>
                <a:latin typeface="Arial" charset="0"/>
                <a:ea typeface="ヒラギノ角ゴ Pro W3" charset="0"/>
              </a:defRPr>
            </a:lvl2pPr>
            <a:lvl3pPr marL="1142937" indent="-228587" eaLnBrk="0" hangingPunct="0">
              <a:defRPr sz="2400">
                <a:solidFill>
                  <a:schemeClr val="tx1"/>
                </a:solidFill>
                <a:latin typeface="Arial" charset="0"/>
                <a:ea typeface="ヒラギノ角ゴ Pro W3" charset="0"/>
              </a:defRPr>
            </a:lvl3pPr>
            <a:lvl4pPr marL="1600111" indent="-228587" eaLnBrk="0" hangingPunct="0">
              <a:defRPr sz="2400">
                <a:solidFill>
                  <a:schemeClr val="tx1"/>
                </a:solidFill>
                <a:latin typeface="Arial" charset="0"/>
                <a:ea typeface="ヒラギノ角ゴ Pro W3" charset="0"/>
              </a:defRPr>
            </a:lvl4pPr>
            <a:lvl5pPr marL="2057287" indent="-228587" eaLnBrk="0" hangingPunct="0">
              <a:defRPr sz="2400">
                <a:solidFill>
                  <a:schemeClr val="tx1"/>
                </a:solidFill>
                <a:latin typeface="Arial" charset="0"/>
                <a:ea typeface="ヒラギノ角ゴ Pro W3" charset="0"/>
              </a:defRPr>
            </a:lvl5pPr>
            <a:lvl6pPr marL="2514461" indent="-228587" eaLnBrk="0" fontAlgn="base" hangingPunct="0">
              <a:spcBef>
                <a:spcPct val="0"/>
              </a:spcBef>
              <a:spcAft>
                <a:spcPct val="0"/>
              </a:spcAft>
              <a:defRPr sz="2400">
                <a:solidFill>
                  <a:schemeClr val="tx1"/>
                </a:solidFill>
                <a:latin typeface="Arial" charset="0"/>
                <a:ea typeface="ヒラギノ角ゴ Pro W3" charset="0"/>
              </a:defRPr>
            </a:lvl6pPr>
            <a:lvl7pPr marL="2971635" indent="-228587" eaLnBrk="0" fontAlgn="base" hangingPunct="0">
              <a:spcBef>
                <a:spcPct val="0"/>
              </a:spcBef>
              <a:spcAft>
                <a:spcPct val="0"/>
              </a:spcAft>
              <a:defRPr sz="2400">
                <a:solidFill>
                  <a:schemeClr val="tx1"/>
                </a:solidFill>
                <a:latin typeface="Arial" charset="0"/>
                <a:ea typeface="ヒラギノ角ゴ Pro W3" charset="0"/>
              </a:defRPr>
            </a:lvl7pPr>
            <a:lvl8pPr marL="3428811" indent="-228587" eaLnBrk="0" fontAlgn="base" hangingPunct="0">
              <a:spcBef>
                <a:spcPct val="0"/>
              </a:spcBef>
              <a:spcAft>
                <a:spcPct val="0"/>
              </a:spcAft>
              <a:defRPr sz="2400">
                <a:solidFill>
                  <a:schemeClr val="tx1"/>
                </a:solidFill>
                <a:latin typeface="Arial" charset="0"/>
                <a:ea typeface="ヒラギノ角ゴ Pro W3" charset="0"/>
              </a:defRPr>
            </a:lvl8pPr>
            <a:lvl9pPr marL="3885985" indent="-228587" eaLnBrk="0" fontAlgn="base" hangingPunct="0">
              <a:spcBef>
                <a:spcPct val="0"/>
              </a:spcBef>
              <a:spcAft>
                <a:spcPct val="0"/>
              </a:spcAft>
              <a:defRPr sz="2400">
                <a:solidFill>
                  <a:schemeClr val="tx1"/>
                </a:solidFill>
                <a:latin typeface="Arial" charset="0"/>
                <a:ea typeface="ヒラギノ角ゴ Pro W3" charset="0"/>
              </a:defRPr>
            </a:lvl9pPr>
          </a:lstStyle>
          <a:p>
            <a:pPr eaLnBrk="1" hangingPunct="1"/>
            <a:fld id="{80B8F9FD-AD67-4548-A0CC-FB69971EE296}" type="slidenum">
              <a:rPr lang="en-US" sz="1200"/>
              <a:pPr eaLnBrk="1" hangingPunct="1"/>
              <a:t>11</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One first step is to explore the acronym and discuss definitions</a:t>
            </a:r>
          </a:p>
          <a:p>
            <a:pPr>
              <a:buFontTx/>
              <a:buChar char="•"/>
            </a:pPr>
            <a:endParaRPr lang="en-US">
              <a:latin typeface="Calibri" charset="0"/>
            </a:endParaRPr>
          </a:p>
          <a:p>
            <a:pPr>
              <a:buFontTx/>
              <a:buChar char="•"/>
            </a:pPr>
            <a:r>
              <a:rPr lang="en-US">
                <a:latin typeface="Calibri" charset="0"/>
              </a:rPr>
              <a:t>Share the </a:t>
            </a:r>
            <a:r>
              <a:rPr lang="ja-JP" altLang="en-US">
                <a:latin typeface="Calibri" charset="0"/>
              </a:rPr>
              <a:t>“</a:t>
            </a:r>
            <a:r>
              <a:rPr lang="en-US" altLang="ja-JP">
                <a:latin typeface="Calibri" charset="0"/>
              </a:rPr>
              <a:t>definitions</a:t>
            </a:r>
            <a:r>
              <a:rPr lang="ja-JP" altLang="en-US">
                <a:latin typeface="Calibri" charset="0"/>
              </a:rPr>
              <a:t>”</a:t>
            </a:r>
            <a:r>
              <a:rPr lang="en-US" altLang="ja-JP">
                <a:latin typeface="Calibri" charset="0"/>
              </a:rPr>
              <a:t> sheet and encourage discussion– any terms unfamiliar? Any surprising?</a:t>
            </a:r>
          </a:p>
          <a:p>
            <a:pPr>
              <a:buFontTx/>
              <a:buChar char="•"/>
            </a:pPr>
            <a:r>
              <a:rPr lang="en-US">
                <a:latin typeface="Calibri" charset="0"/>
              </a:rPr>
              <a:t>Explain that the acronym covers gender identity/expression and sexuality</a:t>
            </a:r>
          </a:p>
          <a:p>
            <a:pPr>
              <a:buFontTx/>
              <a:buChar char="•"/>
            </a:pPr>
            <a:endParaRPr lang="en-US">
              <a:latin typeface="Calibri" charset="0"/>
            </a:endParaRP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ヒラギノ角ゴ Pro W3" charset="0"/>
                <a:cs typeface="ヒラギノ角ゴ Pro W3" charset="0"/>
              </a:defRPr>
            </a:lvl1pPr>
            <a:lvl2pPr marL="742909" indent="-285734" eaLnBrk="0" hangingPunct="0">
              <a:defRPr sz="2400">
                <a:solidFill>
                  <a:schemeClr val="tx1"/>
                </a:solidFill>
                <a:latin typeface="Arial" charset="0"/>
                <a:ea typeface="ヒラギノ角ゴ Pro W3" charset="0"/>
              </a:defRPr>
            </a:lvl2pPr>
            <a:lvl3pPr marL="1142937" indent="-228587" eaLnBrk="0" hangingPunct="0">
              <a:defRPr sz="2400">
                <a:solidFill>
                  <a:schemeClr val="tx1"/>
                </a:solidFill>
                <a:latin typeface="Arial" charset="0"/>
                <a:ea typeface="ヒラギノ角ゴ Pro W3" charset="0"/>
              </a:defRPr>
            </a:lvl3pPr>
            <a:lvl4pPr marL="1600111" indent="-228587" eaLnBrk="0" hangingPunct="0">
              <a:defRPr sz="2400">
                <a:solidFill>
                  <a:schemeClr val="tx1"/>
                </a:solidFill>
                <a:latin typeface="Arial" charset="0"/>
                <a:ea typeface="ヒラギノ角ゴ Pro W3" charset="0"/>
              </a:defRPr>
            </a:lvl4pPr>
            <a:lvl5pPr marL="2057287" indent="-228587" eaLnBrk="0" hangingPunct="0">
              <a:defRPr sz="2400">
                <a:solidFill>
                  <a:schemeClr val="tx1"/>
                </a:solidFill>
                <a:latin typeface="Arial" charset="0"/>
                <a:ea typeface="ヒラギノ角ゴ Pro W3" charset="0"/>
              </a:defRPr>
            </a:lvl5pPr>
            <a:lvl6pPr marL="2514461" indent="-228587" eaLnBrk="0" fontAlgn="base" hangingPunct="0">
              <a:spcBef>
                <a:spcPct val="0"/>
              </a:spcBef>
              <a:spcAft>
                <a:spcPct val="0"/>
              </a:spcAft>
              <a:defRPr sz="2400">
                <a:solidFill>
                  <a:schemeClr val="tx1"/>
                </a:solidFill>
                <a:latin typeface="Arial" charset="0"/>
                <a:ea typeface="ヒラギノ角ゴ Pro W3" charset="0"/>
              </a:defRPr>
            </a:lvl6pPr>
            <a:lvl7pPr marL="2971635" indent="-228587" eaLnBrk="0" fontAlgn="base" hangingPunct="0">
              <a:spcBef>
                <a:spcPct val="0"/>
              </a:spcBef>
              <a:spcAft>
                <a:spcPct val="0"/>
              </a:spcAft>
              <a:defRPr sz="2400">
                <a:solidFill>
                  <a:schemeClr val="tx1"/>
                </a:solidFill>
                <a:latin typeface="Arial" charset="0"/>
                <a:ea typeface="ヒラギノ角ゴ Pro W3" charset="0"/>
              </a:defRPr>
            </a:lvl7pPr>
            <a:lvl8pPr marL="3428811" indent="-228587" eaLnBrk="0" fontAlgn="base" hangingPunct="0">
              <a:spcBef>
                <a:spcPct val="0"/>
              </a:spcBef>
              <a:spcAft>
                <a:spcPct val="0"/>
              </a:spcAft>
              <a:defRPr sz="2400">
                <a:solidFill>
                  <a:schemeClr val="tx1"/>
                </a:solidFill>
                <a:latin typeface="Arial" charset="0"/>
                <a:ea typeface="ヒラギノ角ゴ Pro W3" charset="0"/>
              </a:defRPr>
            </a:lvl8pPr>
            <a:lvl9pPr marL="3885985" indent="-228587" eaLnBrk="0" fontAlgn="base" hangingPunct="0">
              <a:spcBef>
                <a:spcPct val="0"/>
              </a:spcBef>
              <a:spcAft>
                <a:spcPct val="0"/>
              </a:spcAft>
              <a:defRPr sz="2400">
                <a:solidFill>
                  <a:schemeClr val="tx1"/>
                </a:solidFill>
                <a:latin typeface="Arial" charset="0"/>
                <a:ea typeface="ヒラギノ角ゴ Pro W3" charset="0"/>
              </a:defRPr>
            </a:lvl9pPr>
          </a:lstStyle>
          <a:p>
            <a:pPr eaLnBrk="1" hangingPunct="1"/>
            <a:fld id="{C115735B-B116-614B-A78A-CD5D1D7762BA}" type="slidenum">
              <a:rPr lang="en-US" sz="1200"/>
              <a:pPr eaLnBrk="1" hangingPunct="1"/>
              <a:t>12</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PowerPointBackgrounds_titl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S:\ConstituencyBuilding\Marketing and Communications\Logos\CPH Logo\AJG\Color\COC_Pubhealth_AJG-MAYOR_reduced.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432550" y="5473700"/>
            <a:ext cx="2378075"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457200" y="2057400"/>
            <a:ext cx="5562600" cy="2670175"/>
          </a:xfrm>
        </p:spPr>
        <p:txBody>
          <a:bodyPr anchor="b"/>
          <a:lstStyle>
            <a:lvl1pPr>
              <a:defRPr sz="5600">
                <a:solidFill>
                  <a:schemeClr val="bg1"/>
                </a:solidFill>
              </a:defRPr>
            </a:lvl1pPr>
          </a:lstStyle>
          <a:p>
            <a:pPr lvl="0"/>
            <a:r>
              <a:rPr lang="en-US" altLang="en-US" noProof="0"/>
              <a:t>Click to edit Master title style</a:t>
            </a:r>
          </a:p>
        </p:txBody>
      </p:sp>
      <p:sp>
        <p:nvSpPr>
          <p:cNvPr id="4099" name="Rectangle 3"/>
          <p:cNvSpPr>
            <a:spLocks noGrp="1" noChangeArrowheads="1"/>
          </p:cNvSpPr>
          <p:nvPr>
            <p:ph type="subTitle" idx="1"/>
          </p:nvPr>
        </p:nvSpPr>
        <p:spPr>
          <a:xfrm>
            <a:off x="457200" y="5467350"/>
            <a:ext cx="5643563" cy="1071563"/>
          </a:xfrm>
        </p:spPr>
        <p:txBody>
          <a:bodyPr/>
          <a:lstStyle>
            <a:lvl1pPr marL="0" indent="0">
              <a:buFontTx/>
              <a:buNone/>
              <a:defRPr sz="2400">
                <a:solidFill>
                  <a:schemeClr val="bg2"/>
                </a:solidFill>
              </a:defRPr>
            </a:lvl1pPr>
          </a:lstStyle>
          <a:p>
            <a:pPr lvl="0"/>
            <a:r>
              <a:rPr lang="en-US" altLang="en-US" noProof="0"/>
              <a:t>Click to edit Master subtitle style</a:t>
            </a:r>
          </a:p>
        </p:txBody>
      </p:sp>
    </p:spTree>
    <p:extLst>
      <p:ext uri="{BB962C8B-B14F-4D97-AF65-F5344CB8AC3E}">
        <p14:creationId xmlns:p14="http://schemas.microsoft.com/office/powerpoint/2010/main" val="1956423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8811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217488"/>
            <a:ext cx="2114550" cy="57197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217488"/>
            <a:ext cx="6191250" cy="57197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343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8408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363013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714500"/>
            <a:ext cx="4152900" cy="4222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714500"/>
            <a:ext cx="4152900" cy="4222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9506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9315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0145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9292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05789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5400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PowerPointBackgrounds_content"/>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438275"/>
            <a:ext cx="914400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81000" y="217488"/>
            <a:ext cx="8458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381000" y="1714500"/>
            <a:ext cx="8458200" cy="422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0" name="Rectangle 14"/>
          <p:cNvSpPr>
            <a:spLocks noChangeArrowheads="1"/>
          </p:cNvSpPr>
          <p:nvPr userDrawn="1"/>
        </p:nvSpPr>
        <p:spPr bwMode="auto">
          <a:xfrm>
            <a:off x="0" y="1470025"/>
            <a:ext cx="9144000" cy="5715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dirty="0"/>
          </a:p>
        </p:txBody>
      </p:sp>
      <p:sp>
        <p:nvSpPr>
          <p:cNvPr id="2" name="TextBox 1"/>
          <p:cNvSpPr txBox="1">
            <a:spLocks noChangeArrowheads="1"/>
          </p:cNvSpPr>
          <p:nvPr userDrawn="1"/>
        </p:nvSpPr>
        <p:spPr bwMode="auto">
          <a:xfrm>
            <a:off x="4816475" y="6353175"/>
            <a:ext cx="41005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400" dirty="0">
                <a:solidFill>
                  <a:schemeClr val="bg1"/>
                </a:solidFill>
              </a:rPr>
              <a:t>City of Columbus </a:t>
            </a:r>
            <a:r>
              <a:rPr lang="en-US" altLang="en-US" sz="1400" dirty="0">
                <a:solidFill>
                  <a:schemeClr val="bg1"/>
                </a:solidFill>
                <a:cs typeface="Arial" charset="0"/>
              </a:rPr>
              <a:t>• Columbus Public Health</a:t>
            </a:r>
            <a:endParaRPr lang="en-US" altLang="en-US" sz="14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080"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89Az3m-qJeU"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mailto:dlwhite@columbus.gov"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mailto:kdhill@columbus.go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410013" y="5501120"/>
            <a:ext cx="5969522" cy="1071563"/>
          </a:xfrm>
        </p:spPr>
        <p:txBody>
          <a:bodyPr/>
          <a:lstStyle/>
          <a:p>
            <a:pPr>
              <a:spcBef>
                <a:spcPts val="1800"/>
              </a:spcBef>
            </a:pPr>
            <a:r>
              <a:rPr lang="en-US" altLang="en-US" sz="1800" dirty="0"/>
              <a:t>Dana White, LGBTQ Health Equity Program Manager </a:t>
            </a:r>
          </a:p>
          <a:p>
            <a:pPr>
              <a:spcBef>
                <a:spcPts val="1800"/>
              </a:spcBef>
            </a:pPr>
            <a:r>
              <a:rPr lang="en-US" altLang="en-US" sz="1800" dirty="0"/>
              <a:t>Kelly Hill, Smoke-Free Initiatives Program Manager </a:t>
            </a:r>
          </a:p>
          <a:p>
            <a:endParaRPr lang="en-US" altLang="en-US" sz="2000" dirty="0"/>
          </a:p>
          <a:p>
            <a:endParaRPr lang="en-US" altLang="en-US" sz="1800" dirty="0"/>
          </a:p>
        </p:txBody>
      </p:sp>
      <p:sp>
        <p:nvSpPr>
          <p:cNvPr id="6" name="Title 1"/>
          <p:cNvSpPr txBox="1">
            <a:spLocks/>
          </p:cNvSpPr>
          <p:nvPr/>
        </p:nvSpPr>
        <p:spPr bwMode="auto">
          <a:xfrm>
            <a:off x="374799" y="3117507"/>
            <a:ext cx="8280105" cy="1631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5600">
                <a:solidFill>
                  <a:schemeClr val="bg1"/>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6400" kern="0" spc="-30" dirty="0"/>
              <a:t>Creating Tobacco Free Initiatives for </a:t>
            </a:r>
          </a:p>
          <a:p>
            <a:r>
              <a:rPr lang="en-US" sz="6400" kern="0" spc="-30" dirty="0"/>
              <a:t>LGBTQ Communities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4468" y="2152185"/>
            <a:ext cx="7999947" cy="1877437"/>
          </a:xfrm>
          <a:prstGeom prst="rect">
            <a:avLst/>
          </a:prstGeom>
          <a:noFill/>
        </p:spPr>
        <p:txBody>
          <a:bodyPr wrap="none" rtlCol="0">
            <a:spAutoFit/>
          </a:bodyPr>
          <a:lstStyle/>
          <a:p>
            <a:pPr algn="ctr"/>
            <a:r>
              <a:rPr lang="en-US" sz="5800" dirty="0"/>
              <a:t>Imagining Transgender:</a:t>
            </a:r>
          </a:p>
          <a:p>
            <a:pPr algn="ctr"/>
            <a:r>
              <a:rPr lang="en-US" sz="5800" dirty="0"/>
              <a:t>Guided Imagery</a:t>
            </a:r>
          </a:p>
        </p:txBody>
      </p:sp>
      <p:cxnSp>
        <p:nvCxnSpPr>
          <p:cNvPr id="4" name="Straight Connector 3"/>
          <p:cNvCxnSpPr/>
          <p:nvPr/>
        </p:nvCxnSpPr>
        <p:spPr>
          <a:xfrm>
            <a:off x="0" y="1499839"/>
            <a:ext cx="926666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215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5899" y="1654122"/>
            <a:ext cx="984739" cy="707886"/>
          </a:xfrm>
          <a:prstGeom prst="rect">
            <a:avLst/>
          </a:prstGeom>
          <a:noFill/>
        </p:spPr>
        <p:txBody>
          <a:bodyPr wrap="square" rtlCol="0">
            <a:spAutoFit/>
          </a:bodyPr>
          <a:lstStyle/>
          <a:p>
            <a:r>
              <a:rPr lang="en-US" sz="2000" dirty="0">
                <a:hlinkClick r:id="rId3"/>
              </a:rPr>
              <a:t>video link</a:t>
            </a:r>
            <a:endParaRPr lang="en-US" sz="2000" dirty="0"/>
          </a:p>
        </p:txBody>
      </p:sp>
    </p:spTree>
    <p:extLst>
      <p:ext uri="{BB962C8B-B14F-4D97-AF65-F5344CB8AC3E}">
        <p14:creationId xmlns:p14="http://schemas.microsoft.com/office/powerpoint/2010/main" val="2461290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Content Placeholder 2"/>
          <p:cNvSpPr>
            <a:spLocks noGrp="1"/>
          </p:cNvSpPr>
          <p:nvPr>
            <p:ph idx="4294967295"/>
          </p:nvPr>
        </p:nvSpPr>
        <p:spPr>
          <a:xfrm>
            <a:off x="612778" y="922867"/>
            <a:ext cx="4748213" cy="5143500"/>
          </a:xfrm>
        </p:spPr>
        <p:txBody>
          <a:bodyPr/>
          <a:lstStyle/>
          <a:p>
            <a:r>
              <a:rPr lang="en-US" sz="5000" b="1">
                <a:solidFill>
                  <a:srgbClr val="7030A0"/>
                </a:solidFill>
                <a:latin typeface="Arial" charset="0"/>
                <a:cs typeface="Arial" charset="0"/>
              </a:rPr>
              <a:t>L</a:t>
            </a:r>
            <a:r>
              <a:rPr lang="en-US" sz="5000">
                <a:solidFill>
                  <a:srgbClr val="000000"/>
                </a:solidFill>
                <a:latin typeface="Arial" charset="0"/>
                <a:cs typeface="Arial" charset="0"/>
              </a:rPr>
              <a:t>esbian</a:t>
            </a:r>
            <a:endParaRPr lang="en-US" sz="5000" b="1">
              <a:solidFill>
                <a:srgbClr val="000000"/>
              </a:solidFill>
              <a:latin typeface="Arial" charset="0"/>
              <a:cs typeface="Arial" charset="0"/>
            </a:endParaRPr>
          </a:p>
          <a:p>
            <a:r>
              <a:rPr lang="en-US" sz="5000" b="1">
                <a:solidFill>
                  <a:srgbClr val="7030A0"/>
                </a:solidFill>
                <a:latin typeface="Arial" charset="0"/>
                <a:cs typeface="Arial" charset="0"/>
              </a:rPr>
              <a:t>G</a:t>
            </a:r>
            <a:r>
              <a:rPr lang="en-US" sz="5000">
                <a:solidFill>
                  <a:srgbClr val="000000"/>
                </a:solidFill>
                <a:latin typeface="Arial" charset="0"/>
                <a:cs typeface="Arial" charset="0"/>
              </a:rPr>
              <a:t>ay</a:t>
            </a:r>
            <a:endParaRPr lang="en-US" sz="5000" b="1">
              <a:solidFill>
                <a:srgbClr val="000000"/>
              </a:solidFill>
              <a:latin typeface="Arial" charset="0"/>
              <a:cs typeface="Arial" charset="0"/>
            </a:endParaRPr>
          </a:p>
          <a:p>
            <a:r>
              <a:rPr lang="en-US" sz="5000" b="1">
                <a:solidFill>
                  <a:srgbClr val="7030A0"/>
                </a:solidFill>
                <a:latin typeface="Arial" charset="0"/>
                <a:cs typeface="Arial" charset="0"/>
              </a:rPr>
              <a:t>B</a:t>
            </a:r>
            <a:r>
              <a:rPr lang="en-US" sz="5000">
                <a:solidFill>
                  <a:srgbClr val="000000"/>
                </a:solidFill>
                <a:latin typeface="Arial" charset="0"/>
                <a:cs typeface="Arial" charset="0"/>
              </a:rPr>
              <a:t>isexual</a:t>
            </a:r>
            <a:endParaRPr lang="en-US" sz="5000" b="1">
              <a:solidFill>
                <a:srgbClr val="000000"/>
              </a:solidFill>
              <a:latin typeface="Arial" charset="0"/>
              <a:cs typeface="Arial" charset="0"/>
            </a:endParaRPr>
          </a:p>
          <a:p>
            <a:r>
              <a:rPr lang="en-US" sz="5000" b="1">
                <a:solidFill>
                  <a:srgbClr val="7030A0"/>
                </a:solidFill>
                <a:latin typeface="Arial" charset="0"/>
                <a:cs typeface="Arial" charset="0"/>
              </a:rPr>
              <a:t>T</a:t>
            </a:r>
            <a:r>
              <a:rPr lang="en-US" sz="5000">
                <a:solidFill>
                  <a:srgbClr val="000000"/>
                </a:solidFill>
                <a:latin typeface="Arial" charset="0"/>
                <a:cs typeface="Arial" charset="0"/>
              </a:rPr>
              <a:t>rans*</a:t>
            </a:r>
            <a:endParaRPr lang="en-US" sz="5000" b="1">
              <a:solidFill>
                <a:srgbClr val="000000"/>
              </a:solidFill>
              <a:latin typeface="Arial" charset="0"/>
              <a:cs typeface="Arial" charset="0"/>
            </a:endParaRPr>
          </a:p>
        </p:txBody>
      </p:sp>
      <p:pic>
        <p:nvPicPr>
          <p:cNvPr id="36866" name="Picture 1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29628" y="3000022"/>
            <a:ext cx="1174750" cy="62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11"/>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50478" y="1774616"/>
            <a:ext cx="1174750" cy="698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12"/>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629628" y="4073951"/>
            <a:ext cx="1174750" cy="72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14"/>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344131" y="556261"/>
            <a:ext cx="1179513" cy="73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15"/>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29628" y="1733129"/>
            <a:ext cx="1174750" cy="73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16"/>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620103" y="564445"/>
            <a:ext cx="1182688" cy="691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19"/>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7350478" y="2864945"/>
            <a:ext cx="1174750" cy="83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3" name="Picture 20"/>
          <p:cNvPicPr>
            <a:picLocks noChangeAspect="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7390169" y="4073951"/>
            <a:ext cx="1163637" cy="72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4" name="Picture 21"/>
          <p:cNvPicPr>
            <a:picLocks noChangeAspect="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5654675" y="5113867"/>
            <a:ext cx="1174750" cy="85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2463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ontent Placeholder 2"/>
          <p:cNvSpPr>
            <a:spLocks noGrp="1"/>
          </p:cNvSpPr>
          <p:nvPr>
            <p:ph idx="4294967295"/>
          </p:nvPr>
        </p:nvSpPr>
        <p:spPr>
          <a:xfrm>
            <a:off x="490541" y="1064686"/>
            <a:ext cx="5011737" cy="4955116"/>
          </a:xfrm>
        </p:spPr>
        <p:txBody>
          <a:bodyPr/>
          <a:lstStyle/>
          <a:p>
            <a:r>
              <a:rPr lang="en-US" sz="5000" b="1">
                <a:solidFill>
                  <a:srgbClr val="7030A0"/>
                </a:solidFill>
                <a:latin typeface="Arial" charset="0"/>
                <a:cs typeface="Arial" charset="0"/>
              </a:rPr>
              <a:t>Q</a:t>
            </a:r>
            <a:r>
              <a:rPr lang="en-US" sz="5000">
                <a:solidFill>
                  <a:srgbClr val="000000"/>
                </a:solidFill>
                <a:latin typeface="Arial" charset="0"/>
                <a:cs typeface="Arial" charset="0"/>
              </a:rPr>
              <a:t>ueer/ </a:t>
            </a:r>
            <a:r>
              <a:rPr lang="en-US" sz="5000" b="1">
                <a:solidFill>
                  <a:srgbClr val="7030A0"/>
                </a:solidFill>
                <a:latin typeface="Arial" charset="0"/>
                <a:cs typeface="Arial" charset="0"/>
              </a:rPr>
              <a:t>Q</a:t>
            </a:r>
            <a:r>
              <a:rPr lang="en-US" sz="5000">
                <a:solidFill>
                  <a:srgbClr val="000000"/>
                </a:solidFill>
                <a:latin typeface="Arial" charset="0"/>
                <a:cs typeface="Arial" charset="0"/>
              </a:rPr>
              <a:t>uestioning</a:t>
            </a:r>
          </a:p>
          <a:p>
            <a:r>
              <a:rPr lang="en-US" sz="5000" b="1">
                <a:solidFill>
                  <a:srgbClr val="7030A0"/>
                </a:solidFill>
                <a:latin typeface="Arial" charset="0"/>
                <a:cs typeface="Arial" charset="0"/>
              </a:rPr>
              <a:t>I</a:t>
            </a:r>
            <a:r>
              <a:rPr lang="en-US" sz="5000">
                <a:solidFill>
                  <a:srgbClr val="000000"/>
                </a:solidFill>
                <a:latin typeface="Arial" charset="0"/>
                <a:cs typeface="Arial" charset="0"/>
              </a:rPr>
              <a:t>ntersex</a:t>
            </a:r>
          </a:p>
          <a:p>
            <a:r>
              <a:rPr lang="en-US" sz="5000" b="1">
                <a:solidFill>
                  <a:srgbClr val="7030A0"/>
                </a:solidFill>
                <a:latin typeface="Arial" charset="0"/>
                <a:cs typeface="Arial" charset="0"/>
              </a:rPr>
              <a:t>A</a:t>
            </a:r>
            <a:r>
              <a:rPr lang="en-US" sz="5000">
                <a:solidFill>
                  <a:srgbClr val="000000"/>
                </a:solidFill>
                <a:latin typeface="Arial" charset="0"/>
                <a:cs typeface="Arial" charset="0"/>
              </a:rPr>
              <a:t>sexual</a:t>
            </a:r>
          </a:p>
        </p:txBody>
      </p:sp>
      <p:pic>
        <p:nvPicPr>
          <p:cNvPr id="38914" name="Picture 1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24513" y="2846028"/>
            <a:ext cx="1174750" cy="632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11"/>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45363" y="1619380"/>
            <a:ext cx="1174750" cy="70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12"/>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624513" y="3918207"/>
            <a:ext cx="1174750" cy="74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14"/>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339016" y="400348"/>
            <a:ext cx="1179513" cy="75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15"/>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24513" y="1577216"/>
            <a:ext cx="1174750" cy="75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16"/>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614988" y="409322"/>
            <a:ext cx="1182688" cy="70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19"/>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7345363" y="2707536"/>
            <a:ext cx="1174750" cy="845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1" name="Picture 20"/>
          <p:cNvPicPr>
            <a:picLocks noChangeAspect="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7385054" y="3918207"/>
            <a:ext cx="1163637" cy="741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2" name="Picture 21"/>
          <p:cNvPicPr>
            <a:picLocks noChangeAspect="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5624513" y="5129172"/>
            <a:ext cx="1174750" cy="88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7010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solidFill>
                  <a:schemeClr val="accent1">
                    <a:lumMod val="75000"/>
                  </a:schemeClr>
                </a:solidFill>
              </a:rPr>
              <a:t>Answers</a:t>
            </a:r>
          </a:p>
        </p:txBody>
      </p:sp>
      <p:sp>
        <p:nvSpPr>
          <p:cNvPr id="24579" name="Content Placeholder 2"/>
          <p:cNvSpPr>
            <a:spLocks noGrp="1"/>
          </p:cNvSpPr>
          <p:nvPr>
            <p:ph idx="1"/>
          </p:nvPr>
        </p:nvSpPr>
        <p:spPr>
          <a:xfrm>
            <a:off x="1430868" y="1676401"/>
            <a:ext cx="1532467" cy="4525433"/>
          </a:xfrm>
        </p:spPr>
        <p:txBody>
          <a:bodyPr/>
          <a:lstStyle/>
          <a:p>
            <a:pPr marL="514350" indent="-514350">
              <a:buFont typeface="+mj-lt"/>
              <a:buAutoNum type="arabicPeriod"/>
            </a:pPr>
            <a:r>
              <a:rPr lang="en-US" altLang="en-US" dirty="0"/>
              <a:t>F</a:t>
            </a:r>
          </a:p>
          <a:p>
            <a:pPr marL="514350" indent="-514350">
              <a:buFont typeface="+mj-lt"/>
              <a:buAutoNum type="arabicPeriod"/>
            </a:pPr>
            <a:r>
              <a:rPr lang="en-US" altLang="en-US" dirty="0"/>
              <a:t>C</a:t>
            </a:r>
          </a:p>
          <a:p>
            <a:pPr marL="514350" indent="-514350">
              <a:buFont typeface="+mj-lt"/>
              <a:buAutoNum type="arabicPeriod"/>
            </a:pPr>
            <a:r>
              <a:rPr lang="en-US" altLang="en-US" dirty="0"/>
              <a:t>K</a:t>
            </a:r>
          </a:p>
          <a:p>
            <a:pPr marL="514350" indent="-514350">
              <a:buFont typeface="+mj-lt"/>
              <a:buAutoNum type="arabicPeriod"/>
            </a:pPr>
            <a:r>
              <a:rPr lang="en-US" altLang="en-US" dirty="0"/>
              <a:t>N</a:t>
            </a:r>
          </a:p>
          <a:p>
            <a:pPr marL="514350" indent="-514350">
              <a:buFont typeface="+mj-lt"/>
              <a:buAutoNum type="arabicPeriod"/>
            </a:pPr>
            <a:r>
              <a:rPr lang="en-US" altLang="en-US" dirty="0"/>
              <a:t>A</a:t>
            </a:r>
          </a:p>
          <a:p>
            <a:pPr marL="514350" indent="-514350">
              <a:buFont typeface="+mj-lt"/>
              <a:buAutoNum type="arabicPeriod"/>
            </a:pPr>
            <a:r>
              <a:rPr lang="en-US" altLang="en-US" dirty="0"/>
              <a:t>I</a:t>
            </a:r>
          </a:p>
        </p:txBody>
      </p:sp>
      <p:sp>
        <p:nvSpPr>
          <p:cNvPr id="4" name="Content Placeholder 2"/>
          <p:cNvSpPr txBox="1">
            <a:spLocks/>
          </p:cNvSpPr>
          <p:nvPr/>
        </p:nvSpPr>
        <p:spPr bwMode="auto">
          <a:xfrm>
            <a:off x="3911600" y="1682045"/>
            <a:ext cx="1532467"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charset="0"/>
                <a:cs typeface="ヒラギノ角ゴ Pro W3"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dirty="0"/>
              <a:t>7.   M</a:t>
            </a:r>
          </a:p>
          <a:p>
            <a:pPr marL="514350" indent="-514350">
              <a:buAutoNum type="arabicPeriod" startAt="8"/>
            </a:pPr>
            <a:r>
              <a:rPr lang="en-US" altLang="en-US" dirty="0"/>
              <a:t> B</a:t>
            </a:r>
          </a:p>
          <a:p>
            <a:pPr marL="514350" indent="-514350">
              <a:buAutoNum type="arabicPeriod" startAt="8"/>
            </a:pPr>
            <a:r>
              <a:rPr lang="en-US" altLang="en-US" dirty="0"/>
              <a:t> H</a:t>
            </a:r>
          </a:p>
          <a:p>
            <a:pPr marL="514350" indent="-514350">
              <a:buAutoNum type="arabicPeriod" startAt="8"/>
            </a:pPr>
            <a:r>
              <a:rPr lang="en-US" altLang="en-US" dirty="0"/>
              <a:t>  J</a:t>
            </a:r>
          </a:p>
          <a:p>
            <a:pPr marL="514350" indent="-514350">
              <a:buAutoNum type="arabicPeriod" startAt="8"/>
            </a:pPr>
            <a:r>
              <a:rPr lang="en-US" altLang="en-US" dirty="0"/>
              <a:t>  E</a:t>
            </a:r>
          </a:p>
          <a:p>
            <a:pPr marL="514350" indent="-514350">
              <a:buAutoNum type="arabicPeriod" startAt="8"/>
            </a:pPr>
            <a:r>
              <a:rPr lang="en-US" altLang="en-US" dirty="0"/>
              <a:t>  L</a:t>
            </a:r>
          </a:p>
        </p:txBody>
      </p:sp>
      <p:sp>
        <p:nvSpPr>
          <p:cNvPr id="5" name="Content Placeholder 2"/>
          <p:cNvSpPr txBox="1">
            <a:spLocks/>
          </p:cNvSpPr>
          <p:nvPr/>
        </p:nvSpPr>
        <p:spPr bwMode="auto">
          <a:xfrm>
            <a:off x="6671734" y="1676401"/>
            <a:ext cx="1532467"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charset="0"/>
                <a:cs typeface="ヒラギノ角ゴ Pro W3"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dirty="0"/>
              <a:t>13. D</a:t>
            </a:r>
          </a:p>
          <a:p>
            <a:pPr marL="0" indent="0">
              <a:buNone/>
            </a:pPr>
            <a:r>
              <a:rPr lang="en-US" altLang="en-US" dirty="0"/>
              <a:t>14. G</a:t>
            </a:r>
          </a:p>
        </p:txBody>
      </p:sp>
    </p:spTree>
    <p:extLst>
      <p:ext uri="{BB962C8B-B14F-4D97-AF65-F5344CB8AC3E}">
        <p14:creationId xmlns:p14="http://schemas.microsoft.com/office/powerpoint/2010/main" val="720783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10040"/>
            <a:ext cx="9144000" cy="6332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7649" name="Title 1"/>
          <p:cNvSpPr>
            <a:spLocks noGrp="1"/>
          </p:cNvSpPr>
          <p:nvPr>
            <p:ph type="title"/>
          </p:nvPr>
        </p:nvSpPr>
        <p:spPr>
          <a:xfrm>
            <a:off x="1005947" y="2981505"/>
            <a:ext cx="6988175" cy="711200"/>
          </a:xfrm>
        </p:spPr>
        <p:txBody>
          <a:bodyPr>
            <a:noAutofit/>
          </a:bodyPr>
          <a:lstStyle/>
          <a:p>
            <a:pPr algn="ctr">
              <a:lnSpc>
                <a:spcPct val="85000"/>
              </a:lnSpc>
              <a:defRPr/>
            </a:pPr>
            <a:r>
              <a:rPr lang="en-US" sz="6000" b="1" dirty="0">
                <a:solidFill>
                  <a:schemeClr val="accent5">
                    <a:lumMod val="50000"/>
                  </a:schemeClr>
                </a:solidFill>
                <a:latin typeface="Arial" panose="020B0604020202020204" pitchFamily="34" charset="0"/>
                <a:cs typeface="Arial" panose="020B0604020202020204" pitchFamily="34" charset="0"/>
              </a:rPr>
              <a:t>What’s with the </a:t>
            </a:r>
            <a:br>
              <a:rPr lang="en-US" sz="6000" b="1" dirty="0">
                <a:solidFill>
                  <a:schemeClr val="accent5">
                    <a:lumMod val="50000"/>
                  </a:schemeClr>
                </a:solidFill>
                <a:latin typeface="Arial" panose="020B0604020202020204" pitchFamily="34" charset="0"/>
                <a:cs typeface="Arial" panose="020B0604020202020204" pitchFamily="34" charset="0"/>
              </a:rPr>
            </a:br>
            <a:r>
              <a:rPr lang="en-US" sz="26000" b="1" dirty="0">
                <a:solidFill>
                  <a:schemeClr val="accent5">
                    <a:lumMod val="50000"/>
                  </a:schemeClr>
                </a:solidFill>
                <a:latin typeface="Arial" panose="020B0604020202020204" pitchFamily="34" charset="0"/>
                <a:cs typeface="Arial" panose="020B0604020202020204" pitchFamily="34" charset="0"/>
              </a:rPr>
              <a:t>Q?</a:t>
            </a:r>
          </a:p>
        </p:txBody>
      </p:sp>
    </p:spTree>
    <p:extLst>
      <p:ext uri="{BB962C8B-B14F-4D97-AF65-F5344CB8AC3E}">
        <p14:creationId xmlns:p14="http://schemas.microsoft.com/office/powerpoint/2010/main" val="2817664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Industry Targeting</a:t>
            </a:r>
          </a:p>
        </p:txBody>
      </p:sp>
      <p:sp>
        <p:nvSpPr>
          <p:cNvPr id="4" name="Content Placeholder 3"/>
          <p:cNvSpPr>
            <a:spLocks noGrp="1"/>
          </p:cNvSpPr>
          <p:nvPr>
            <p:ph idx="1"/>
          </p:nvPr>
        </p:nvSpPr>
        <p:spPr>
          <a:xfrm>
            <a:off x="392000" y="1714500"/>
            <a:ext cx="5030787" cy="4222750"/>
          </a:xfrm>
        </p:spPr>
        <p:txBody>
          <a:bodyPr/>
          <a:lstStyle/>
          <a:p>
            <a:pPr marL="0" indent="0">
              <a:buNone/>
            </a:pPr>
            <a:r>
              <a:rPr lang="en-US" sz="2800" b="1" dirty="0">
                <a:solidFill>
                  <a:srgbClr val="EA0000"/>
                </a:solidFill>
              </a:rPr>
              <a:t>The Tobacco Industry has targeted the LGBT community since 1991, </a:t>
            </a:r>
            <a:r>
              <a:rPr lang="en-US" sz="2800" dirty="0"/>
              <a:t>advertising at Pride &amp; other LGBT events and contributing to both national and local LGBT &amp; HIV/AIDS organizations.</a:t>
            </a:r>
          </a:p>
          <a:p>
            <a:endParaRPr lang="en-US" dirty="0"/>
          </a:p>
        </p:txBody>
      </p:sp>
      <p:pic>
        <p:nvPicPr>
          <p:cNvPr id="2050" name="Picture 2" descr="C:\Users\adluttfring\Downloads\Fotosearch_k670532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983" r="26579"/>
          <a:stretch/>
        </p:blipFill>
        <p:spPr bwMode="auto">
          <a:xfrm flipH="1">
            <a:off x="6124354" y="1750126"/>
            <a:ext cx="2743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041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bwMode="auto">
          <a:xfrm>
            <a:off x="381000" y="217488"/>
            <a:ext cx="8458200" cy="63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2400" kern="0" dirty="0"/>
              <a:t>Tobacco Marketing Examples</a:t>
            </a:r>
            <a:endParaRPr lang="en-US" sz="2400" i="1" kern="0" dirty="0"/>
          </a:p>
        </p:txBody>
      </p:sp>
      <p:sp>
        <p:nvSpPr>
          <p:cNvPr id="3" name="Content Placeholder 2"/>
          <p:cNvSpPr>
            <a:spLocks noGrp="1"/>
          </p:cNvSpPr>
          <p:nvPr>
            <p:ph idx="1"/>
          </p:nvPr>
        </p:nvSpPr>
        <p:spPr/>
        <p:txBody>
          <a:bodyPr/>
          <a:lstStyle/>
          <a:p>
            <a:endParaRPr lang="en-US"/>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7343"/>
          <a:stretch/>
        </p:blipFill>
        <p:spPr bwMode="auto">
          <a:xfrm>
            <a:off x="418359" y="1136612"/>
            <a:ext cx="3848100" cy="516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C:\Users\kdhill\Desktop\camelad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9790" y="1165411"/>
            <a:ext cx="3594240" cy="5139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077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bwMode="auto">
          <a:xfrm>
            <a:off x="381000" y="217488"/>
            <a:ext cx="8458200" cy="63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2400" kern="0" dirty="0"/>
              <a:t>Tobacco Marketing Example</a:t>
            </a:r>
          </a:p>
        </p:txBody>
      </p:sp>
      <p:pic>
        <p:nvPicPr>
          <p:cNvPr id="2560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979" t="27960" r="18774" b="62198"/>
          <a:stretch/>
        </p:blipFill>
        <p:spPr bwMode="auto">
          <a:xfrm>
            <a:off x="1670651" y="1097104"/>
            <a:ext cx="5752196" cy="1216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695" t="62003" r="20660" b="5376"/>
          <a:stretch/>
        </p:blipFill>
        <p:spPr bwMode="auto">
          <a:xfrm>
            <a:off x="1670651" y="2126408"/>
            <a:ext cx="5752194" cy="4285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9709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bwMode="auto">
          <a:xfrm>
            <a:off x="381000" y="217488"/>
            <a:ext cx="8458200" cy="63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2400" kern="0" dirty="0"/>
              <a:t>Sub-culture Urban Marketing – </a:t>
            </a:r>
            <a:r>
              <a:rPr lang="en-US" sz="2400" i="1" kern="0" dirty="0"/>
              <a:t>Anti-tobacco Response</a:t>
            </a:r>
          </a:p>
        </p:txBody>
      </p:sp>
      <p:sp>
        <p:nvSpPr>
          <p:cNvPr id="3" name="Content Placeholder 2"/>
          <p:cNvSpPr>
            <a:spLocks noGrp="1"/>
          </p:cNvSpPr>
          <p:nvPr>
            <p:ph idx="1"/>
          </p:nvPr>
        </p:nvSpPr>
        <p:spPr/>
        <p:txBody>
          <a:bodyPr/>
          <a:lstStyle/>
          <a:p>
            <a:endParaRPr lang="en-US"/>
          </a:p>
        </p:txBody>
      </p:sp>
      <p:pic>
        <p:nvPicPr>
          <p:cNvPr id="23554" name="Picture 2" descr="Image result for project sc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74" y="1538287"/>
            <a:ext cx="8569325" cy="4284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235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 </a:t>
            </a:r>
          </a:p>
        </p:txBody>
      </p:sp>
      <p:sp>
        <p:nvSpPr>
          <p:cNvPr id="3" name="Content Placeholder 2"/>
          <p:cNvSpPr>
            <a:spLocks noGrp="1"/>
          </p:cNvSpPr>
          <p:nvPr>
            <p:ph idx="1"/>
          </p:nvPr>
        </p:nvSpPr>
        <p:spPr>
          <a:xfrm>
            <a:off x="381000" y="1714500"/>
            <a:ext cx="6498265" cy="4222750"/>
          </a:xfrm>
        </p:spPr>
        <p:txBody>
          <a:bodyPr/>
          <a:lstStyle/>
          <a:p>
            <a:pPr>
              <a:spcBef>
                <a:spcPts val="1200"/>
              </a:spcBef>
            </a:pPr>
            <a:r>
              <a:rPr lang="en-US" sz="2400" dirty="0"/>
              <a:t>LGBTQ Tobacco Statistics</a:t>
            </a:r>
          </a:p>
          <a:p>
            <a:pPr>
              <a:spcBef>
                <a:spcPts val="1200"/>
              </a:spcBef>
            </a:pPr>
            <a:r>
              <a:rPr lang="en-US" sz="2400" dirty="0"/>
              <a:t>LGBTQ Health Disparities and Contributing Factors</a:t>
            </a:r>
          </a:p>
          <a:p>
            <a:pPr>
              <a:spcBef>
                <a:spcPts val="1200"/>
              </a:spcBef>
            </a:pPr>
            <a:r>
              <a:rPr lang="en-US" sz="2400" dirty="0"/>
              <a:t>LGBTQ Terminology and Cultural Humility</a:t>
            </a:r>
          </a:p>
          <a:p>
            <a:pPr>
              <a:spcBef>
                <a:spcPts val="1200"/>
              </a:spcBef>
            </a:pPr>
            <a:r>
              <a:rPr lang="en-US" sz="2400" dirty="0"/>
              <a:t>Industry Targeting of LGBTQ Community</a:t>
            </a:r>
          </a:p>
          <a:p>
            <a:pPr>
              <a:spcBef>
                <a:spcPts val="1200"/>
              </a:spcBef>
            </a:pPr>
            <a:r>
              <a:rPr lang="en-US" sz="2400" dirty="0"/>
              <a:t>Tobacco Cessation and Prevention in the LGBTQ Community</a:t>
            </a:r>
          </a:p>
        </p:txBody>
      </p:sp>
    </p:spTree>
    <p:extLst>
      <p:ext uri="{BB962C8B-B14F-4D97-AF65-F5344CB8AC3E}">
        <p14:creationId xmlns:p14="http://schemas.microsoft.com/office/powerpoint/2010/main" val="2104866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bwMode="auto">
          <a:xfrm>
            <a:off x="381000" y="217488"/>
            <a:ext cx="8458200" cy="63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2400" kern="0" dirty="0"/>
              <a:t>Sub-culture Urban Marketing – </a:t>
            </a:r>
            <a:r>
              <a:rPr lang="en-US" sz="2400" i="1" kern="0" dirty="0"/>
              <a:t>Anti-tobacco Response</a:t>
            </a: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782" y="1082278"/>
            <a:ext cx="8175865" cy="5275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6273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bwMode="auto">
          <a:xfrm>
            <a:off x="381000" y="217488"/>
            <a:ext cx="8458200" cy="63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2400" kern="0" dirty="0"/>
              <a:t>Tobacco Marketing Examples</a:t>
            </a:r>
          </a:p>
        </p:txBody>
      </p:sp>
      <p:pic>
        <p:nvPicPr>
          <p:cNvPr id="17410" name="Picture 2" descr="Tobacco Prom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8017" y="1145061"/>
            <a:ext cx="6287386" cy="4488207"/>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97237" y="1145061"/>
            <a:ext cx="2090780" cy="4488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28729" y="6045484"/>
            <a:ext cx="8597900" cy="1015663"/>
          </a:xfrm>
          <a:prstGeom prst="rect">
            <a:avLst/>
          </a:prstGeom>
        </p:spPr>
        <p:txBody>
          <a:bodyPr wrap="square">
            <a:spAutoFit/>
          </a:bodyPr>
          <a:lstStyle/>
          <a:p>
            <a:r>
              <a:rPr lang="en-US" sz="1200" i="1" dirty="0">
                <a:solidFill>
                  <a:schemeClr val="bg1">
                    <a:lumMod val="50000"/>
                  </a:schemeClr>
                </a:solidFill>
              </a:rPr>
              <a:t>Advertisement by American Spirit via LGBT Tobacco ; Photo illustration by Lisa Larson-Walker. Ads by manufacturer via LGBT Tobacco.</a:t>
            </a:r>
          </a:p>
          <a:p>
            <a:r>
              <a:rPr lang="en-US" dirty="0"/>
              <a:t> </a:t>
            </a:r>
          </a:p>
          <a:p>
            <a:endParaRPr lang="en-US" dirty="0"/>
          </a:p>
        </p:txBody>
      </p:sp>
    </p:spTree>
    <p:extLst>
      <p:ext uri="{BB962C8B-B14F-4D97-AF65-F5344CB8AC3E}">
        <p14:creationId xmlns:p14="http://schemas.microsoft.com/office/powerpoint/2010/main" val="2223892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bwMode="auto">
          <a:xfrm>
            <a:off x="381000" y="217488"/>
            <a:ext cx="8458200" cy="63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r>
              <a:rPr lang="en-US" sz="2400" kern="0" dirty="0"/>
              <a:t>Anti-tobacco Marketing Example</a:t>
            </a:r>
          </a:p>
        </p:txBody>
      </p:sp>
      <p:pic>
        <p:nvPicPr>
          <p:cNvPr id="3074" name="Picture 2" descr="S:\Planning\HealthPromotion\Creating Healthy Communities\Tobacco\Minority Populations\LGBT\how they get us to screw ourselv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07" y="959341"/>
            <a:ext cx="8039186" cy="5664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614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What Can We Do About This?</a:t>
            </a:r>
          </a:p>
        </p:txBody>
      </p:sp>
      <p:pic>
        <p:nvPicPr>
          <p:cNvPr id="5" name="Picture 4" descr="mpower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29" y="1905000"/>
            <a:ext cx="9110871" cy="2993572"/>
          </a:xfrm>
          <a:prstGeom prst="rect">
            <a:avLst/>
          </a:prstGeom>
        </p:spPr>
      </p:pic>
      <p:sp>
        <p:nvSpPr>
          <p:cNvPr id="6" name="TextBox 5"/>
          <p:cNvSpPr txBox="1"/>
          <p:nvPr/>
        </p:nvSpPr>
        <p:spPr>
          <a:xfrm>
            <a:off x="6404429" y="5751286"/>
            <a:ext cx="1886385" cy="292388"/>
          </a:xfrm>
          <a:prstGeom prst="rect">
            <a:avLst/>
          </a:prstGeom>
          <a:noFill/>
        </p:spPr>
        <p:txBody>
          <a:bodyPr wrap="none" rtlCol="0">
            <a:spAutoFit/>
          </a:bodyPr>
          <a:lstStyle/>
          <a:p>
            <a:r>
              <a:rPr lang="en-US" sz="1300" dirty="0"/>
              <a:t>From LGBT </a:t>
            </a:r>
            <a:r>
              <a:rPr lang="en-US" sz="1300" dirty="0" err="1"/>
              <a:t>HealthLink</a:t>
            </a:r>
            <a:endParaRPr lang="en-US" sz="1300" dirty="0"/>
          </a:p>
        </p:txBody>
      </p:sp>
    </p:spTree>
    <p:extLst>
      <p:ext uri="{BB962C8B-B14F-4D97-AF65-F5344CB8AC3E}">
        <p14:creationId xmlns:p14="http://schemas.microsoft.com/office/powerpoint/2010/main" val="1897102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We Do About This?</a:t>
            </a:r>
          </a:p>
        </p:txBody>
      </p:sp>
      <p:sp>
        <p:nvSpPr>
          <p:cNvPr id="3" name="Content Placeholder 2"/>
          <p:cNvSpPr>
            <a:spLocks noGrp="1"/>
          </p:cNvSpPr>
          <p:nvPr>
            <p:ph idx="1"/>
          </p:nvPr>
        </p:nvSpPr>
        <p:spPr>
          <a:xfrm>
            <a:off x="381000" y="1623786"/>
            <a:ext cx="8458200" cy="4222750"/>
          </a:xfrm>
        </p:spPr>
        <p:txBody>
          <a:bodyPr/>
          <a:lstStyle/>
          <a:p>
            <a:r>
              <a:rPr lang="en-US" sz="2800" b="1" dirty="0"/>
              <a:t>M</a:t>
            </a:r>
            <a:r>
              <a:rPr lang="en-US" sz="2800" dirty="0"/>
              <a:t>onitor the Epidemic</a:t>
            </a:r>
          </a:p>
          <a:p>
            <a:r>
              <a:rPr lang="en-US" sz="2800" b="1" dirty="0"/>
              <a:t>P</a:t>
            </a:r>
            <a:r>
              <a:rPr lang="en-US" sz="2800" dirty="0"/>
              <a:t>rotect LGBT People from Tobacco Smoke</a:t>
            </a:r>
          </a:p>
          <a:p>
            <a:r>
              <a:rPr lang="en-US" sz="2800" b="1" dirty="0"/>
              <a:t>O</a:t>
            </a:r>
            <a:r>
              <a:rPr lang="en-US" sz="2800" dirty="0"/>
              <a:t>ffer Support to Quit</a:t>
            </a:r>
          </a:p>
          <a:p>
            <a:r>
              <a:rPr lang="en-US" sz="2800" b="1" dirty="0"/>
              <a:t>W</a:t>
            </a:r>
            <a:r>
              <a:rPr lang="en-US" sz="2800" dirty="0"/>
              <a:t>arn About Impact on LGBT Community</a:t>
            </a:r>
          </a:p>
          <a:p>
            <a:r>
              <a:rPr lang="en-US" sz="2800" b="1" dirty="0"/>
              <a:t>E</a:t>
            </a:r>
            <a:r>
              <a:rPr lang="en-US" sz="2800" dirty="0"/>
              <a:t>nforce Bans on Tobacco Ads &amp; Sponsorships</a:t>
            </a:r>
          </a:p>
          <a:p>
            <a:r>
              <a:rPr lang="en-US" sz="2800" b="1" dirty="0"/>
              <a:t>R</a:t>
            </a:r>
            <a:r>
              <a:rPr lang="en-US" sz="2800" dirty="0"/>
              <a:t>aise Taxes on Tobacco Products</a:t>
            </a:r>
          </a:p>
          <a:p>
            <a:r>
              <a:rPr lang="en-US" sz="2800" b="1" dirty="0"/>
              <a:t>E</a:t>
            </a:r>
            <a:r>
              <a:rPr lang="en-US" sz="2800" dirty="0"/>
              <a:t>valuate Programs and Disseminate Findings</a:t>
            </a:r>
          </a:p>
          <a:p>
            <a:r>
              <a:rPr lang="en-US" sz="2800" b="1" dirty="0"/>
              <a:t>D</a:t>
            </a:r>
            <a:r>
              <a:rPr lang="en-US" sz="2800" dirty="0"/>
              <a:t>iversify Tobacco Control Movement</a:t>
            </a:r>
          </a:p>
          <a:p>
            <a:endParaRPr lang="en-US" sz="2800" dirty="0"/>
          </a:p>
          <a:p>
            <a:endParaRPr lang="en-US" sz="2800" dirty="0"/>
          </a:p>
          <a:p>
            <a:endParaRPr lang="en-US" sz="2800" dirty="0"/>
          </a:p>
        </p:txBody>
      </p:sp>
    </p:spTree>
    <p:extLst>
      <p:ext uri="{BB962C8B-B14F-4D97-AF65-F5344CB8AC3E}">
        <p14:creationId xmlns:p14="http://schemas.microsoft.com/office/powerpoint/2010/main" val="2124900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Best Practices in Social Marketing</a:t>
            </a:r>
          </a:p>
        </p:txBody>
      </p:sp>
      <p:sp>
        <p:nvSpPr>
          <p:cNvPr id="3" name="Content Placeholder 2"/>
          <p:cNvSpPr>
            <a:spLocks noGrp="1"/>
          </p:cNvSpPr>
          <p:nvPr>
            <p:ph idx="1"/>
          </p:nvPr>
        </p:nvSpPr>
        <p:spPr>
          <a:xfrm>
            <a:off x="199571" y="1737030"/>
            <a:ext cx="4463143" cy="4222750"/>
          </a:xfrm>
        </p:spPr>
        <p:txBody>
          <a:bodyPr/>
          <a:lstStyle/>
          <a:p>
            <a:r>
              <a:rPr lang="en-US" sz="2400" dirty="0"/>
              <a:t>LGBT-specific elements in </a:t>
            </a:r>
            <a:r>
              <a:rPr lang="en-US" sz="2400" i="1" dirty="0"/>
              <a:t>all </a:t>
            </a:r>
            <a:r>
              <a:rPr lang="en-US" sz="2400" dirty="0"/>
              <a:t>media campaigns</a:t>
            </a:r>
          </a:p>
          <a:p>
            <a:r>
              <a:rPr lang="en-US" sz="2400" dirty="0"/>
              <a:t>Consider how existing ads can be tailored for LGBT communities</a:t>
            </a:r>
          </a:p>
          <a:p>
            <a:r>
              <a:rPr lang="en-US" sz="2400" dirty="0"/>
              <a:t>Traditional &amp; social media </a:t>
            </a:r>
          </a:p>
          <a:p>
            <a:r>
              <a:rPr lang="en-US" sz="2400" dirty="0"/>
              <a:t>Messaging been tested with LGBTQ people</a:t>
            </a:r>
          </a:p>
        </p:txBody>
      </p:sp>
      <p:pic>
        <p:nvPicPr>
          <p:cNvPr id="4" name="Picture 3" descr="pride-2444813_1920.jpg"/>
          <p:cNvPicPr>
            <a:picLocks noChangeAspect="1"/>
          </p:cNvPicPr>
          <p:nvPr/>
        </p:nvPicPr>
        <p:blipFill rotWithShape="1">
          <a:blip r:embed="rId2" cstate="print">
            <a:extLst>
              <a:ext uri="{28A0092B-C50C-407E-A947-70E740481C1C}">
                <a14:useLocalDpi xmlns:a14="http://schemas.microsoft.com/office/drawing/2010/main" val="0"/>
              </a:ext>
            </a:extLst>
          </a:blip>
          <a:srcRect l="15949" r="24824"/>
          <a:stretch/>
        </p:blipFill>
        <p:spPr>
          <a:xfrm>
            <a:off x="4844144" y="1774370"/>
            <a:ext cx="3955142" cy="3940629"/>
          </a:xfrm>
          <a:prstGeom prst="rect">
            <a:avLst/>
          </a:prstGeom>
        </p:spPr>
      </p:pic>
    </p:spTree>
    <p:extLst>
      <p:ext uri="{BB962C8B-B14F-4D97-AF65-F5344CB8AC3E}">
        <p14:creationId xmlns:p14="http://schemas.microsoft.com/office/powerpoint/2010/main" val="4258578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Best Practices in Social Marketing</a:t>
            </a:r>
          </a:p>
        </p:txBody>
      </p:sp>
      <p:sp>
        <p:nvSpPr>
          <p:cNvPr id="3" name="Content Placeholder 2"/>
          <p:cNvSpPr>
            <a:spLocks noGrp="1"/>
          </p:cNvSpPr>
          <p:nvPr>
            <p:ph idx="1"/>
          </p:nvPr>
        </p:nvSpPr>
        <p:spPr>
          <a:xfrm>
            <a:off x="4082142" y="1696502"/>
            <a:ext cx="4989286" cy="4222750"/>
          </a:xfrm>
        </p:spPr>
        <p:txBody>
          <a:bodyPr/>
          <a:lstStyle/>
          <a:p>
            <a:r>
              <a:rPr lang="en-US" sz="2200" dirty="0"/>
              <a:t>Include an authentic, diverse representation</a:t>
            </a:r>
          </a:p>
          <a:p>
            <a:r>
              <a:rPr lang="en-US" sz="2200" dirty="0"/>
              <a:t>Link issue of tobacco use with existing LGBT community priorities (HIV, hate crimes, civil rights, etc.)</a:t>
            </a:r>
          </a:p>
          <a:p>
            <a:r>
              <a:rPr lang="en-US" sz="2200" dirty="0"/>
              <a:t>Engage the LGBT community via community promotion and leadership engagement</a:t>
            </a:r>
          </a:p>
          <a:p>
            <a:r>
              <a:rPr lang="en-US" sz="2200" dirty="0"/>
              <a:t>Message focused on successes and overcoming may be more successful than focusing on size of disparity</a:t>
            </a:r>
          </a:p>
        </p:txBody>
      </p:sp>
      <p:pic>
        <p:nvPicPr>
          <p:cNvPr id="4" name="Picture 3" descr="Screen Shot 2017-10-17 at 9.54.15 AM.png"/>
          <p:cNvPicPr>
            <a:picLocks noChangeAspect="1"/>
          </p:cNvPicPr>
          <p:nvPr/>
        </p:nvPicPr>
        <p:blipFill rotWithShape="1">
          <a:blip r:embed="rId3">
            <a:extLst>
              <a:ext uri="{28A0092B-C50C-407E-A947-70E740481C1C}">
                <a14:useLocalDpi xmlns:a14="http://schemas.microsoft.com/office/drawing/2010/main" val="0"/>
              </a:ext>
            </a:extLst>
          </a:blip>
          <a:srcRect l="25508" t="1" r="14465" b="910"/>
          <a:stretch/>
        </p:blipFill>
        <p:spPr>
          <a:xfrm>
            <a:off x="344715" y="1687285"/>
            <a:ext cx="3547855" cy="4245429"/>
          </a:xfrm>
          <a:prstGeom prst="rect">
            <a:avLst/>
          </a:prstGeom>
        </p:spPr>
      </p:pic>
    </p:spTree>
    <p:extLst>
      <p:ext uri="{BB962C8B-B14F-4D97-AF65-F5344CB8AC3E}">
        <p14:creationId xmlns:p14="http://schemas.microsoft.com/office/powerpoint/2010/main" val="1708451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1000" y="280552"/>
            <a:ext cx="8458200" cy="1143000"/>
          </a:xfrm>
        </p:spPr>
        <p:txBody>
          <a:bodyPr/>
          <a:lstStyle/>
          <a:p>
            <a:r>
              <a:rPr lang="en-US" altLang="en-US" dirty="0"/>
              <a:t>Contact Information</a:t>
            </a:r>
          </a:p>
        </p:txBody>
      </p:sp>
      <p:sp>
        <p:nvSpPr>
          <p:cNvPr id="22531" name="Content Placeholder 2"/>
          <p:cNvSpPr>
            <a:spLocks noGrp="1"/>
          </p:cNvSpPr>
          <p:nvPr>
            <p:ph idx="1"/>
          </p:nvPr>
        </p:nvSpPr>
        <p:spPr>
          <a:xfrm>
            <a:off x="365234" y="1616067"/>
            <a:ext cx="8458200" cy="4222750"/>
          </a:xfrm>
        </p:spPr>
        <p:txBody>
          <a:bodyPr/>
          <a:lstStyle/>
          <a:p>
            <a:pPr marL="0" indent="0">
              <a:buFontTx/>
              <a:buNone/>
            </a:pPr>
            <a:r>
              <a:rPr lang="en-US" altLang="en-US" sz="2300" b="1" dirty="0"/>
              <a:t>Dana White, MSW, LSW </a:t>
            </a:r>
          </a:p>
          <a:p>
            <a:pPr marL="0" indent="0">
              <a:buFontTx/>
              <a:buNone/>
            </a:pPr>
            <a:r>
              <a:rPr lang="en-US" altLang="en-US" sz="2300" dirty="0"/>
              <a:t>LGBTQ Health Initiative Program Manager </a:t>
            </a:r>
          </a:p>
          <a:p>
            <a:pPr marL="0" indent="0">
              <a:buFontTx/>
              <a:buNone/>
            </a:pPr>
            <a:r>
              <a:rPr lang="en-US" altLang="en-US" sz="2300" dirty="0"/>
              <a:t>Greater Columbus LGBTQ Health Coalition Chair</a:t>
            </a:r>
          </a:p>
          <a:p>
            <a:pPr marL="0" indent="0">
              <a:buFontTx/>
              <a:buNone/>
            </a:pPr>
            <a:r>
              <a:rPr lang="en-US" altLang="en-US" sz="2300" dirty="0"/>
              <a:t>614-645-3097</a:t>
            </a:r>
          </a:p>
          <a:p>
            <a:pPr marL="0" indent="0">
              <a:buFontTx/>
              <a:buNone/>
            </a:pPr>
            <a:r>
              <a:rPr lang="en-US" altLang="en-US" sz="2300" dirty="0">
                <a:hlinkClick r:id="rId3"/>
              </a:rPr>
              <a:t>dlwhite@columbus.gov</a:t>
            </a:r>
            <a:r>
              <a:rPr lang="en-US" altLang="en-US" sz="2300" dirty="0"/>
              <a:t> </a:t>
            </a:r>
          </a:p>
          <a:p>
            <a:pPr marL="0" indent="0">
              <a:buFontTx/>
              <a:buNone/>
            </a:pPr>
            <a:endParaRPr lang="en-US" altLang="en-US" sz="2300" dirty="0"/>
          </a:p>
          <a:p>
            <a:pPr marL="0" indent="0">
              <a:buFontTx/>
              <a:buNone/>
            </a:pPr>
            <a:r>
              <a:rPr lang="en-US" altLang="en-US" sz="2300" b="1" dirty="0"/>
              <a:t>Kelly Hill, MTS, MEd </a:t>
            </a:r>
          </a:p>
          <a:p>
            <a:pPr marL="0" indent="0">
              <a:buFontTx/>
              <a:buNone/>
            </a:pPr>
            <a:r>
              <a:rPr lang="en-US" altLang="en-US" sz="2300" dirty="0"/>
              <a:t>Smoke-Free Initiatives Program Manager</a:t>
            </a:r>
          </a:p>
          <a:p>
            <a:pPr marL="0" indent="0">
              <a:buFontTx/>
              <a:buNone/>
            </a:pPr>
            <a:r>
              <a:rPr lang="en-US" altLang="en-US" sz="2300" dirty="0"/>
              <a:t>614-645-6836</a:t>
            </a:r>
          </a:p>
          <a:p>
            <a:pPr marL="0" indent="0">
              <a:buFontTx/>
              <a:buNone/>
            </a:pPr>
            <a:r>
              <a:rPr lang="en-US" altLang="en-US" sz="2300" dirty="0">
                <a:hlinkClick r:id="rId4"/>
              </a:rPr>
              <a:t>kdhill@columbus.gov</a:t>
            </a:r>
            <a:endParaRPr lang="en-US" altLang="en-US" sz="2300" dirty="0"/>
          </a:p>
          <a:p>
            <a:pPr marL="0" indent="0">
              <a:buFontTx/>
              <a:buNone/>
            </a:pPr>
            <a:endParaRPr lang="en-US"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Tobacco Use on the Decline? </a:t>
            </a:r>
          </a:p>
        </p:txBody>
      </p:sp>
      <p:sp>
        <p:nvSpPr>
          <p:cNvPr id="3" name="Content Placeholder 2"/>
          <p:cNvSpPr>
            <a:spLocks noGrp="1"/>
          </p:cNvSpPr>
          <p:nvPr>
            <p:ph idx="1"/>
          </p:nvPr>
        </p:nvSpPr>
        <p:spPr>
          <a:xfrm>
            <a:off x="381000" y="1714500"/>
            <a:ext cx="6498265" cy="4222750"/>
          </a:xfrm>
        </p:spPr>
        <p:txBody>
          <a:bodyPr/>
          <a:lstStyle/>
          <a:p>
            <a:pPr>
              <a:spcBef>
                <a:spcPts val="1200"/>
              </a:spcBef>
            </a:pPr>
            <a:r>
              <a:rPr lang="en-US" sz="2400" dirty="0"/>
              <a:t>Tobacco use is on the decline. </a:t>
            </a:r>
          </a:p>
          <a:p>
            <a:pPr>
              <a:spcBef>
                <a:spcPts val="1200"/>
              </a:spcBef>
            </a:pPr>
            <a:r>
              <a:rPr lang="en-US" sz="2400" b="1" dirty="0">
                <a:solidFill>
                  <a:srgbClr val="C00000"/>
                </a:solidFill>
              </a:rPr>
              <a:t>Yet for the LGBTQ community, </a:t>
            </a:r>
            <a:r>
              <a:rPr lang="en-US" sz="2400" dirty="0"/>
              <a:t>smoking is still remarkably common. </a:t>
            </a:r>
          </a:p>
          <a:p>
            <a:pPr>
              <a:spcBef>
                <a:spcPts val="1200"/>
              </a:spcBef>
            </a:pPr>
            <a:r>
              <a:rPr lang="en-US" sz="2400" dirty="0"/>
              <a:t>LGBT people smoke at rates from                   </a:t>
            </a:r>
            <a:r>
              <a:rPr lang="en-US" sz="2400" b="1" dirty="0">
                <a:solidFill>
                  <a:srgbClr val="C00000"/>
                </a:solidFill>
              </a:rPr>
              <a:t>35% to almost 200% higher </a:t>
            </a:r>
            <a:r>
              <a:rPr lang="en-US" sz="2400" dirty="0"/>
              <a:t>than the general population.</a:t>
            </a:r>
          </a:p>
          <a:p>
            <a:pPr>
              <a:spcBef>
                <a:spcPts val="1200"/>
              </a:spcBef>
            </a:pPr>
            <a:r>
              <a:rPr lang="en-US" sz="2400" b="1" dirty="0">
                <a:solidFill>
                  <a:srgbClr val="C00000"/>
                </a:solidFill>
              </a:rPr>
              <a:t>48% of LGBTQ smokers also vape, </a:t>
            </a:r>
            <a:r>
              <a:rPr lang="en-US" sz="2400" dirty="0"/>
              <a:t>compared to 6.3% of non-LGBTQ smokers. </a:t>
            </a:r>
          </a:p>
          <a:p>
            <a:pPr marL="0" indent="0">
              <a:buNone/>
            </a:pPr>
            <a:endParaRPr lang="en-US" sz="1800" dirty="0"/>
          </a:p>
          <a:p>
            <a:pPr marL="0" indent="0">
              <a:buNone/>
            </a:pPr>
            <a:r>
              <a:rPr lang="en-US" sz="1200" i="1" dirty="0" err="1">
                <a:solidFill>
                  <a:schemeClr val="bg1">
                    <a:lumMod val="50000"/>
                  </a:schemeClr>
                </a:solidFill>
              </a:rPr>
              <a:t>Mpowered</a:t>
            </a:r>
            <a:r>
              <a:rPr lang="en-US" sz="1200" i="1" dirty="0">
                <a:solidFill>
                  <a:schemeClr val="bg1">
                    <a:lumMod val="50000"/>
                  </a:schemeClr>
                </a:solidFill>
              </a:rPr>
              <a:t>: Best and Promising Practices for LGBT Tobacco Prevention and Control, The Network for LGBT Health Equity</a:t>
            </a:r>
          </a:p>
        </p:txBody>
      </p:sp>
      <p:pic>
        <p:nvPicPr>
          <p:cNvPr id="1026" name="Picture 2" descr="S:\ConstituencyBuilding\Environmental Health\Tobacco 21\Campaign\drafting\photos\addict-addiction-ashtray-bad-46183.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7579" r="21241"/>
          <a:stretch/>
        </p:blipFill>
        <p:spPr bwMode="auto">
          <a:xfrm>
            <a:off x="6964326" y="1752194"/>
            <a:ext cx="1924494"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801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172" y="217488"/>
            <a:ext cx="8458200" cy="1143000"/>
          </a:xfrm>
        </p:spPr>
        <p:txBody>
          <a:bodyPr/>
          <a:lstStyle/>
          <a:p>
            <a:r>
              <a:rPr lang="en-US" dirty="0"/>
              <a:t>Ohio Statistics </a:t>
            </a:r>
          </a:p>
        </p:txBody>
      </p:sp>
      <p:sp>
        <p:nvSpPr>
          <p:cNvPr id="3" name="Content Placeholder 2"/>
          <p:cNvSpPr>
            <a:spLocks noGrp="1"/>
          </p:cNvSpPr>
          <p:nvPr>
            <p:ph idx="1"/>
          </p:nvPr>
        </p:nvSpPr>
        <p:spPr>
          <a:xfrm>
            <a:off x="381000" y="1714500"/>
            <a:ext cx="4180367" cy="4222750"/>
          </a:xfrm>
        </p:spPr>
        <p:txBody>
          <a:bodyPr/>
          <a:lstStyle/>
          <a:p>
            <a:pPr>
              <a:spcBef>
                <a:spcPts val="0"/>
              </a:spcBef>
              <a:spcAft>
                <a:spcPts val="1200"/>
              </a:spcAft>
            </a:pPr>
            <a:r>
              <a:rPr lang="en-US" sz="2000" b="1" dirty="0">
                <a:solidFill>
                  <a:srgbClr val="C00000"/>
                </a:solidFill>
              </a:rPr>
              <a:t>38% of LGBTQ Ohioans </a:t>
            </a:r>
            <a:r>
              <a:rPr lang="en-US" sz="2000" dirty="0"/>
              <a:t>are smokers</a:t>
            </a:r>
          </a:p>
          <a:p>
            <a:pPr>
              <a:spcBef>
                <a:spcPts val="0"/>
              </a:spcBef>
            </a:pPr>
            <a:r>
              <a:rPr lang="en-US" sz="2000" dirty="0"/>
              <a:t>20% of non-LGBTQ Ohioans are smokers</a:t>
            </a:r>
            <a:endParaRPr lang="en-US" sz="1400" dirty="0">
              <a:solidFill>
                <a:srgbClr val="000000"/>
              </a:solidFill>
            </a:endParaRPr>
          </a:p>
          <a:p>
            <a:pPr marL="0" lvl="0" indent="0" algn="r">
              <a:spcBef>
                <a:spcPts val="0"/>
              </a:spcBef>
              <a:buNone/>
            </a:pPr>
            <a:endParaRPr lang="en-US" sz="1500" u="sng" dirty="0">
              <a:solidFill>
                <a:srgbClr val="000000"/>
              </a:solidFill>
            </a:endParaRPr>
          </a:p>
          <a:p>
            <a:pPr marL="0" lvl="0" indent="0">
              <a:spcBef>
                <a:spcPts val="0"/>
              </a:spcBef>
              <a:buNone/>
            </a:pPr>
            <a:r>
              <a:rPr lang="en-US" sz="1200" i="1" dirty="0">
                <a:solidFill>
                  <a:schemeClr val="bg1">
                    <a:lumMod val="50000"/>
                  </a:schemeClr>
                </a:solidFill>
              </a:rPr>
              <a:t>Source: ODH Behavioral Risk Factor Surveillance System, 2014</a:t>
            </a:r>
          </a:p>
          <a:p>
            <a:pPr marL="0" lvl="0" indent="0">
              <a:spcBef>
                <a:spcPts val="0"/>
              </a:spcBef>
              <a:buNone/>
            </a:pPr>
            <a:endParaRPr lang="en-US" sz="1200" i="1" dirty="0">
              <a:solidFill>
                <a:schemeClr val="bg1">
                  <a:lumMod val="50000"/>
                </a:schemeClr>
              </a:solidFill>
            </a:endParaRPr>
          </a:p>
          <a:p>
            <a:pPr lvl="0">
              <a:spcBef>
                <a:spcPts val="0"/>
              </a:spcBef>
              <a:spcAft>
                <a:spcPts val="1200"/>
              </a:spcAft>
            </a:pPr>
            <a:r>
              <a:rPr lang="en-US" sz="2000" b="1" dirty="0">
                <a:solidFill>
                  <a:srgbClr val="C00000"/>
                </a:solidFill>
              </a:rPr>
              <a:t>30% of LGBTQ </a:t>
            </a:r>
            <a:r>
              <a:rPr lang="en-US" sz="2000" dirty="0">
                <a:solidFill>
                  <a:srgbClr val="000000"/>
                </a:solidFill>
              </a:rPr>
              <a:t>respondents at Columbus Pride were smokers</a:t>
            </a:r>
          </a:p>
          <a:p>
            <a:pPr lvl="0">
              <a:spcBef>
                <a:spcPts val="0"/>
              </a:spcBef>
              <a:spcAft>
                <a:spcPts val="1200"/>
              </a:spcAft>
            </a:pPr>
            <a:r>
              <a:rPr lang="en-US" sz="2000" dirty="0">
                <a:solidFill>
                  <a:srgbClr val="000000"/>
                </a:solidFill>
              </a:rPr>
              <a:t>20% of non-LGBTQ respondents were smokers</a:t>
            </a:r>
          </a:p>
          <a:p>
            <a:pPr marL="0" lvl="0" indent="0" algn="r">
              <a:spcBef>
                <a:spcPts val="0"/>
              </a:spcBef>
              <a:buNone/>
            </a:pPr>
            <a:endParaRPr lang="en-US" sz="1050" dirty="0">
              <a:solidFill>
                <a:srgbClr val="000000"/>
              </a:solidFill>
            </a:endParaRPr>
          </a:p>
          <a:p>
            <a:pPr marL="0" lvl="0" indent="0">
              <a:spcBef>
                <a:spcPts val="0"/>
              </a:spcBef>
              <a:buNone/>
            </a:pPr>
            <a:r>
              <a:rPr lang="en-US" sz="1200" i="1" dirty="0">
                <a:solidFill>
                  <a:srgbClr val="FFFFFF">
                    <a:lumMod val="50000"/>
                  </a:srgbClr>
                </a:solidFill>
              </a:rPr>
              <a:t>Source: 2017 PRIDE Festival Survey</a:t>
            </a:r>
          </a:p>
          <a:p>
            <a:endParaRPr lang="en-US" dirty="0"/>
          </a:p>
        </p:txBody>
      </p:sp>
      <p:graphicFrame>
        <p:nvGraphicFramePr>
          <p:cNvPr id="8" name="Chart 7"/>
          <p:cNvGraphicFramePr/>
          <p:nvPr>
            <p:extLst>
              <p:ext uri="{D42A27DB-BD31-4B8C-83A1-F6EECF244321}">
                <p14:modId xmlns:p14="http://schemas.microsoft.com/office/powerpoint/2010/main" val="3056078782"/>
              </p:ext>
            </p:extLst>
          </p:nvPr>
        </p:nvGraphicFramePr>
        <p:xfrm>
          <a:off x="4614531" y="1843568"/>
          <a:ext cx="4292010" cy="3940544"/>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rot="16200000">
            <a:off x="3396580" y="3519924"/>
            <a:ext cx="3456112" cy="307777"/>
          </a:xfrm>
          <a:prstGeom prst="rect">
            <a:avLst/>
          </a:prstGeom>
          <a:noFill/>
        </p:spPr>
        <p:txBody>
          <a:bodyPr wrap="square" rtlCol="0">
            <a:spAutoFit/>
          </a:bodyPr>
          <a:lstStyle/>
          <a:p>
            <a:pPr algn="ctr"/>
            <a:r>
              <a:rPr lang="en-US" sz="1400" dirty="0"/>
              <a:t>% of Smokers in Ohio</a:t>
            </a:r>
          </a:p>
        </p:txBody>
      </p:sp>
    </p:spTree>
    <p:extLst>
      <p:ext uri="{BB962C8B-B14F-4D97-AF65-F5344CB8AC3E}">
        <p14:creationId xmlns:p14="http://schemas.microsoft.com/office/powerpoint/2010/main" val="2681972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2017 Columbus Pride Stats</a:t>
            </a:r>
            <a:br>
              <a:rPr lang="en-US" sz="2400" dirty="0"/>
            </a:br>
            <a:r>
              <a:rPr lang="en-US" dirty="0"/>
              <a:t>Smoking Cessation</a:t>
            </a:r>
          </a:p>
        </p:txBody>
      </p:sp>
      <p:sp>
        <p:nvSpPr>
          <p:cNvPr id="3" name="Content Placeholder 2"/>
          <p:cNvSpPr>
            <a:spLocks noGrp="1"/>
          </p:cNvSpPr>
          <p:nvPr>
            <p:ph idx="1"/>
          </p:nvPr>
        </p:nvSpPr>
        <p:spPr>
          <a:xfrm>
            <a:off x="381000" y="1714500"/>
            <a:ext cx="5456274" cy="4222750"/>
          </a:xfrm>
        </p:spPr>
        <p:txBody>
          <a:bodyPr/>
          <a:lstStyle/>
          <a:p>
            <a:pPr>
              <a:spcAft>
                <a:spcPts val="1200"/>
              </a:spcAft>
            </a:pPr>
            <a:r>
              <a:rPr lang="en-US" sz="2800" b="1" dirty="0">
                <a:solidFill>
                  <a:srgbClr val="C00000"/>
                </a:solidFill>
              </a:rPr>
              <a:t>69% </a:t>
            </a:r>
            <a:r>
              <a:rPr lang="en-US" sz="2800" dirty="0"/>
              <a:t>of LGBTQ participants indicated they would like to quit smoking.</a:t>
            </a:r>
          </a:p>
          <a:p>
            <a:r>
              <a:rPr lang="en-US" sz="2800" b="1" dirty="0">
                <a:solidFill>
                  <a:srgbClr val="C00000"/>
                </a:solidFill>
              </a:rPr>
              <a:t>51%</a:t>
            </a:r>
            <a:r>
              <a:rPr lang="en-US" sz="2800" dirty="0">
                <a:solidFill>
                  <a:srgbClr val="C00000"/>
                </a:solidFill>
              </a:rPr>
              <a:t> </a:t>
            </a:r>
            <a:r>
              <a:rPr lang="en-US" sz="2800" dirty="0"/>
              <a:t>of LGBTQ participants had not heard of the Ohio </a:t>
            </a:r>
            <a:r>
              <a:rPr lang="en-US" sz="2800" dirty="0" err="1"/>
              <a:t>QuitLine</a:t>
            </a:r>
            <a:r>
              <a:rPr lang="en-US" sz="2800" dirty="0"/>
              <a:t>. </a:t>
            </a:r>
          </a:p>
          <a:p>
            <a:endParaRPr lang="en-US" dirty="0"/>
          </a:p>
          <a:p>
            <a:pPr marL="0" indent="0">
              <a:buNone/>
            </a:pPr>
            <a:r>
              <a:rPr lang="en-US" sz="1200" i="1" dirty="0">
                <a:solidFill>
                  <a:schemeClr val="bg1">
                    <a:lumMod val="50000"/>
                  </a:schemeClr>
                </a:solidFill>
              </a:rPr>
              <a:t>Source: ODH 2017 PRIDE Festival Survey</a:t>
            </a:r>
          </a:p>
          <a:p>
            <a:endParaRPr lang="en-US" dirty="0"/>
          </a:p>
        </p:txBody>
      </p:sp>
      <p:pic>
        <p:nvPicPr>
          <p:cNvPr id="3074" name="Picture 2" descr="C:\Users\adluttfring\Downloads\Fotosearch_k22612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2935" y="1735285"/>
            <a:ext cx="2754457"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244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Tobacco Kills More People Than Other Causes Combined</a:t>
            </a:r>
          </a:p>
        </p:txBody>
      </p:sp>
      <p:pic>
        <p:nvPicPr>
          <p:cNvPr id="2050" name="Picture 2" descr="S:\Planning\HealthPromotion\Creating Healthy Communities\Tobacco\Minority Populations\LGBT\1f785c1be189534d96aef34abd7d1056.jpg"/>
          <p:cNvPicPr>
            <a:picLocks noChangeAspect="1" noChangeArrowheads="1"/>
          </p:cNvPicPr>
          <p:nvPr/>
        </p:nvPicPr>
        <p:blipFill rotWithShape="1">
          <a:blip r:embed="rId3">
            <a:extLst>
              <a:ext uri="{28A0092B-C50C-407E-A947-70E740481C1C}">
                <a14:useLocalDpi xmlns:a14="http://schemas.microsoft.com/office/drawing/2010/main" val="0"/>
              </a:ext>
            </a:extLst>
          </a:blip>
          <a:srcRect l="4974" t="63592" r="14897" b="22063"/>
          <a:stretch/>
        </p:blipFill>
        <p:spPr bwMode="auto">
          <a:xfrm>
            <a:off x="369792" y="1871323"/>
            <a:ext cx="8412480" cy="240862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67833" y="4613596"/>
            <a:ext cx="7825562" cy="1200329"/>
          </a:xfrm>
          <a:prstGeom prst="rect">
            <a:avLst/>
          </a:prstGeom>
        </p:spPr>
        <p:txBody>
          <a:bodyPr wrap="square">
            <a:spAutoFit/>
          </a:bodyPr>
          <a:lstStyle/>
          <a:p>
            <a:r>
              <a:rPr lang="en-US" sz="2400" dirty="0"/>
              <a:t>The American Cancer Society estimates that over </a:t>
            </a:r>
            <a:r>
              <a:rPr lang="en-US" sz="2400" b="1" dirty="0">
                <a:solidFill>
                  <a:srgbClr val="EA0000"/>
                </a:solidFill>
              </a:rPr>
              <a:t>30,000 LGBTQ people die </a:t>
            </a:r>
            <a:r>
              <a:rPr lang="en-US" sz="2400" dirty="0"/>
              <a:t>each year of tobacco-related diseases.</a:t>
            </a:r>
          </a:p>
        </p:txBody>
      </p:sp>
      <p:sp>
        <p:nvSpPr>
          <p:cNvPr id="6" name="TextBox 5"/>
          <p:cNvSpPr txBox="1"/>
          <p:nvPr/>
        </p:nvSpPr>
        <p:spPr>
          <a:xfrm>
            <a:off x="5349923" y="4253754"/>
            <a:ext cx="3432350" cy="276999"/>
          </a:xfrm>
          <a:prstGeom prst="rect">
            <a:avLst/>
          </a:prstGeom>
          <a:noFill/>
        </p:spPr>
        <p:txBody>
          <a:bodyPr wrap="square" rtlCol="0">
            <a:spAutoFit/>
          </a:bodyPr>
          <a:lstStyle/>
          <a:p>
            <a:pPr algn="r"/>
            <a:r>
              <a:rPr lang="en-US" sz="1200" i="1" dirty="0">
                <a:solidFill>
                  <a:schemeClr val="bg2"/>
                </a:solidFill>
              </a:rPr>
              <a:t>Image source: TobaccoFreeCA.com</a:t>
            </a:r>
          </a:p>
        </p:txBody>
      </p:sp>
    </p:spTree>
    <p:extLst>
      <p:ext uri="{BB962C8B-B14F-4D97-AF65-F5344CB8AC3E}">
        <p14:creationId xmlns:p14="http://schemas.microsoft.com/office/powerpoint/2010/main" val="2542817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2193" t="3290" r="12651" b="27530"/>
          <a:stretch/>
        </p:blipFill>
        <p:spPr bwMode="auto">
          <a:xfrm>
            <a:off x="399308" y="1839431"/>
            <a:ext cx="8412480" cy="3912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381000" y="217488"/>
            <a:ext cx="6423837" cy="1143000"/>
          </a:xfrm>
        </p:spPr>
        <p:txBody>
          <a:bodyPr/>
          <a:lstStyle/>
          <a:p>
            <a:r>
              <a:rPr lang="en-US" dirty="0"/>
              <a:t>When Did Smoking Become Part of Us?</a:t>
            </a:r>
          </a:p>
        </p:txBody>
      </p:sp>
      <p:sp>
        <p:nvSpPr>
          <p:cNvPr id="6" name="TextBox 5"/>
          <p:cNvSpPr txBox="1"/>
          <p:nvPr/>
        </p:nvSpPr>
        <p:spPr>
          <a:xfrm>
            <a:off x="3027676" y="5752215"/>
            <a:ext cx="5784112" cy="276999"/>
          </a:xfrm>
          <a:prstGeom prst="rect">
            <a:avLst/>
          </a:prstGeom>
          <a:noFill/>
        </p:spPr>
        <p:txBody>
          <a:bodyPr wrap="square" rtlCol="0">
            <a:spAutoFit/>
          </a:bodyPr>
          <a:lstStyle/>
          <a:p>
            <a:pPr algn="r"/>
            <a:r>
              <a:rPr lang="en-US" sz="1200" i="1" dirty="0">
                <a:solidFill>
                  <a:schemeClr val="bg2"/>
                </a:solidFill>
              </a:rPr>
              <a:t>Image source: http://www.lgbtpartnership.org/smokefreepride.html</a:t>
            </a:r>
          </a:p>
        </p:txBody>
      </p:sp>
    </p:spTree>
    <p:extLst>
      <p:ext uri="{BB962C8B-B14F-4D97-AF65-F5344CB8AC3E}">
        <p14:creationId xmlns:p14="http://schemas.microsoft.com/office/powerpoint/2010/main" val="3237064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
          <p:cNvSpPr txBox="1">
            <a:spLocks noChangeArrowheads="1"/>
          </p:cNvSpPr>
          <p:nvPr/>
        </p:nvSpPr>
        <p:spPr bwMode="auto">
          <a:xfrm>
            <a:off x="674689" y="960438"/>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endParaRPr lang="en-US" altLang="en-US" sz="2400"/>
          </a:p>
        </p:txBody>
      </p:sp>
      <p:sp>
        <p:nvSpPr>
          <p:cNvPr id="7" name="TextBox 6"/>
          <p:cNvSpPr txBox="1"/>
          <p:nvPr/>
        </p:nvSpPr>
        <p:spPr>
          <a:xfrm>
            <a:off x="654050" y="1857375"/>
            <a:ext cx="7912100" cy="4031873"/>
          </a:xfrm>
          <a:prstGeom prst="rect">
            <a:avLst/>
          </a:prstGeom>
          <a:noFill/>
        </p:spPr>
        <p:txBody>
          <a:bodyPr>
            <a:spAutoFit/>
          </a:bodyPr>
          <a:lstStyle/>
          <a:p>
            <a:pPr>
              <a:spcAft>
                <a:spcPts val="600"/>
              </a:spcAft>
              <a:defRPr/>
            </a:pPr>
            <a:r>
              <a:rPr lang="en-US" sz="2400" dirty="0"/>
              <a:t>Higher rates of:</a:t>
            </a:r>
          </a:p>
          <a:p>
            <a:pPr marL="342900" indent="-342900">
              <a:spcAft>
                <a:spcPts val="600"/>
              </a:spcAft>
              <a:buFont typeface="Arial" panose="020B0604020202020204" pitchFamily="34" charset="0"/>
              <a:buChar char="•"/>
              <a:defRPr/>
            </a:pPr>
            <a:r>
              <a:rPr lang="en-US" sz="2400" dirty="0"/>
              <a:t>HIV infection, especially among transgender women</a:t>
            </a:r>
          </a:p>
          <a:p>
            <a:pPr marL="342900" indent="-342900">
              <a:spcAft>
                <a:spcPts val="600"/>
              </a:spcAft>
              <a:buFont typeface="Arial" panose="020B0604020202020204" pitchFamily="34" charset="0"/>
              <a:buChar char="•"/>
              <a:defRPr/>
            </a:pPr>
            <a:r>
              <a:rPr lang="en-US" sz="2400" dirty="0"/>
              <a:t>STI rates in general</a:t>
            </a:r>
          </a:p>
          <a:p>
            <a:pPr marL="342900" indent="-342900">
              <a:spcAft>
                <a:spcPts val="600"/>
              </a:spcAft>
              <a:buFont typeface="Arial" panose="020B0604020202020204" pitchFamily="34" charset="0"/>
              <a:buChar char="•"/>
              <a:defRPr/>
            </a:pPr>
            <a:r>
              <a:rPr lang="en-US" sz="2400" dirty="0"/>
              <a:t>Drug and alcohol use and dependency</a:t>
            </a:r>
          </a:p>
          <a:p>
            <a:pPr marL="342900" indent="-342900">
              <a:spcAft>
                <a:spcPts val="600"/>
              </a:spcAft>
              <a:buFont typeface="Arial" panose="020B0604020202020204" pitchFamily="34" charset="0"/>
              <a:buChar char="•"/>
              <a:defRPr/>
            </a:pPr>
            <a:r>
              <a:rPr lang="en-US" sz="2400" dirty="0"/>
              <a:t>Tobacco Use</a:t>
            </a:r>
          </a:p>
          <a:p>
            <a:pPr marL="342900" indent="-342900">
              <a:spcAft>
                <a:spcPts val="600"/>
              </a:spcAft>
              <a:buFont typeface="Arial" panose="020B0604020202020204" pitchFamily="34" charset="0"/>
              <a:buChar char="•"/>
              <a:defRPr/>
            </a:pPr>
            <a:r>
              <a:rPr lang="en-US" sz="2400" dirty="0"/>
              <a:t>Obesity among lesbian and bisexual women</a:t>
            </a:r>
          </a:p>
          <a:p>
            <a:pPr marL="342900" indent="-342900">
              <a:spcAft>
                <a:spcPts val="600"/>
              </a:spcAft>
              <a:buFont typeface="Arial" panose="020B0604020202020204" pitchFamily="34" charset="0"/>
              <a:buChar char="•"/>
              <a:defRPr/>
            </a:pPr>
            <a:r>
              <a:rPr lang="en-US" sz="2400" dirty="0"/>
              <a:t>Depression</a:t>
            </a:r>
          </a:p>
          <a:p>
            <a:pPr marL="342900" indent="-342900">
              <a:spcAft>
                <a:spcPts val="600"/>
              </a:spcAft>
              <a:buFont typeface="Arial" panose="020B0604020202020204" pitchFamily="34" charset="0"/>
              <a:buChar char="•"/>
              <a:defRPr/>
            </a:pPr>
            <a:r>
              <a:rPr lang="en-US" sz="2400" dirty="0"/>
              <a:t>Suicidal ideation and suicide attempts</a:t>
            </a:r>
          </a:p>
          <a:p>
            <a:pPr>
              <a:spcAft>
                <a:spcPts val="600"/>
              </a:spcAft>
              <a:defRPr/>
            </a:pPr>
            <a:endParaRPr lang="en-US" sz="2400" dirty="0"/>
          </a:p>
        </p:txBody>
      </p:sp>
      <p:sp>
        <p:nvSpPr>
          <p:cNvPr id="8" name="Title 1"/>
          <p:cNvSpPr txBox="1">
            <a:spLocks/>
          </p:cNvSpPr>
          <p:nvPr/>
        </p:nvSpPr>
        <p:spPr>
          <a:xfrm>
            <a:off x="381000" y="217488"/>
            <a:ext cx="8458200" cy="1143000"/>
          </a:xfrm>
          <a:prstGeom prst="rect">
            <a:avLst/>
          </a:prstGeom>
        </p:spPr>
        <p:txBody>
          <a:bodyPr anchor="ctr"/>
          <a:lstStyle>
            <a:lvl1pPr algn="l" rtl="0" eaLnBrk="0" fontAlgn="base" hangingPunct="0">
              <a:spcBef>
                <a:spcPct val="0"/>
              </a:spcBef>
              <a:spcAft>
                <a:spcPct val="0"/>
              </a:spcAft>
              <a:defRPr sz="4400">
                <a:solidFill>
                  <a:schemeClr val="bg2"/>
                </a:solidFill>
                <a:latin typeface="+mj-lt"/>
                <a:ea typeface="+mj-ea"/>
                <a:cs typeface="+mj-cs"/>
              </a:defRPr>
            </a:lvl1pPr>
            <a:lvl2pPr algn="l" rtl="0" eaLnBrk="0" fontAlgn="base" hangingPunct="0">
              <a:spcBef>
                <a:spcPct val="0"/>
              </a:spcBef>
              <a:spcAft>
                <a:spcPct val="0"/>
              </a:spcAft>
              <a:defRPr sz="4400">
                <a:solidFill>
                  <a:schemeClr val="bg2"/>
                </a:solidFill>
                <a:latin typeface="Arial" charset="0"/>
              </a:defRPr>
            </a:lvl2pPr>
            <a:lvl3pPr algn="l" rtl="0" eaLnBrk="0" fontAlgn="base" hangingPunct="0">
              <a:spcBef>
                <a:spcPct val="0"/>
              </a:spcBef>
              <a:spcAft>
                <a:spcPct val="0"/>
              </a:spcAft>
              <a:defRPr sz="4400">
                <a:solidFill>
                  <a:schemeClr val="bg2"/>
                </a:solidFill>
                <a:latin typeface="Arial" charset="0"/>
              </a:defRPr>
            </a:lvl3pPr>
            <a:lvl4pPr algn="l" rtl="0" eaLnBrk="0" fontAlgn="base" hangingPunct="0">
              <a:spcBef>
                <a:spcPct val="0"/>
              </a:spcBef>
              <a:spcAft>
                <a:spcPct val="0"/>
              </a:spcAft>
              <a:defRPr sz="4400">
                <a:solidFill>
                  <a:schemeClr val="bg2"/>
                </a:solidFill>
                <a:latin typeface="Arial" charset="0"/>
              </a:defRPr>
            </a:lvl4pPr>
            <a:lvl5pPr algn="l" rtl="0" eaLnBrk="0" fontAlgn="base" hangingPunct="0">
              <a:spcBef>
                <a:spcPct val="0"/>
              </a:spcBef>
              <a:spcAft>
                <a:spcPct val="0"/>
              </a:spcAft>
              <a:defRPr sz="4400">
                <a:solidFill>
                  <a:schemeClr val="bg2"/>
                </a:solidFill>
                <a:latin typeface="Arial" charset="0"/>
              </a:defRPr>
            </a:lvl5pPr>
            <a:lvl6pPr marL="457200" algn="l" rtl="0" fontAlgn="base">
              <a:spcBef>
                <a:spcPct val="0"/>
              </a:spcBef>
              <a:spcAft>
                <a:spcPct val="0"/>
              </a:spcAft>
              <a:defRPr sz="4400">
                <a:solidFill>
                  <a:schemeClr val="bg2"/>
                </a:solidFill>
                <a:latin typeface="Arial" charset="0"/>
              </a:defRPr>
            </a:lvl6pPr>
            <a:lvl7pPr marL="914400" algn="l" rtl="0" fontAlgn="base">
              <a:spcBef>
                <a:spcPct val="0"/>
              </a:spcBef>
              <a:spcAft>
                <a:spcPct val="0"/>
              </a:spcAft>
              <a:defRPr sz="4400">
                <a:solidFill>
                  <a:schemeClr val="bg2"/>
                </a:solidFill>
                <a:latin typeface="Arial" charset="0"/>
              </a:defRPr>
            </a:lvl7pPr>
            <a:lvl8pPr marL="1371600" algn="l" rtl="0" fontAlgn="base">
              <a:spcBef>
                <a:spcPct val="0"/>
              </a:spcBef>
              <a:spcAft>
                <a:spcPct val="0"/>
              </a:spcAft>
              <a:defRPr sz="4400">
                <a:solidFill>
                  <a:schemeClr val="bg2"/>
                </a:solidFill>
                <a:latin typeface="Arial" charset="0"/>
              </a:defRPr>
            </a:lvl8pPr>
            <a:lvl9pPr marL="1828800" algn="l" rtl="0" fontAlgn="base">
              <a:spcBef>
                <a:spcPct val="0"/>
              </a:spcBef>
              <a:spcAft>
                <a:spcPct val="0"/>
              </a:spcAft>
              <a:defRPr sz="4400">
                <a:solidFill>
                  <a:schemeClr val="bg2"/>
                </a:solidFill>
                <a:latin typeface="Arial" charset="0"/>
              </a:defRPr>
            </a:lvl9pPr>
          </a:lstStyle>
          <a:p>
            <a:pPr algn="ctr">
              <a:defRPr/>
            </a:pPr>
            <a:r>
              <a:rPr lang="en-US" altLang="en-US" kern="0" dirty="0">
                <a:solidFill>
                  <a:schemeClr val="accent1">
                    <a:lumMod val="50000"/>
                  </a:schemeClr>
                </a:solidFill>
              </a:rPr>
              <a:t>LGBTQ Health Disparities</a:t>
            </a:r>
          </a:p>
        </p:txBody>
      </p:sp>
    </p:spTree>
    <p:extLst>
      <p:ext uri="{BB962C8B-B14F-4D97-AF65-F5344CB8AC3E}">
        <p14:creationId xmlns:p14="http://schemas.microsoft.com/office/powerpoint/2010/main" val="22802182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Contributing Factors </a:t>
            </a:r>
          </a:p>
        </p:txBody>
      </p:sp>
      <p:sp>
        <p:nvSpPr>
          <p:cNvPr id="3" name="Content Placeholder 2"/>
          <p:cNvSpPr>
            <a:spLocks noGrp="1"/>
          </p:cNvSpPr>
          <p:nvPr>
            <p:ph idx="1"/>
          </p:nvPr>
        </p:nvSpPr>
        <p:spPr/>
        <p:txBody>
          <a:bodyPr/>
          <a:lstStyle/>
          <a:p>
            <a:pPr marL="514350" indent="-514350">
              <a:buFont typeface="+mj-lt"/>
              <a:buAutoNum type="arabicPeriod"/>
            </a:pPr>
            <a:r>
              <a:rPr lang="en-US" dirty="0"/>
              <a:t>Discrimination &amp; Prejudice &amp; Stigma</a:t>
            </a:r>
          </a:p>
          <a:p>
            <a:pPr marL="514350" indent="-514350">
              <a:buFont typeface="+mj-lt"/>
              <a:buAutoNum type="arabicPeriod"/>
            </a:pPr>
            <a:r>
              <a:rPr lang="en-US" dirty="0"/>
              <a:t>Daily Minority Stress </a:t>
            </a:r>
          </a:p>
          <a:p>
            <a:pPr marL="514350" indent="-514350">
              <a:buFont typeface="+mj-lt"/>
              <a:buAutoNum type="arabicPeriod"/>
            </a:pPr>
            <a:r>
              <a:rPr lang="en-US" dirty="0"/>
              <a:t>Higher Rates of Depression &amp; Anxiety </a:t>
            </a:r>
          </a:p>
          <a:p>
            <a:pPr marL="514350" indent="-514350">
              <a:buFont typeface="+mj-lt"/>
              <a:buAutoNum type="arabicPeriod"/>
            </a:pPr>
            <a:r>
              <a:rPr lang="en-US" dirty="0"/>
              <a:t>Lack of Cultural Competency in Healthcare</a:t>
            </a:r>
          </a:p>
          <a:p>
            <a:pPr marL="514350" indent="-514350">
              <a:buFont typeface="+mj-lt"/>
              <a:buAutoNum type="arabicPeriod"/>
            </a:pPr>
            <a:r>
              <a:rPr lang="en-US" dirty="0"/>
              <a:t>Targeted Marketing </a:t>
            </a:r>
          </a:p>
          <a:p>
            <a:pPr marL="514350" indent="-514350">
              <a:buFont typeface="+mj-lt"/>
              <a:buAutoNum type="arabicPeriod"/>
            </a:pPr>
            <a:r>
              <a:rPr lang="en-US" dirty="0"/>
              <a:t>Socialization (Counterculture)</a:t>
            </a:r>
          </a:p>
        </p:txBody>
      </p:sp>
    </p:spTree>
    <p:extLst>
      <p:ext uri="{BB962C8B-B14F-4D97-AF65-F5344CB8AC3E}">
        <p14:creationId xmlns:p14="http://schemas.microsoft.com/office/powerpoint/2010/main" val="3420156660"/>
      </p:ext>
    </p:extLst>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10680</TotalTime>
  <Words>2190</Words>
  <Application>Microsoft Office PowerPoint</Application>
  <PresentationFormat>On-screen Show (4:3)</PresentationFormat>
  <Paragraphs>242</Paragraphs>
  <Slides>27</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ＭＳ Ｐゴシック</vt:lpstr>
      <vt:lpstr>Arial</vt:lpstr>
      <vt:lpstr>Calibri</vt:lpstr>
      <vt:lpstr>Mangal</vt:lpstr>
      <vt:lpstr>ヒラギノ角ゴ Pro W3</vt:lpstr>
      <vt:lpstr>Custom Design</vt:lpstr>
      <vt:lpstr>PowerPoint Presentation</vt:lpstr>
      <vt:lpstr>Agenda </vt:lpstr>
      <vt:lpstr>Tobacco Use on the Decline? </vt:lpstr>
      <vt:lpstr>Ohio Statistics </vt:lpstr>
      <vt:lpstr>2017 Columbus Pride Stats Smoking Cessation</vt:lpstr>
      <vt:lpstr>Tobacco Kills More People Than Other Causes Combined</vt:lpstr>
      <vt:lpstr>When Did Smoking Become Part of Us?</vt:lpstr>
      <vt:lpstr>PowerPoint Presentation</vt:lpstr>
      <vt:lpstr>Contributing Factors </vt:lpstr>
      <vt:lpstr>PowerPoint Presentation</vt:lpstr>
      <vt:lpstr>PowerPoint Presentation</vt:lpstr>
      <vt:lpstr>PowerPoint Presentation</vt:lpstr>
      <vt:lpstr>PowerPoint Presentation</vt:lpstr>
      <vt:lpstr>Answers</vt:lpstr>
      <vt:lpstr>What’s with the  Q?</vt:lpstr>
      <vt:lpstr>Industry Targeting</vt:lpstr>
      <vt:lpstr>PowerPoint Presentation</vt:lpstr>
      <vt:lpstr>PowerPoint Presentation</vt:lpstr>
      <vt:lpstr>PowerPoint Presentation</vt:lpstr>
      <vt:lpstr>PowerPoint Presentation</vt:lpstr>
      <vt:lpstr>PowerPoint Presentation</vt:lpstr>
      <vt:lpstr>PowerPoint Presentation</vt:lpstr>
      <vt:lpstr>What Can We Do About This?</vt:lpstr>
      <vt:lpstr>What Can We Do About This?</vt:lpstr>
      <vt:lpstr>Best Practices in Social Marketing</vt:lpstr>
      <vt:lpstr>Best Practices in Social Marketing</vt:lpstr>
      <vt:lpstr>Contact Information</vt:lpstr>
    </vt:vector>
  </TitlesOfParts>
  <Company>City of Columbus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Jessberger, Jeffrey</cp:lastModifiedBy>
  <cp:revision>320</cp:revision>
  <cp:lastPrinted>2017-06-22T17:23:59Z</cp:lastPrinted>
  <dcterms:created xsi:type="dcterms:W3CDTF">2012-02-27T14:18:07Z</dcterms:created>
  <dcterms:modified xsi:type="dcterms:W3CDTF">2018-10-19T18:21:45Z</dcterms:modified>
</cp:coreProperties>
</file>