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1"/>
  </p:sldMasterIdLst>
  <p:notesMasterIdLst>
    <p:notesMasterId r:id="rId358"/>
  </p:notesMasterIdLst>
  <p:handoutMasterIdLst>
    <p:handoutMasterId r:id="rId359"/>
  </p:handoutMasterIdLst>
  <p:sldIdLst>
    <p:sldId id="914" r:id="rId2"/>
    <p:sldId id="357" r:id="rId3"/>
    <p:sldId id="311" r:id="rId4"/>
    <p:sldId id="358" r:id="rId5"/>
    <p:sldId id="363" r:id="rId6"/>
    <p:sldId id="808" r:id="rId7"/>
    <p:sldId id="365" r:id="rId8"/>
    <p:sldId id="374" r:id="rId9"/>
    <p:sldId id="375" r:id="rId10"/>
    <p:sldId id="933" r:id="rId11"/>
    <p:sldId id="378" r:id="rId12"/>
    <p:sldId id="799" r:id="rId13"/>
    <p:sldId id="380" r:id="rId14"/>
    <p:sldId id="931" r:id="rId15"/>
    <p:sldId id="932" r:id="rId16"/>
    <p:sldId id="800" r:id="rId17"/>
    <p:sldId id="382" r:id="rId18"/>
    <p:sldId id="934" r:id="rId19"/>
    <p:sldId id="935" r:id="rId20"/>
    <p:sldId id="941" r:id="rId21"/>
    <p:sldId id="950" r:id="rId22"/>
    <p:sldId id="947" r:id="rId23"/>
    <p:sldId id="948" r:id="rId24"/>
    <p:sldId id="949" r:id="rId25"/>
    <p:sldId id="951" r:id="rId26"/>
    <p:sldId id="952" r:id="rId27"/>
    <p:sldId id="953" r:id="rId28"/>
    <p:sldId id="954" r:id="rId29"/>
    <p:sldId id="955" r:id="rId30"/>
    <p:sldId id="956" r:id="rId31"/>
    <p:sldId id="957" r:id="rId32"/>
    <p:sldId id="958" r:id="rId33"/>
    <p:sldId id="959" r:id="rId34"/>
    <p:sldId id="1105" r:id="rId35"/>
    <p:sldId id="960" r:id="rId36"/>
    <p:sldId id="1106" r:id="rId37"/>
    <p:sldId id="961" r:id="rId38"/>
    <p:sldId id="962" r:id="rId39"/>
    <p:sldId id="963" r:id="rId40"/>
    <p:sldId id="964" r:id="rId41"/>
    <p:sldId id="965" r:id="rId42"/>
    <p:sldId id="966" r:id="rId43"/>
    <p:sldId id="967" r:id="rId44"/>
    <p:sldId id="982" r:id="rId45"/>
    <p:sldId id="968" r:id="rId46"/>
    <p:sldId id="969" r:id="rId47"/>
    <p:sldId id="970" r:id="rId48"/>
    <p:sldId id="973" r:id="rId49"/>
    <p:sldId id="1102" r:id="rId50"/>
    <p:sldId id="1101" r:id="rId51"/>
    <p:sldId id="1099" r:id="rId52"/>
    <p:sldId id="1100" r:id="rId53"/>
    <p:sldId id="974" r:id="rId54"/>
    <p:sldId id="975" r:id="rId55"/>
    <p:sldId id="946" r:id="rId56"/>
    <p:sldId id="936" r:id="rId57"/>
    <p:sldId id="383" r:id="rId58"/>
    <p:sldId id="937" r:id="rId59"/>
    <p:sldId id="390" r:id="rId60"/>
    <p:sldId id="392" r:id="rId61"/>
    <p:sldId id="393" r:id="rId62"/>
    <p:sldId id="394" r:id="rId63"/>
    <p:sldId id="976" r:id="rId64"/>
    <p:sldId id="395" r:id="rId65"/>
    <p:sldId id="938" r:id="rId66"/>
    <p:sldId id="939" r:id="rId67"/>
    <p:sldId id="978" r:id="rId68"/>
    <p:sldId id="408" r:id="rId69"/>
    <p:sldId id="1108" r:id="rId70"/>
    <p:sldId id="848" r:id="rId71"/>
    <p:sldId id="863" r:id="rId72"/>
    <p:sldId id="409" r:id="rId73"/>
    <p:sldId id="821" r:id="rId74"/>
    <p:sldId id="795" r:id="rId75"/>
    <p:sldId id="410" r:id="rId76"/>
    <p:sldId id="411" r:id="rId77"/>
    <p:sldId id="794" r:id="rId78"/>
    <p:sldId id="940" r:id="rId79"/>
    <p:sldId id="404" r:id="rId80"/>
    <p:sldId id="825" r:id="rId81"/>
    <p:sldId id="820" r:id="rId82"/>
    <p:sldId id="797" r:id="rId83"/>
    <p:sldId id="922" r:id="rId84"/>
    <p:sldId id="819" r:id="rId85"/>
    <p:sldId id="824" r:id="rId86"/>
    <p:sldId id="798" r:id="rId87"/>
    <p:sldId id="977" r:id="rId88"/>
    <p:sldId id="838" r:id="rId89"/>
    <p:sldId id="850" r:id="rId90"/>
    <p:sldId id="854" r:id="rId91"/>
    <p:sldId id="855" r:id="rId92"/>
    <p:sldId id="856" r:id="rId93"/>
    <p:sldId id="857" r:id="rId94"/>
    <p:sldId id="858" r:id="rId95"/>
    <p:sldId id="902" r:id="rId96"/>
    <p:sldId id="823" r:id="rId97"/>
    <p:sldId id="979" r:id="rId98"/>
    <p:sldId id="415" r:id="rId99"/>
    <p:sldId id="416" r:id="rId100"/>
    <p:sldId id="980" r:id="rId101"/>
    <p:sldId id="851" r:id="rId102"/>
    <p:sldId id="852" r:id="rId103"/>
    <p:sldId id="853" r:id="rId104"/>
    <p:sldId id="981" r:id="rId105"/>
    <p:sldId id="430" r:id="rId106"/>
    <p:sldId id="835" r:id="rId107"/>
    <p:sldId id="432" r:id="rId108"/>
    <p:sldId id="433" r:id="rId109"/>
    <p:sldId id="680" r:id="rId110"/>
    <p:sldId id="434" r:id="rId111"/>
    <p:sldId id="703" r:id="rId112"/>
    <p:sldId id="836" r:id="rId113"/>
    <p:sldId id="704" r:id="rId114"/>
    <p:sldId id="744" r:id="rId115"/>
    <p:sldId id="983" r:id="rId116"/>
    <p:sldId id="984" r:id="rId117"/>
    <p:sldId id="594" r:id="rId118"/>
    <p:sldId id="985" r:id="rId119"/>
    <p:sldId id="986" r:id="rId120"/>
    <p:sldId id="987" r:id="rId121"/>
    <p:sldId id="834" r:id="rId122"/>
    <p:sldId id="911" r:id="rId123"/>
    <p:sldId id="728" r:id="rId124"/>
    <p:sldId id="713" r:id="rId125"/>
    <p:sldId id="988" r:id="rId126"/>
    <p:sldId id="989" r:id="rId127"/>
    <p:sldId id="990" r:id="rId128"/>
    <p:sldId id="447" r:id="rId129"/>
    <p:sldId id="448" r:id="rId130"/>
    <p:sldId id="707" r:id="rId131"/>
    <p:sldId id="991" r:id="rId132"/>
    <p:sldId id="992" r:id="rId133"/>
    <p:sldId id="449" r:id="rId134"/>
    <p:sldId id="450" r:id="rId135"/>
    <p:sldId id="683" r:id="rId136"/>
    <p:sldId id="684" r:id="rId137"/>
    <p:sldId id="685" r:id="rId138"/>
    <p:sldId id="687" r:id="rId139"/>
    <p:sldId id="688" r:id="rId140"/>
    <p:sldId id="1083" r:id="rId141"/>
    <p:sldId id="1084" r:id="rId142"/>
    <p:sldId id="451" r:id="rId143"/>
    <p:sldId id="452" r:id="rId144"/>
    <p:sldId id="453" r:id="rId145"/>
    <p:sldId id="457" r:id="rId146"/>
    <p:sldId id="459" r:id="rId147"/>
    <p:sldId id="460" r:id="rId148"/>
    <p:sldId id="461" r:id="rId149"/>
    <p:sldId id="1087" r:id="rId150"/>
    <p:sldId id="1088" r:id="rId151"/>
    <p:sldId id="1110" r:id="rId152"/>
    <p:sldId id="1111" r:id="rId153"/>
    <p:sldId id="1112" r:id="rId154"/>
    <p:sldId id="1086" r:id="rId155"/>
    <p:sldId id="464" r:id="rId156"/>
    <p:sldId id="1085" r:id="rId157"/>
    <p:sldId id="1113" r:id="rId158"/>
    <p:sldId id="1114" r:id="rId159"/>
    <p:sldId id="1115" r:id="rId160"/>
    <p:sldId id="1116" r:id="rId161"/>
    <p:sldId id="1120" r:id="rId162"/>
    <p:sldId id="1121" r:id="rId163"/>
    <p:sldId id="1122" r:id="rId164"/>
    <p:sldId id="1117" r:id="rId165"/>
    <p:sldId id="1123" r:id="rId166"/>
    <p:sldId id="1119" r:id="rId167"/>
    <p:sldId id="1124" r:id="rId168"/>
    <p:sldId id="1125" r:id="rId169"/>
    <p:sldId id="1126" r:id="rId170"/>
    <p:sldId id="467" r:id="rId171"/>
    <p:sldId id="1127" r:id="rId172"/>
    <p:sldId id="777" r:id="rId173"/>
    <p:sldId id="781" r:id="rId174"/>
    <p:sldId id="994" r:id="rId175"/>
    <p:sldId id="996" r:id="rId176"/>
    <p:sldId id="485" r:id="rId177"/>
    <p:sldId id="484" r:id="rId178"/>
    <p:sldId id="783" r:id="rId179"/>
    <p:sldId id="804" r:id="rId180"/>
    <p:sldId id="702" r:id="rId181"/>
    <p:sldId id="1103" r:id="rId182"/>
    <p:sldId id="784" r:id="rId183"/>
    <p:sldId id="486" r:id="rId184"/>
    <p:sldId id="489" r:id="rId185"/>
    <p:sldId id="492" r:id="rId186"/>
    <p:sldId id="491" r:id="rId187"/>
    <p:sldId id="512" r:id="rId188"/>
    <p:sldId id="514" r:id="rId189"/>
    <p:sldId id="516" r:id="rId190"/>
    <p:sldId id="785" r:id="rId191"/>
    <p:sldId id="517" r:id="rId192"/>
    <p:sldId id="709" r:id="rId193"/>
    <p:sldId id="519" r:id="rId194"/>
    <p:sldId id="520" r:id="rId195"/>
    <p:sldId id="691" r:id="rId196"/>
    <p:sldId id="997" r:id="rId197"/>
    <p:sldId id="522" r:id="rId198"/>
    <p:sldId id="524" r:id="rId199"/>
    <p:sldId id="527" r:id="rId200"/>
    <p:sldId id="528" r:id="rId201"/>
    <p:sldId id="529" r:id="rId202"/>
    <p:sldId id="869" r:id="rId203"/>
    <p:sldId id="870" r:id="rId204"/>
    <p:sldId id="790" r:id="rId205"/>
    <p:sldId id="929" r:id="rId206"/>
    <p:sldId id="533" r:id="rId207"/>
    <p:sldId id="998" r:id="rId208"/>
    <p:sldId id="530" r:id="rId209"/>
    <p:sldId id="710" r:id="rId210"/>
    <p:sldId id="535" r:id="rId211"/>
    <p:sldId id="537" r:id="rId212"/>
    <p:sldId id="539" r:id="rId213"/>
    <p:sldId id="540" r:id="rId214"/>
    <p:sldId id="711" r:id="rId215"/>
    <p:sldId id="543" r:id="rId216"/>
    <p:sldId id="544" r:id="rId217"/>
    <p:sldId id="546" r:id="rId218"/>
    <p:sldId id="791" r:id="rId219"/>
    <p:sldId id="548" r:id="rId220"/>
    <p:sldId id="549" r:id="rId221"/>
    <p:sldId id="864" r:id="rId222"/>
    <p:sldId id="999" r:id="rId223"/>
    <p:sldId id="879" r:id="rId224"/>
    <p:sldId id="913" r:id="rId225"/>
    <p:sldId id="1000" r:id="rId226"/>
    <p:sldId id="1001" r:id="rId227"/>
    <p:sldId id="1002" r:id="rId228"/>
    <p:sldId id="1003" r:id="rId229"/>
    <p:sldId id="1015" r:id="rId230"/>
    <p:sldId id="1004" r:id="rId231"/>
    <p:sldId id="1005" r:id="rId232"/>
    <p:sldId id="1006" r:id="rId233"/>
    <p:sldId id="1007" r:id="rId234"/>
    <p:sldId id="1008" r:id="rId235"/>
    <p:sldId id="1009" r:id="rId236"/>
    <p:sldId id="1010" r:id="rId237"/>
    <p:sldId id="873" r:id="rId238"/>
    <p:sldId id="1018" r:id="rId239"/>
    <p:sldId id="1012" r:id="rId240"/>
    <p:sldId id="1013" r:id="rId241"/>
    <p:sldId id="1014" r:id="rId242"/>
    <p:sldId id="1011" r:id="rId243"/>
    <p:sldId id="872" r:id="rId244"/>
    <p:sldId id="874" r:id="rId245"/>
    <p:sldId id="876" r:id="rId246"/>
    <p:sldId id="1021" r:id="rId247"/>
    <p:sldId id="1022" r:id="rId248"/>
    <p:sldId id="1023" r:id="rId249"/>
    <p:sldId id="1020" r:id="rId250"/>
    <p:sldId id="1024" r:id="rId251"/>
    <p:sldId id="1019" r:id="rId252"/>
    <p:sldId id="1025" r:id="rId253"/>
    <p:sldId id="1026" r:id="rId254"/>
    <p:sldId id="1027" r:id="rId255"/>
    <p:sldId id="1028" r:id="rId256"/>
    <p:sldId id="1029" r:id="rId257"/>
    <p:sldId id="1030" r:id="rId258"/>
    <p:sldId id="1031" r:id="rId259"/>
    <p:sldId id="1032" r:id="rId260"/>
    <p:sldId id="1033" r:id="rId261"/>
    <p:sldId id="1034" r:id="rId262"/>
    <p:sldId id="1035" r:id="rId263"/>
    <p:sldId id="1036" r:id="rId264"/>
    <p:sldId id="1037" r:id="rId265"/>
    <p:sldId id="1038" r:id="rId266"/>
    <p:sldId id="1039" r:id="rId267"/>
    <p:sldId id="1040" r:id="rId268"/>
    <p:sldId id="1041" r:id="rId269"/>
    <p:sldId id="1043" r:id="rId270"/>
    <p:sldId id="1044" r:id="rId271"/>
    <p:sldId id="1045" r:id="rId272"/>
    <p:sldId id="1047" r:id="rId273"/>
    <p:sldId id="1048" r:id="rId274"/>
    <p:sldId id="1049" r:id="rId275"/>
    <p:sldId id="1050" r:id="rId276"/>
    <p:sldId id="1051" r:id="rId277"/>
    <p:sldId id="1053" r:id="rId278"/>
    <p:sldId id="1054" r:id="rId279"/>
    <p:sldId id="1055" r:id="rId280"/>
    <p:sldId id="1056" r:id="rId281"/>
    <p:sldId id="1057" r:id="rId282"/>
    <p:sldId id="1046" r:id="rId283"/>
    <p:sldId id="1042" r:id="rId284"/>
    <p:sldId id="553" r:id="rId285"/>
    <p:sldId id="551" r:id="rId286"/>
    <p:sldId id="712" r:id="rId287"/>
    <p:sldId id="880" r:id="rId288"/>
    <p:sldId id="725" r:id="rId289"/>
    <p:sldId id="694" r:id="rId290"/>
    <p:sldId id="726" r:id="rId291"/>
    <p:sldId id="565" r:id="rId292"/>
    <p:sldId id="566" r:id="rId293"/>
    <p:sldId id="925" r:id="rId294"/>
    <p:sldId id="881" r:id="rId295"/>
    <p:sldId id="568" r:id="rId296"/>
    <p:sldId id="884" r:id="rId297"/>
    <p:sldId id="1058" r:id="rId298"/>
    <p:sldId id="786" r:id="rId299"/>
    <p:sldId id="1059" r:id="rId300"/>
    <p:sldId id="886" r:id="rId301"/>
    <p:sldId id="1060" r:id="rId302"/>
    <p:sldId id="887" r:id="rId303"/>
    <p:sldId id="888" r:id="rId304"/>
    <p:sldId id="901" r:id="rId305"/>
    <p:sldId id="1061" r:id="rId306"/>
    <p:sldId id="1062" r:id="rId307"/>
    <p:sldId id="926" r:id="rId308"/>
    <p:sldId id="1064" r:id="rId309"/>
    <p:sldId id="1063" r:id="rId310"/>
    <p:sldId id="1107" r:id="rId311"/>
    <p:sldId id="580" r:id="rId312"/>
    <p:sldId id="586" r:id="rId313"/>
    <p:sldId id="587" r:id="rId314"/>
    <p:sldId id="696" r:id="rId315"/>
    <p:sldId id="787" r:id="rId316"/>
    <p:sldId id="1065" r:id="rId317"/>
    <p:sldId id="589" r:id="rId318"/>
    <p:sldId id="590" r:id="rId319"/>
    <p:sldId id="845" r:id="rId320"/>
    <p:sldId id="502" r:id="rId321"/>
    <p:sldId id="504" r:id="rId322"/>
    <p:sldId id="506" r:id="rId323"/>
    <p:sldId id="866" r:id="rId324"/>
    <p:sldId id="610" r:id="rId325"/>
    <p:sldId id="612" r:id="rId326"/>
    <p:sldId id="613" r:id="rId327"/>
    <p:sldId id="1066" r:id="rId328"/>
    <p:sldId id="643" r:id="rId329"/>
    <p:sldId id="644" r:id="rId330"/>
    <p:sldId id="764" r:id="rId331"/>
    <p:sldId id="1128" r:id="rId332"/>
    <p:sldId id="745" r:id="rId333"/>
    <p:sldId id="1104" r:id="rId334"/>
    <p:sldId id="647" r:id="rId335"/>
    <p:sldId id="646" r:id="rId336"/>
    <p:sldId id="792" r:id="rId337"/>
    <p:sldId id="635" r:id="rId338"/>
    <p:sldId id="639" r:id="rId339"/>
    <p:sldId id="698" r:id="rId340"/>
    <p:sldId id="1069" r:id="rId341"/>
    <p:sldId id="1067" r:id="rId342"/>
    <p:sldId id="1068" r:id="rId343"/>
    <p:sldId id="1070" r:id="rId344"/>
    <p:sldId id="1071" r:id="rId345"/>
    <p:sldId id="1072" r:id="rId346"/>
    <p:sldId id="1073" r:id="rId347"/>
    <p:sldId id="1074" r:id="rId348"/>
    <p:sldId id="1075" r:id="rId349"/>
    <p:sldId id="1076" r:id="rId350"/>
    <p:sldId id="1077" r:id="rId351"/>
    <p:sldId id="1078" r:id="rId352"/>
    <p:sldId id="1079" r:id="rId353"/>
    <p:sldId id="1080" r:id="rId354"/>
    <p:sldId id="1081" r:id="rId355"/>
    <p:sldId id="1082" r:id="rId356"/>
    <p:sldId id="678" r:id="rId357"/>
  </p:sldIdLst>
  <p:sldSz cx="13076238" cy="9418638"/>
  <p:notesSz cx="9296400" cy="7010400"/>
  <p:defaultTextStyle>
    <a:defPPr>
      <a:defRPr lang="en-US"/>
    </a:defPPr>
    <a:lvl1pPr marL="0" algn="l" defTabSz="1019207" rtl="0" eaLnBrk="1" latinLnBrk="0" hangingPunct="1">
      <a:defRPr sz="2000" kern="1200">
        <a:solidFill>
          <a:schemeClr val="tx1"/>
        </a:solidFill>
        <a:latin typeface="+mn-lt"/>
        <a:ea typeface="+mn-ea"/>
        <a:cs typeface="+mn-cs"/>
      </a:defRPr>
    </a:lvl1pPr>
    <a:lvl2pPr marL="509603" algn="l" defTabSz="1019207" rtl="0" eaLnBrk="1" latinLnBrk="0" hangingPunct="1">
      <a:defRPr sz="2000" kern="1200">
        <a:solidFill>
          <a:schemeClr val="tx1"/>
        </a:solidFill>
        <a:latin typeface="+mn-lt"/>
        <a:ea typeface="+mn-ea"/>
        <a:cs typeface="+mn-cs"/>
      </a:defRPr>
    </a:lvl2pPr>
    <a:lvl3pPr marL="1019207" algn="l" defTabSz="1019207" rtl="0" eaLnBrk="1" latinLnBrk="0" hangingPunct="1">
      <a:defRPr sz="2000" kern="1200">
        <a:solidFill>
          <a:schemeClr val="tx1"/>
        </a:solidFill>
        <a:latin typeface="+mn-lt"/>
        <a:ea typeface="+mn-ea"/>
        <a:cs typeface="+mn-cs"/>
      </a:defRPr>
    </a:lvl3pPr>
    <a:lvl4pPr marL="1528810" algn="l" defTabSz="1019207" rtl="0" eaLnBrk="1" latinLnBrk="0" hangingPunct="1">
      <a:defRPr sz="2000" kern="1200">
        <a:solidFill>
          <a:schemeClr val="tx1"/>
        </a:solidFill>
        <a:latin typeface="+mn-lt"/>
        <a:ea typeface="+mn-ea"/>
        <a:cs typeface="+mn-cs"/>
      </a:defRPr>
    </a:lvl4pPr>
    <a:lvl5pPr marL="2038415" algn="l" defTabSz="1019207" rtl="0" eaLnBrk="1" latinLnBrk="0" hangingPunct="1">
      <a:defRPr sz="2000" kern="1200">
        <a:solidFill>
          <a:schemeClr val="tx1"/>
        </a:solidFill>
        <a:latin typeface="+mn-lt"/>
        <a:ea typeface="+mn-ea"/>
        <a:cs typeface="+mn-cs"/>
      </a:defRPr>
    </a:lvl5pPr>
    <a:lvl6pPr marL="2548020" algn="l" defTabSz="1019207" rtl="0" eaLnBrk="1" latinLnBrk="0" hangingPunct="1">
      <a:defRPr sz="2000" kern="1200">
        <a:solidFill>
          <a:schemeClr val="tx1"/>
        </a:solidFill>
        <a:latin typeface="+mn-lt"/>
        <a:ea typeface="+mn-ea"/>
        <a:cs typeface="+mn-cs"/>
      </a:defRPr>
    </a:lvl6pPr>
    <a:lvl7pPr marL="3057625" algn="l" defTabSz="1019207" rtl="0" eaLnBrk="1" latinLnBrk="0" hangingPunct="1">
      <a:defRPr sz="2000" kern="1200">
        <a:solidFill>
          <a:schemeClr val="tx1"/>
        </a:solidFill>
        <a:latin typeface="+mn-lt"/>
        <a:ea typeface="+mn-ea"/>
        <a:cs typeface="+mn-cs"/>
      </a:defRPr>
    </a:lvl7pPr>
    <a:lvl8pPr marL="3567227" algn="l" defTabSz="1019207" rtl="0" eaLnBrk="1" latinLnBrk="0" hangingPunct="1">
      <a:defRPr sz="2000" kern="1200">
        <a:solidFill>
          <a:schemeClr val="tx1"/>
        </a:solidFill>
        <a:latin typeface="+mn-lt"/>
        <a:ea typeface="+mn-ea"/>
        <a:cs typeface="+mn-cs"/>
      </a:defRPr>
    </a:lvl8pPr>
    <a:lvl9pPr marL="4076832" algn="l" defTabSz="1019207"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968">
          <p15:clr>
            <a:srgbClr val="A4A3A4"/>
          </p15:clr>
        </p15:guide>
        <p15:guide id="4" pos="4120">
          <p15:clr>
            <a:srgbClr val="A4A3A4"/>
          </p15:clr>
        </p15:guide>
      </p15:sldGuideLst>
    </p:ext>
    <p:ext uri="{2D200454-40CA-4A62-9FC3-DE9A4176ACB9}">
      <p15:notesGuideLst xmlns:p15="http://schemas.microsoft.com/office/powerpoint/2012/main">
        <p15:guide id="1" orient="horz" pos="2920">
          <p15:clr>
            <a:srgbClr val="A4A3A4"/>
          </p15:clr>
        </p15:guide>
        <p15:guide id="2" pos="2205">
          <p15:clr>
            <a:srgbClr val="A4A3A4"/>
          </p15:clr>
        </p15:guide>
        <p15:guide id="3" orient="horz" pos="2928">
          <p15:clr>
            <a:srgbClr val="A4A3A4"/>
          </p15:clr>
        </p15:guide>
        <p15:guide id="4" pos="2209">
          <p15:clr>
            <a:srgbClr val="A4A3A4"/>
          </p15:clr>
        </p15:guide>
        <p15:guide id="5" orient="horz" pos="2916">
          <p15:clr>
            <a:srgbClr val="A4A3A4"/>
          </p15:clr>
        </p15:guide>
        <p15:guide id="6" orient="horz" pos="2924">
          <p15:clr>
            <a:srgbClr val="A4A3A4"/>
          </p15:clr>
        </p15:guide>
        <p15:guide id="7" pos="2197">
          <p15:clr>
            <a:srgbClr val="A4A3A4"/>
          </p15:clr>
        </p15:guide>
        <p15:guide id="8" pos="2201">
          <p15:clr>
            <a:srgbClr val="A4A3A4"/>
          </p15:clr>
        </p15:guide>
        <p15:guide id="9" orient="horz" pos="2205">
          <p15:clr>
            <a:srgbClr val="A4A3A4"/>
          </p15:clr>
        </p15:guide>
        <p15:guide id="10" orient="horz" pos="2211">
          <p15:clr>
            <a:srgbClr val="A4A3A4"/>
          </p15:clr>
        </p15:guide>
        <p15:guide id="11" orient="horz" pos="2202">
          <p15:clr>
            <a:srgbClr val="A4A3A4"/>
          </p15:clr>
        </p15:guide>
        <p15:guide id="12" orient="horz" pos="2208">
          <p15:clr>
            <a:srgbClr val="A4A3A4"/>
          </p15:clr>
        </p15:guide>
        <p15:guide id="13" pos="2935">
          <p15:clr>
            <a:srgbClr val="A4A3A4"/>
          </p15:clr>
        </p15:guide>
        <p15:guide id="14" pos="2940">
          <p15:clr>
            <a:srgbClr val="A4A3A4"/>
          </p15:clr>
        </p15:guide>
        <p15:guide id="15" pos="2924">
          <p15:clr>
            <a:srgbClr val="A4A3A4"/>
          </p15:clr>
        </p15:guide>
        <p15:guide id="16" pos="29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irley Wamsley" initials="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EF69F"/>
    <a:srgbClr val="EADCF4"/>
    <a:srgbClr val="9966FF"/>
    <a:srgbClr val="873AC0"/>
    <a:srgbClr val="4C216D"/>
    <a:srgbClr val="0461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76" autoAdjust="0"/>
    <p:restoredTop sz="61778" autoAdjust="0"/>
  </p:normalViewPr>
  <p:slideViewPr>
    <p:cSldViewPr>
      <p:cViewPr varScale="1">
        <p:scale>
          <a:sx n="43" d="100"/>
          <a:sy n="43" d="100"/>
        </p:scale>
        <p:origin x="402" y="-30"/>
      </p:cViewPr>
      <p:guideLst>
        <p:guide orient="horz" pos="2160"/>
        <p:guide pos="2880"/>
        <p:guide orient="horz" pos="2968"/>
        <p:guide pos="4120"/>
      </p:guideLst>
    </p:cSldViewPr>
  </p:slideViewPr>
  <p:notesTextViewPr>
    <p:cViewPr>
      <p:scale>
        <a:sx n="100" d="100"/>
        <a:sy n="100" d="100"/>
      </p:scale>
      <p:origin x="0" y="0"/>
    </p:cViewPr>
  </p:notesTextViewPr>
  <p:sorterViewPr>
    <p:cViewPr>
      <p:scale>
        <a:sx n="100" d="100"/>
        <a:sy n="100" d="100"/>
      </p:scale>
      <p:origin x="0" y="-28710"/>
    </p:cViewPr>
  </p:sorterViewPr>
  <p:notesViewPr>
    <p:cSldViewPr>
      <p:cViewPr>
        <p:scale>
          <a:sx n="100" d="100"/>
          <a:sy n="100" d="100"/>
        </p:scale>
        <p:origin x="-72" y="-246"/>
      </p:cViewPr>
      <p:guideLst>
        <p:guide orient="horz" pos="2920"/>
        <p:guide pos="2205"/>
        <p:guide orient="horz" pos="2928"/>
        <p:guide pos="2209"/>
        <p:guide orient="horz" pos="2916"/>
        <p:guide orient="horz" pos="2924"/>
        <p:guide pos="2197"/>
        <p:guide pos="2201"/>
        <p:guide orient="horz" pos="2205"/>
        <p:guide orient="horz" pos="2211"/>
        <p:guide orient="horz" pos="2202"/>
        <p:guide orient="horz" pos="2208"/>
        <p:guide pos="2935"/>
        <p:guide pos="2940"/>
        <p:guide pos="2924"/>
        <p:guide pos="2929"/>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slide" Target="slides/slide323.xml"/><Relationship Id="rId345" Type="http://schemas.openxmlformats.org/officeDocument/2006/relationships/slide" Target="slides/slide344.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356" Type="http://schemas.openxmlformats.org/officeDocument/2006/relationships/slide" Target="slides/slide355.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notesMaster" Target="notesMasters/notesMaster1.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handoutMaster" Target="handoutMasters/handoutMaster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commentAuthors" Target="commentAuthors.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313" Type="http://schemas.openxmlformats.org/officeDocument/2006/relationships/slide" Target="slides/slide312.xml"/><Relationship Id="rId318" Type="http://schemas.openxmlformats.org/officeDocument/2006/relationships/slide" Target="slides/slide317.xml"/><Relationship Id="rId339" Type="http://schemas.openxmlformats.org/officeDocument/2006/relationships/slide" Target="slides/slide338.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334" Type="http://schemas.openxmlformats.org/officeDocument/2006/relationships/slide" Target="slides/slide333.xml"/><Relationship Id="rId350" Type="http://schemas.openxmlformats.org/officeDocument/2006/relationships/slide" Target="slides/slide349.xml"/><Relationship Id="rId355" Type="http://schemas.openxmlformats.org/officeDocument/2006/relationships/slide" Target="slides/slide35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presProps" Target="presProps.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viewProps" Target="viewProps.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theme" Target="theme/theme1.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5D9B53-F527-4945-BF98-393F19A9C2C8}"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110287F8-EABB-4A9D-ABE9-6397BFEA6932}">
      <dgm:prSet phldrT="[Text]" phldr="1"/>
      <dgm:spPr/>
      <dgm:t>
        <a:bodyPr/>
        <a:lstStyle/>
        <a:p>
          <a:endParaRPr lang="en-US"/>
        </a:p>
      </dgm:t>
    </dgm:pt>
    <dgm:pt modelId="{0A943D70-E0D7-4B88-8B03-03787C49B493}" type="parTrans" cxnId="{D61B9D0F-8695-4A7B-A4ED-B7A7B1758061}">
      <dgm:prSet/>
      <dgm:spPr/>
      <dgm:t>
        <a:bodyPr/>
        <a:lstStyle/>
        <a:p>
          <a:endParaRPr lang="en-US"/>
        </a:p>
      </dgm:t>
    </dgm:pt>
    <dgm:pt modelId="{AE233D77-7E6F-45C9-9631-46F6D5DBBCA4}" type="sibTrans" cxnId="{D61B9D0F-8695-4A7B-A4ED-B7A7B1758061}">
      <dgm:prSet/>
      <dgm:spPr/>
      <dgm:t>
        <a:bodyPr/>
        <a:lstStyle/>
        <a:p>
          <a:endParaRPr lang="en-US"/>
        </a:p>
      </dgm:t>
    </dgm:pt>
    <dgm:pt modelId="{E4365E50-E285-452C-988F-BD9938752298}">
      <dgm:prSet phldrT="[Text]"/>
      <dgm:spPr/>
      <dgm:t>
        <a:bodyPr/>
        <a:lstStyle/>
        <a:p>
          <a:r>
            <a:rPr lang="en-US" dirty="0"/>
            <a:t>1.  Code Performance</a:t>
          </a:r>
        </a:p>
      </dgm:t>
    </dgm:pt>
    <dgm:pt modelId="{21034B2A-967B-4DE3-B779-C284C3EB9DB0}" type="parTrans" cxnId="{827F2EA8-8DF7-40C9-9C40-D59A648EC9A1}">
      <dgm:prSet/>
      <dgm:spPr/>
      <dgm:t>
        <a:bodyPr/>
        <a:lstStyle/>
        <a:p>
          <a:endParaRPr lang="en-US"/>
        </a:p>
      </dgm:t>
    </dgm:pt>
    <dgm:pt modelId="{6AAFB035-6C9B-43DC-AAF7-5108C944C340}" type="sibTrans" cxnId="{827F2EA8-8DF7-40C9-9C40-D59A648EC9A1}">
      <dgm:prSet/>
      <dgm:spPr/>
      <dgm:t>
        <a:bodyPr/>
        <a:lstStyle/>
        <a:p>
          <a:endParaRPr lang="en-US"/>
        </a:p>
      </dgm:t>
    </dgm:pt>
    <dgm:pt modelId="{F039261F-07AE-4EF1-B6BC-62D57A9F668C}">
      <dgm:prSet phldrT="[Text]"/>
      <dgm:spPr/>
      <dgm:t>
        <a:bodyPr/>
        <a:lstStyle/>
        <a:p>
          <a:r>
            <a:rPr lang="en-US" dirty="0"/>
            <a:t>Not best/worst but “USUAL”  performance use 6-point scale</a:t>
          </a:r>
        </a:p>
      </dgm:t>
    </dgm:pt>
    <dgm:pt modelId="{F66F8EDC-A238-448D-B212-77DB6169C511}" type="parTrans" cxnId="{3A3904E1-99C5-444C-A6F5-F78A263190AC}">
      <dgm:prSet/>
      <dgm:spPr/>
      <dgm:t>
        <a:bodyPr/>
        <a:lstStyle/>
        <a:p>
          <a:endParaRPr lang="en-US"/>
        </a:p>
      </dgm:t>
    </dgm:pt>
    <dgm:pt modelId="{275AB717-321D-49BF-B7A4-E543116B5867}" type="sibTrans" cxnId="{3A3904E1-99C5-444C-A6F5-F78A263190AC}">
      <dgm:prSet/>
      <dgm:spPr/>
      <dgm:t>
        <a:bodyPr/>
        <a:lstStyle/>
        <a:p>
          <a:endParaRPr lang="en-US"/>
        </a:p>
      </dgm:t>
    </dgm:pt>
    <dgm:pt modelId="{6919A6F1-F3DA-4B6F-93F1-102137167FD7}">
      <dgm:prSet phldrT="[Text]"/>
      <dgm:spPr/>
      <dgm:t>
        <a:bodyPr/>
        <a:lstStyle/>
        <a:p>
          <a:r>
            <a:rPr lang="en-US" dirty="0"/>
            <a:t>2. Code Discharge goal   using the same 6-point scale</a:t>
          </a:r>
        </a:p>
      </dgm:t>
    </dgm:pt>
    <dgm:pt modelId="{14D7CD67-4102-4AEA-BA5A-6C26EB855999}" type="parTrans" cxnId="{28D32D91-C78D-4656-87E7-A38A4734D3DC}">
      <dgm:prSet/>
      <dgm:spPr/>
      <dgm:t>
        <a:bodyPr/>
        <a:lstStyle/>
        <a:p>
          <a:endParaRPr lang="en-US"/>
        </a:p>
      </dgm:t>
    </dgm:pt>
    <dgm:pt modelId="{F23A7728-7278-4CC3-8B57-A3E5DC3E3E36}" type="sibTrans" cxnId="{28D32D91-C78D-4656-87E7-A38A4734D3DC}">
      <dgm:prSet/>
      <dgm:spPr/>
      <dgm:t>
        <a:bodyPr/>
        <a:lstStyle/>
        <a:p>
          <a:endParaRPr lang="en-US"/>
        </a:p>
      </dgm:t>
    </dgm:pt>
    <dgm:pt modelId="{D0D92420-44B4-496B-AD24-CE8D8FEC97F2}">
      <dgm:prSet phldrT="[Text]" phldr="1"/>
      <dgm:spPr/>
      <dgm:t>
        <a:bodyPr/>
        <a:lstStyle/>
        <a:p>
          <a:endParaRPr lang="en-US"/>
        </a:p>
      </dgm:t>
    </dgm:pt>
    <dgm:pt modelId="{7D1F3279-F350-4727-9C20-0DC5D642CA92}" type="parTrans" cxnId="{B185E6F1-8A49-4C75-A4D3-087A71137163}">
      <dgm:prSet/>
      <dgm:spPr/>
      <dgm:t>
        <a:bodyPr/>
        <a:lstStyle/>
        <a:p>
          <a:endParaRPr lang="en-US"/>
        </a:p>
      </dgm:t>
    </dgm:pt>
    <dgm:pt modelId="{531B4625-7D59-4D86-BB57-EDED0BA812BA}" type="sibTrans" cxnId="{B185E6F1-8A49-4C75-A4D3-087A71137163}">
      <dgm:prSet/>
      <dgm:spPr/>
      <dgm:t>
        <a:bodyPr/>
        <a:lstStyle/>
        <a:p>
          <a:endParaRPr lang="en-US"/>
        </a:p>
      </dgm:t>
    </dgm:pt>
    <dgm:pt modelId="{B000D72B-113D-4F8B-AF8A-F04067BD99A1}">
      <dgm:prSet phldrT="[Text]" phldr="1"/>
      <dgm:spPr/>
      <dgm:t>
        <a:bodyPr/>
        <a:lstStyle/>
        <a:p>
          <a:endParaRPr lang="en-US" dirty="0"/>
        </a:p>
      </dgm:t>
    </dgm:pt>
    <dgm:pt modelId="{B684795F-1186-4667-ABE2-7551C33096A7}" type="parTrans" cxnId="{DC3DB7D3-A42D-485E-8867-7A29F6F9950E}">
      <dgm:prSet/>
      <dgm:spPr/>
      <dgm:t>
        <a:bodyPr/>
        <a:lstStyle/>
        <a:p>
          <a:endParaRPr lang="en-US"/>
        </a:p>
      </dgm:t>
    </dgm:pt>
    <dgm:pt modelId="{27DB7BB5-C3A1-4EC1-88B5-A5B873AD4548}" type="sibTrans" cxnId="{DC3DB7D3-A42D-485E-8867-7A29F6F9950E}">
      <dgm:prSet/>
      <dgm:spPr/>
      <dgm:t>
        <a:bodyPr/>
        <a:lstStyle/>
        <a:p>
          <a:endParaRPr lang="en-US"/>
        </a:p>
      </dgm:t>
    </dgm:pt>
    <dgm:pt modelId="{F5644012-F899-4028-B719-28BDE81EEBED}">
      <dgm:prSet phldrT="[Text]"/>
      <dgm:spPr/>
      <dgm:t>
        <a:bodyPr/>
        <a:lstStyle/>
        <a:p>
          <a:r>
            <a:rPr lang="en-US" dirty="0"/>
            <a:t>3.  For </a:t>
          </a:r>
          <a:r>
            <a:rPr lang="en-US" b="1" dirty="0"/>
            <a:t>both</a:t>
          </a:r>
          <a:r>
            <a:rPr lang="en-US" dirty="0"/>
            <a:t> </a:t>
          </a:r>
          <a:r>
            <a:rPr lang="en-US" b="1" dirty="0"/>
            <a:t>performance</a:t>
          </a:r>
          <a:r>
            <a:rPr lang="en-US" dirty="0"/>
            <a:t> </a:t>
          </a:r>
          <a:r>
            <a:rPr lang="en-US" b="1" dirty="0"/>
            <a:t>or discharge </a:t>
          </a:r>
          <a:r>
            <a:rPr lang="en-US" dirty="0"/>
            <a:t>goals if not done use reason the activity was not attempted codes</a:t>
          </a:r>
        </a:p>
      </dgm:t>
    </dgm:pt>
    <dgm:pt modelId="{BA0D89F1-8A06-4699-8A4B-0278D9D38B12}" type="parTrans" cxnId="{D36DC430-D7EE-41A4-BAF2-58FF7D13633D}">
      <dgm:prSet/>
      <dgm:spPr/>
      <dgm:t>
        <a:bodyPr/>
        <a:lstStyle/>
        <a:p>
          <a:endParaRPr lang="en-US"/>
        </a:p>
      </dgm:t>
    </dgm:pt>
    <dgm:pt modelId="{1A2E1C8F-4FD2-4FC2-A436-6710B0B38616}" type="sibTrans" cxnId="{D36DC430-D7EE-41A4-BAF2-58FF7D13633D}">
      <dgm:prSet/>
      <dgm:spPr/>
      <dgm:t>
        <a:bodyPr/>
        <a:lstStyle/>
        <a:p>
          <a:endParaRPr lang="en-US"/>
        </a:p>
      </dgm:t>
    </dgm:pt>
    <dgm:pt modelId="{4D26DF77-2DAE-4BA0-A7C3-77428F12B9B2}">
      <dgm:prSet phldrT="[Text]"/>
      <dgm:spPr/>
      <dgm:t>
        <a:bodyPr/>
        <a:lstStyle/>
        <a:p>
          <a:endParaRPr lang="en-US" dirty="0"/>
        </a:p>
      </dgm:t>
    </dgm:pt>
    <dgm:pt modelId="{A7E89712-6273-4BBD-9B1C-1D2602B0C68F}" type="parTrans" cxnId="{6F20A0D5-C582-4739-9986-389C27E4B219}">
      <dgm:prSet/>
      <dgm:spPr/>
      <dgm:t>
        <a:bodyPr/>
        <a:lstStyle/>
        <a:p>
          <a:endParaRPr lang="en-US"/>
        </a:p>
      </dgm:t>
    </dgm:pt>
    <dgm:pt modelId="{FF072936-5A4C-4A0F-B98A-6D3AE019584B}" type="sibTrans" cxnId="{6F20A0D5-C582-4739-9986-389C27E4B219}">
      <dgm:prSet/>
      <dgm:spPr/>
      <dgm:t>
        <a:bodyPr/>
        <a:lstStyle/>
        <a:p>
          <a:endParaRPr lang="en-US"/>
        </a:p>
      </dgm:t>
    </dgm:pt>
    <dgm:pt modelId="{D8EBBD88-8E02-4B88-8F99-1A5AA56CBB04}">
      <dgm:prSet phldrT="[Text]" phldr="1"/>
      <dgm:spPr/>
      <dgm:t>
        <a:bodyPr/>
        <a:lstStyle/>
        <a:p>
          <a:endParaRPr lang="en-US" dirty="0"/>
        </a:p>
      </dgm:t>
    </dgm:pt>
    <dgm:pt modelId="{83DACB35-A4BC-4AFE-957F-168009A54FC4}" type="sibTrans" cxnId="{13EA85DE-7F20-4D79-BDBA-2ED7168CF5ED}">
      <dgm:prSet/>
      <dgm:spPr/>
      <dgm:t>
        <a:bodyPr/>
        <a:lstStyle/>
        <a:p>
          <a:endParaRPr lang="en-US"/>
        </a:p>
      </dgm:t>
    </dgm:pt>
    <dgm:pt modelId="{1CB0DDDE-7CCE-43CC-8FB2-3EC72AE99165}" type="parTrans" cxnId="{13EA85DE-7F20-4D79-BDBA-2ED7168CF5ED}">
      <dgm:prSet/>
      <dgm:spPr/>
      <dgm:t>
        <a:bodyPr/>
        <a:lstStyle/>
        <a:p>
          <a:endParaRPr lang="en-US"/>
        </a:p>
      </dgm:t>
    </dgm:pt>
    <dgm:pt modelId="{2DDEAA06-F455-4800-BBD7-B49C2E5A4917}" type="pres">
      <dgm:prSet presAssocID="{935D9B53-F527-4945-BF98-393F19A9C2C8}" presName="linearFlow" presStyleCnt="0">
        <dgm:presLayoutVars>
          <dgm:dir/>
          <dgm:animLvl val="lvl"/>
          <dgm:resizeHandles val="exact"/>
        </dgm:presLayoutVars>
      </dgm:prSet>
      <dgm:spPr/>
    </dgm:pt>
    <dgm:pt modelId="{5518A382-1500-4643-A281-738408E267CF}" type="pres">
      <dgm:prSet presAssocID="{110287F8-EABB-4A9D-ABE9-6397BFEA6932}" presName="composite" presStyleCnt="0"/>
      <dgm:spPr/>
    </dgm:pt>
    <dgm:pt modelId="{AC572DE7-9114-47B7-8637-08DFB1A0F317}" type="pres">
      <dgm:prSet presAssocID="{110287F8-EABB-4A9D-ABE9-6397BFEA6932}" presName="parentText" presStyleLbl="alignNode1" presStyleIdx="0" presStyleCnt="3">
        <dgm:presLayoutVars>
          <dgm:chMax val="1"/>
          <dgm:bulletEnabled val="1"/>
        </dgm:presLayoutVars>
      </dgm:prSet>
      <dgm:spPr/>
    </dgm:pt>
    <dgm:pt modelId="{A1D65D5C-95CF-4EB9-91C8-C23EA7B7D45B}" type="pres">
      <dgm:prSet presAssocID="{110287F8-EABB-4A9D-ABE9-6397BFEA6932}" presName="descendantText" presStyleLbl="alignAcc1" presStyleIdx="0" presStyleCnt="3" custLinFactNeighborX="-3587" custLinFactNeighborY="4156">
        <dgm:presLayoutVars>
          <dgm:bulletEnabled val="1"/>
        </dgm:presLayoutVars>
      </dgm:prSet>
      <dgm:spPr/>
    </dgm:pt>
    <dgm:pt modelId="{39142444-B938-4B92-BD3C-E3F4A13DABEF}" type="pres">
      <dgm:prSet presAssocID="{AE233D77-7E6F-45C9-9631-46F6D5DBBCA4}" presName="sp" presStyleCnt="0"/>
      <dgm:spPr/>
    </dgm:pt>
    <dgm:pt modelId="{B2234CF1-E555-4CBC-A8E7-DEE7E50724B8}" type="pres">
      <dgm:prSet presAssocID="{D8EBBD88-8E02-4B88-8F99-1A5AA56CBB04}" presName="composite" presStyleCnt="0"/>
      <dgm:spPr/>
    </dgm:pt>
    <dgm:pt modelId="{2099AFA1-5D93-406B-9577-5A3259D2CEB8}" type="pres">
      <dgm:prSet presAssocID="{D8EBBD88-8E02-4B88-8F99-1A5AA56CBB04}" presName="parentText" presStyleLbl="alignNode1" presStyleIdx="1" presStyleCnt="3">
        <dgm:presLayoutVars>
          <dgm:chMax val="1"/>
          <dgm:bulletEnabled val="1"/>
        </dgm:presLayoutVars>
      </dgm:prSet>
      <dgm:spPr/>
    </dgm:pt>
    <dgm:pt modelId="{88DF4662-41F2-4E65-A9F7-1FD59310634D}" type="pres">
      <dgm:prSet presAssocID="{D8EBBD88-8E02-4B88-8F99-1A5AA56CBB04}" presName="descendantText" presStyleLbl="alignAcc1" presStyleIdx="1" presStyleCnt="3">
        <dgm:presLayoutVars>
          <dgm:bulletEnabled val="1"/>
        </dgm:presLayoutVars>
      </dgm:prSet>
      <dgm:spPr/>
    </dgm:pt>
    <dgm:pt modelId="{C29D2696-1470-46D8-BAAB-2CA330C7D6A4}" type="pres">
      <dgm:prSet presAssocID="{83DACB35-A4BC-4AFE-957F-168009A54FC4}" presName="sp" presStyleCnt="0"/>
      <dgm:spPr/>
    </dgm:pt>
    <dgm:pt modelId="{E0E27DF1-CAEA-4181-9972-A4A57B25C84D}" type="pres">
      <dgm:prSet presAssocID="{B000D72B-113D-4F8B-AF8A-F04067BD99A1}" presName="composite" presStyleCnt="0"/>
      <dgm:spPr/>
    </dgm:pt>
    <dgm:pt modelId="{11E3A96B-619A-45F1-BD05-DA183547608A}" type="pres">
      <dgm:prSet presAssocID="{B000D72B-113D-4F8B-AF8A-F04067BD99A1}" presName="parentText" presStyleLbl="alignNode1" presStyleIdx="2" presStyleCnt="3">
        <dgm:presLayoutVars>
          <dgm:chMax val="1"/>
          <dgm:bulletEnabled val="1"/>
        </dgm:presLayoutVars>
      </dgm:prSet>
      <dgm:spPr/>
    </dgm:pt>
    <dgm:pt modelId="{94EDD987-A8C4-41A9-B04F-610B57CF5E04}" type="pres">
      <dgm:prSet presAssocID="{B000D72B-113D-4F8B-AF8A-F04067BD99A1}" presName="descendantText" presStyleLbl="alignAcc1" presStyleIdx="2" presStyleCnt="3">
        <dgm:presLayoutVars>
          <dgm:bulletEnabled val="1"/>
        </dgm:presLayoutVars>
      </dgm:prSet>
      <dgm:spPr/>
    </dgm:pt>
  </dgm:ptLst>
  <dgm:cxnLst>
    <dgm:cxn modelId="{A8871002-166F-4BE4-BD51-9D685D1C2FF8}" type="presOf" srcId="{E4365E50-E285-452C-988F-BD9938752298}" destId="{A1D65D5C-95CF-4EB9-91C8-C23EA7B7D45B}" srcOrd="0" destOrd="0" presId="urn:microsoft.com/office/officeart/2005/8/layout/chevron2"/>
    <dgm:cxn modelId="{D61B9D0F-8695-4A7B-A4ED-B7A7B1758061}" srcId="{935D9B53-F527-4945-BF98-393F19A9C2C8}" destId="{110287F8-EABB-4A9D-ABE9-6397BFEA6932}" srcOrd="0" destOrd="0" parTransId="{0A943D70-E0D7-4B88-8B03-03787C49B493}" sibTransId="{AE233D77-7E6F-45C9-9631-46F6D5DBBCA4}"/>
    <dgm:cxn modelId="{D36DC430-D7EE-41A4-BAF2-58FF7D13633D}" srcId="{B000D72B-113D-4F8B-AF8A-F04067BD99A1}" destId="{F5644012-F899-4028-B719-28BDE81EEBED}" srcOrd="0" destOrd="0" parTransId="{BA0D89F1-8A06-4699-8A4B-0278D9D38B12}" sibTransId="{1A2E1C8F-4FD2-4FC2-A436-6710B0B38616}"/>
    <dgm:cxn modelId="{E5F06F6D-CBB0-4DEE-AB6F-EB155F80B92D}" type="presOf" srcId="{D8EBBD88-8E02-4B88-8F99-1A5AA56CBB04}" destId="{2099AFA1-5D93-406B-9577-5A3259D2CEB8}" srcOrd="0" destOrd="0" presId="urn:microsoft.com/office/officeart/2005/8/layout/chevron2"/>
    <dgm:cxn modelId="{06678653-5B58-4180-AAE9-FEDDA01BE90E}" type="presOf" srcId="{935D9B53-F527-4945-BF98-393F19A9C2C8}" destId="{2DDEAA06-F455-4800-BBD7-B49C2E5A4917}" srcOrd="0" destOrd="0" presId="urn:microsoft.com/office/officeart/2005/8/layout/chevron2"/>
    <dgm:cxn modelId="{958C6355-62C6-4656-A66E-42FE3B2A1149}" type="presOf" srcId="{6919A6F1-F3DA-4B6F-93F1-102137167FD7}" destId="{88DF4662-41F2-4E65-A9F7-1FD59310634D}" srcOrd="0" destOrd="0" presId="urn:microsoft.com/office/officeart/2005/8/layout/chevron2"/>
    <dgm:cxn modelId="{CFC9CF57-0AB4-4F4B-BC9A-AAA43DA5390D}" type="presOf" srcId="{F039261F-07AE-4EF1-B6BC-62D57A9F668C}" destId="{A1D65D5C-95CF-4EB9-91C8-C23EA7B7D45B}" srcOrd="0" destOrd="1" presId="urn:microsoft.com/office/officeart/2005/8/layout/chevron2"/>
    <dgm:cxn modelId="{8B9D1680-0782-451E-9153-E70269B7AB24}" type="presOf" srcId="{4D26DF77-2DAE-4BA0-A7C3-77428F12B9B2}" destId="{94EDD987-A8C4-41A9-B04F-610B57CF5E04}" srcOrd="0" destOrd="1" presId="urn:microsoft.com/office/officeart/2005/8/layout/chevron2"/>
    <dgm:cxn modelId="{28D32D91-C78D-4656-87E7-A38A4734D3DC}" srcId="{D8EBBD88-8E02-4B88-8F99-1A5AA56CBB04}" destId="{6919A6F1-F3DA-4B6F-93F1-102137167FD7}" srcOrd="0" destOrd="0" parTransId="{14D7CD67-4102-4AEA-BA5A-6C26EB855999}" sibTransId="{F23A7728-7278-4CC3-8B57-A3E5DC3E3E36}"/>
    <dgm:cxn modelId="{827F2EA8-8DF7-40C9-9C40-D59A648EC9A1}" srcId="{110287F8-EABB-4A9D-ABE9-6397BFEA6932}" destId="{E4365E50-E285-452C-988F-BD9938752298}" srcOrd="0" destOrd="0" parTransId="{21034B2A-967B-4DE3-B779-C284C3EB9DB0}" sibTransId="{6AAFB035-6C9B-43DC-AAF7-5108C944C340}"/>
    <dgm:cxn modelId="{DC3DB7D3-A42D-485E-8867-7A29F6F9950E}" srcId="{935D9B53-F527-4945-BF98-393F19A9C2C8}" destId="{B000D72B-113D-4F8B-AF8A-F04067BD99A1}" srcOrd="2" destOrd="0" parTransId="{B684795F-1186-4667-ABE2-7551C33096A7}" sibTransId="{27DB7BB5-C3A1-4EC1-88B5-A5B873AD4548}"/>
    <dgm:cxn modelId="{7D21A6D4-2F21-4F51-9BDF-147862C6BD9A}" type="presOf" srcId="{F5644012-F899-4028-B719-28BDE81EEBED}" destId="{94EDD987-A8C4-41A9-B04F-610B57CF5E04}" srcOrd="0" destOrd="0" presId="urn:microsoft.com/office/officeart/2005/8/layout/chevron2"/>
    <dgm:cxn modelId="{6F20A0D5-C582-4739-9986-389C27E4B219}" srcId="{B000D72B-113D-4F8B-AF8A-F04067BD99A1}" destId="{4D26DF77-2DAE-4BA0-A7C3-77428F12B9B2}" srcOrd="1" destOrd="0" parTransId="{A7E89712-6273-4BBD-9B1C-1D2602B0C68F}" sibTransId="{FF072936-5A4C-4A0F-B98A-6D3AE019584B}"/>
    <dgm:cxn modelId="{13EA85DE-7F20-4D79-BDBA-2ED7168CF5ED}" srcId="{935D9B53-F527-4945-BF98-393F19A9C2C8}" destId="{D8EBBD88-8E02-4B88-8F99-1A5AA56CBB04}" srcOrd="1" destOrd="0" parTransId="{1CB0DDDE-7CCE-43CC-8FB2-3EC72AE99165}" sibTransId="{83DACB35-A4BC-4AFE-957F-168009A54FC4}"/>
    <dgm:cxn modelId="{3A3904E1-99C5-444C-A6F5-F78A263190AC}" srcId="{110287F8-EABB-4A9D-ABE9-6397BFEA6932}" destId="{F039261F-07AE-4EF1-B6BC-62D57A9F668C}" srcOrd="1" destOrd="0" parTransId="{F66F8EDC-A238-448D-B212-77DB6169C511}" sibTransId="{275AB717-321D-49BF-B7A4-E543116B5867}"/>
    <dgm:cxn modelId="{3CAE53E1-2113-44B1-A8C9-73F3C5D81E7A}" type="presOf" srcId="{B000D72B-113D-4F8B-AF8A-F04067BD99A1}" destId="{11E3A96B-619A-45F1-BD05-DA183547608A}" srcOrd="0" destOrd="0" presId="urn:microsoft.com/office/officeart/2005/8/layout/chevron2"/>
    <dgm:cxn modelId="{E34814E5-0FB9-441A-8BFE-91F0F132F88B}" type="presOf" srcId="{110287F8-EABB-4A9D-ABE9-6397BFEA6932}" destId="{AC572DE7-9114-47B7-8637-08DFB1A0F317}" srcOrd="0" destOrd="0" presId="urn:microsoft.com/office/officeart/2005/8/layout/chevron2"/>
    <dgm:cxn modelId="{B185E6F1-8A49-4C75-A4D3-087A71137163}" srcId="{D8EBBD88-8E02-4B88-8F99-1A5AA56CBB04}" destId="{D0D92420-44B4-496B-AD24-CE8D8FEC97F2}" srcOrd="1" destOrd="0" parTransId="{7D1F3279-F350-4727-9C20-0DC5D642CA92}" sibTransId="{531B4625-7D59-4D86-BB57-EDED0BA812BA}"/>
    <dgm:cxn modelId="{BC95C5F9-1144-4534-8FC6-93E9AA5C590F}" type="presOf" srcId="{D0D92420-44B4-496B-AD24-CE8D8FEC97F2}" destId="{88DF4662-41F2-4E65-A9F7-1FD59310634D}" srcOrd="0" destOrd="1" presId="urn:microsoft.com/office/officeart/2005/8/layout/chevron2"/>
    <dgm:cxn modelId="{0FFBE595-3B2D-473B-9996-54415AEDC863}" type="presParOf" srcId="{2DDEAA06-F455-4800-BBD7-B49C2E5A4917}" destId="{5518A382-1500-4643-A281-738408E267CF}" srcOrd="0" destOrd="0" presId="urn:microsoft.com/office/officeart/2005/8/layout/chevron2"/>
    <dgm:cxn modelId="{35AA8B59-9D86-4BF4-9C74-49ED5DB6D8D2}" type="presParOf" srcId="{5518A382-1500-4643-A281-738408E267CF}" destId="{AC572DE7-9114-47B7-8637-08DFB1A0F317}" srcOrd="0" destOrd="0" presId="urn:microsoft.com/office/officeart/2005/8/layout/chevron2"/>
    <dgm:cxn modelId="{16958C2D-30D1-4F7D-B2D2-2631EBDCE2DD}" type="presParOf" srcId="{5518A382-1500-4643-A281-738408E267CF}" destId="{A1D65D5C-95CF-4EB9-91C8-C23EA7B7D45B}" srcOrd="1" destOrd="0" presId="urn:microsoft.com/office/officeart/2005/8/layout/chevron2"/>
    <dgm:cxn modelId="{6CF27AFA-8224-40EE-AD3E-E7E584FB356B}" type="presParOf" srcId="{2DDEAA06-F455-4800-BBD7-B49C2E5A4917}" destId="{39142444-B938-4B92-BD3C-E3F4A13DABEF}" srcOrd="1" destOrd="0" presId="urn:microsoft.com/office/officeart/2005/8/layout/chevron2"/>
    <dgm:cxn modelId="{465CCED8-2A9C-4128-8573-7B834B55F3D4}" type="presParOf" srcId="{2DDEAA06-F455-4800-BBD7-B49C2E5A4917}" destId="{B2234CF1-E555-4CBC-A8E7-DEE7E50724B8}" srcOrd="2" destOrd="0" presId="urn:microsoft.com/office/officeart/2005/8/layout/chevron2"/>
    <dgm:cxn modelId="{BDAAF4E8-D239-4EF5-B359-189C0A354630}" type="presParOf" srcId="{B2234CF1-E555-4CBC-A8E7-DEE7E50724B8}" destId="{2099AFA1-5D93-406B-9577-5A3259D2CEB8}" srcOrd="0" destOrd="0" presId="urn:microsoft.com/office/officeart/2005/8/layout/chevron2"/>
    <dgm:cxn modelId="{D99A8A89-F9C7-4DDB-88FF-EBC2B5D12F7B}" type="presParOf" srcId="{B2234CF1-E555-4CBC-A8E7-DEE7E50724B8}" destId="{88DF4662-41F2-4E65-A9F7-1FD59310634D}" srcOrd="1" destOrd="0" presId="urn:microsoft.com/office/officeart/2005/8/layout/chevron2"/>
    <dgm:cxn modelId="{51C10F00-4663-48B8-94EB-4BA0C9C52546}" type="presParOf" srcId="{2DDEAA06-F455-4800-BBD7-B49C2E5A4917}" destId="{C29D2696-1470-46D8-BAAB-2CA330C7D6A4}" srcOrd="3" destOrd="0" presId="urn:microsoft.com/office/officeart/2005/8/layout/chevron2"/>
    <dgm:cxn modelId="{9162B0E5-431D-4D7F-8CC5-49572FCEFDC8}" type="presParOf" srcId="{2DDEAA06-F455-4800-BBD7-B49C2E5A4917}" destId="{E0E27DF1-CAEA-4181-9972-A4A57B25C84D}" srcOrd="4" destOrd="0" presId="urn:microsoft.com/office/officeart/2005/8/layout/chevron2"/>
    <dgm:cxn modelId="{6080C167-09DF-43BD-84B1-6995657543A2}" type="presParOf" srcId="{E0E27DF1-CAEA-4181-9972-A4A57B25C84D}" destId="{11E3A96B-619A-45F1-BD05-DA183547608A}" srcOrd="0" destOrd="0" presId="urn:microsoft.com/office/officeart/2005/8/layout/chevron2"/>
    <dgm:cxn modelId="{7AB4535A-B908-4363-AFE5-4206E4585B6F}" type="presParOf" srcId="{E0E27DF1-CAEA-4181-9972-A4A57B25C84D}" destId="{94EDD987-A8C4-41A9-B04F-610B57CF5E04}"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572DE7-9114-47B7-8637-08DFB1A0F317}">
      <dsp:nvSpPr>
        <dsp:cNvPr id="0" name=""/>
        <dsp:cNvSpPr/>
      </dsp:nvSpPr>
      <dsp:spPr>
        <a:xfrm rot="5400000">
          <a:off x="-601699" y="726300"/>
          <a:ext cx="2445618" cy="99377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rot="-5400000">
        <a:off x="124222" y="497267"/>
        <a:ext cx="993775" cy="1451843"/>
      </dsp:txXfrm>
    </dsp:sp>
    <dsp:sp modelId="{A1D65D5C-95CF-4EB9-91C8-C23EA7B7D45B}">
      <dsp:nvSpPr>
        <dsp:cNvPr id="0" name=""/>
        <dsp:cNvSpPr/>
      </dsp:nvSpPr>
      <dsp:spPr>
        <a:xfrm rot="5400000">
          <a:off x="782293" y="367350"/>
          <a:ext cx="1824509" cy="1242219"/>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1.  Code Performance</a:t>
          </a:r>
        </a:p>
        <a:p>
          <a:pPr marL="57150" lvl="1" indent="-57150" algn="l" defTabSz="488950">
            <a:lnSpc>
              <a:spcPct val="90000"/>
            </a:lnSpc>
            <a:spcBef>
              <a:spcPct val="0"/>
            </a:spcBef>
            <a:spcAft>
              <a:spcPct val="15000"/>
            </a:spcAft>
            <a:buChar char="•"/>
          </a:pPr>
          <a:r>
            <a:rPr lang="en-US" sz="1100" kern="1200" dirty="0"/>
            <a:t>Not best/worst but “USUAL”  performance use 6-point scale</a:t>
          </a:r>
        </a:p>
      </dsp:txBody>
      <dsp:txXfrm rot="-5400000">
        <a:off x="1073438" y="136845"/>
        <a:ext cx="1181579" cy="1703229"/>
      </dsp:txXfrm>
    </dsp:sp>
    <dsp:sp modelId="{2099AFA1-5D93-406B-9577-5A3259D2CEB8}">
      <dsp:nvSpPr>
        <dsp:cNvPr id="0" name=""/>
        <dsp:cNvSpPr/>
      </dsp:nvSpPr>
      <dsp:spPr>
        <a:xfrm rot="5400000">
          <a:off x="-601699" y="2732493"/>
          <a:ext cx="2445618" cy="99377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dirty="0"/>
        </a:p>
      </dsp:txBody>
      <dsp:txXfrm rot="-5400000">
        <a:off x="124222" y="2503460"/>
        <a:ext cx="993775" cy="1451843"/>
      </dsp:txXfrm>
    </dsp:sp>
    <dsp:sp modelId="{88DF4662-41F2-4E65-A9F7-1FD59310634D}">
      <dsp:nvSpPr>
        <dsp:cNvPr id="0" name=""/>
        <dsp:cNvSpPr/>
      </dsp:nvSpPr>
      <dsp:spPr>
        <a:xfrm rot="5400000">
          <a:off x="826852" y="2297717"/>
          <a:ext cx="1824509" cy="1242219"/>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2. Code Discharge goal   using the same 6-point scale</a:t>
          </a:r>
        </a:p>
        <a:p>
          <a:pPr marL="57150" lvl="1" indent="-57150" algn="l" defTabSz="488950">
            <a:lnSpc>
              <a:spcPct val="90000"/>
            </a:lnSpc>
            <a:spcBef>
              <a:spcPct val="0"/>
            </a:spcBef>
            <a:spcAft>
              <a:spcPct val="15000"/>
            </a:spcAft>
            <a:buChar char="•"/>
          </a:pPr>
          <a:endParaRPr lang="en-US" sz="1100" kern="1200"/>
        </a:p>
      </dsp:txBody>
      <dsp:txXfrm rot="-5400000">
        <a:off x="1117997" y="2067212"/>
        <a:ext cx="1181579" cy="1703229"/>
      </dsp:txXfrm>
    </dsp:sp>
    <dsp:sp modelId="{11E3A96B-619A-45F1-BD05-DA183547608A}">
      <dsp:nvSpPr>
        <dsp:cNvPr id="0" name=""/>
        <dsp:cNvSpPr/>
      </dsp:nvSpPr>
      <dsp:spPr>
        <a:xfrm rot="5400000">
          <a:off x="-601699" y="4738687"/>
          <a:ext cx="2445618" cy="99377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dirty="0"/>
        </a:p>
      </dsp:txBody>
      <dsp:txXfrm rot="-5400000">
        <a:off x="124222" y="4509654"/>
        <a:ext cx="993775" cy="1451843"/>
      </dsp:txXfrm>
    </dsp:sp>
    <dsp:sp modelId="{94EDD987-A8C4-41A9-B04F-610B57CF5E04}">
      <dsp:nvSpPr>
        <dsp:cNvPr id="0" name=""/>
        <dsp:cNvSpPr/>
      </dsp:nvSpPr>
      <dsp:spPr>
        <a:xfrm rot="5400000">
          <a:off x="826852" y="4303910"/>
          <a:ext cx="1824509" cy="1242219"/>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3.  For </a:t>
          </a:r>
          <a:r>
            <a:rPr lang="en-US" sz="1100" b="1" kern="1200" dirty="0"/>
            <a:t>both</a:t>
          </a:r>
          <a:r>
            <a:rPr lang="en-US" sz="1100" kern="1200" dirty="0"/>
            <a:t> </a:t>
          </a:r>
          <a:r>
            <a:rPr lang="en-US" sz="1100" b="1" kern="1200" dirty="0"/>
            <a:t>performance</a:t>
          </a:r>
          <a:r>
            <a:rPr lang="en-US" sz="1100" kern="1200" dirty="0"/>
            <a:t> </a:t>
          </a:r>
          <a:r>
            <a:rPr lang="en-US" sz="1100" b="1" kern="1200" dirty="0"/>
            <a:t>or discharge </a:t>
          </a:r>
          <a:r>
            <a:rPr lang="en-US" sz="1100" kern="1200" dirty="0"/>
            <a:t>goals if not done use reason the activity was not attempted codes</a:t>
          </a:r>
        </a:p>
        <a:p>
          <a:pPr marL="57150" lvl="1" indent="-57150" algn="l" defTabSz="488950">
            <a:lnSpc>
              <a:spcPct val="90000"/>
            </a:lnSpc>
            <a:spcBef>
              <a:spcPct val="0"/>
            </a:spcBef>
            <a:spcAft>
              <a:spcPct val="15000"/>
            </a:spcAft>
            <a:buChar char="•"/>
          </a:pPr>
          <a:endParaRPr lang="en-US" sz="1100" kern="1200" dirty="0"/>
        </a:p>
      </dsp:txBody>
      <dsp:txXfrm rot="-5400000">
        <a:off x="1117997" y="4073405"/>
        <a:ext cx="1181579" cy="170322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3"/>
          </p:nvPr>
        </p:nvSpPr>
        <p:spPr>
          <a:xfrm>
            <a:off x="3048004" y="6630987"/>
            <a:ext cx="4029075" cy="350838"/>
          </a:xfrm>
          <a:prstGeom prst="rect">
            <a:avLst/>
          </a:prstGeom>
        </p:spPr>
        <p:txBody>
          <a:bodyPr vert="horz" lIns="91440" tIns="45720" rIns="91440" bIns="45720" rtlCol="0" anchor="b"/>
          <a:lstStyle>
            <a:lvl1pPr algn="r">
              <a:defRPr sz="1200"/>
            </a:lvl1pPr>
          </a:lstStyle>
          <a:p>
            <a:fld id="{9EE2CEFA-E263-49A2-B8FB-8978D7170439}" type="slidenum">
              <a:rPr lang="en-US" smtClean="0"/>
              <a:t>‹#›</a:t>
            </a:fld>
            <a:endParaRPr lang="en-US" dirty="0"/>
          </a:p>
        </p:txBody>
      </p:sp>
    </p:spTree>
    <p:extLst>
      <p:ext uri="{BB962C8B-B14F-4D97-AF65-F5344CB8AC3E}">
        <p14:creationId xmlns:p14="http://schemas.microsoft.com/office/powerpoint/2010/main" val="21127321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0" y="19"/>
            <a:ext cx="4028445" cy="350520"/>
          </a:xfrm>
          <a:prstGeom prst="rect">
            <a:avLst/>
          </a:prstGeom>
        </p:spPr>
        <p:txBody>
          <a:bodyPr vert="horz" lIns="92781" tIns="46400" rIns="92781" bIns="46400" rtlCol="0"/>
          <a:lstStyle>
            <a:lvl1pPr algn="l">
              <a:defRPr sz="1200"/>
            </a:lvl1pPr>
          </a:lstStyle>
          <a:p>
            <a:endParaRPr lang="en-US" dirty="0"/>
          </a:p>
        </p:txBody>
      </p:sp>
      <p:sp>
        <p:nvSpPr>
          <p:cNvPr id="3" name="Date Placeholder 2"/>
          <p:cNvSpPr>
            <a:spLocks noGrp="1"/>
          </p:cNvSpPr>
          <p:nvPr>
            <p:ph type="dt" idx="1"/>
          </p:nvPr>
        </p:nvSpPr>
        <p:spPr>
          <a:xfrm>
            <a:off x="5265842" y="19"/>
            <a:ext cx="4028445" cy="350520"/>
          </a:xfrm>
          <a:prstGeom prst="rect">
            <a:avLst/>
          </a:prstGeom>
        </p:spPr>
        <p:txBody>
          <a:bodyPr vert="horz" lIns="92781" tIns="46400" rIns="92781" bIns="46400" rtlCol="0"/>
          <a:lstStyle>
            <a:lvl1pPr algn="r">
              <a:defRPr sz="1200"/>
            </a:lvl1pPr>
          </a:lstStyle>
          <a:p>
            <a:fld id="{D9428B1D-91D4-4BF4-A2C9-A037F132E6E7}" type="datetimeFigureOut">
              <a:rPr lang="en-US" smtClean="0"/>
              <a:pPr/>
              <a:t>06/10/2019</a:t>
            </a:fld>
            <a:endParaRPr lang="en-US" dirty="0"/>
          </a:p>
        </p:txBody>
      </p:sp>
      <p:sp>
        <p:nvSpPr>
          <p:cNvPr id="4" name="Slide Image Placeholder 3"/>
          <p:cNvSpPr>
            <a:spLocks noGrp="1" noRot="1" noChangeAspect="1"/>
          </p:cNvSpPr>
          <p:nvPr>
            <p:ph type="sldImg" idx="2"/>
          </p:nvPr>
        </p:nvSpPr>
        <p:spPr>
          <a:xfrm>
            <a:off x="2828925" y="533400"/>
            <a:ext cx="3649663" cy="2628900"/>
          </a:xfrm>
          <a:prstGeom prst="rect">
            <a:avLst/>
          </a:prstGeom>
          <a:noFill/>
          <a:ln w="12700">
            <a:solidFill>
              <a:prstClr val="black"/>
            </a:solidFill>
          </a:ln>
        </p:spPr>
        <p:txBody>
          <a:bodyPr vert="horz" lIns="92781" tIns="46400" rIns="92781" bIns="46400" rtlCol="0" anchor="ctr"/>
          <a:lstStyle/>
          <a:p>
            <a:endParaRPr lang="en-US" dirty="0"/>
          </a:p>
        </p:txBody>
      </p:sp>
      <p:sp>
        <p:nvSpPr>
          <p:cNvPr id="5" name="Notes Placeholder 4"/>
          <p:cNvSpPr>
            <a:spLocks noGrp="1"/>
          </p:cNvSpPr>
          <p:nvPr>
            <p:ph type="body" sz="quarter" idx="3"/>
          </p:nvPr>
        </p:nvSpPr>
        <p:spPr>
          <a:xfrm>
            <a:off x="929640" y="3329948"/>
            <a:ext cx="7437120" cy="3154680"/>
          </a:xfrm>
          <a:prstGeom prst="rect">
            <a:avLst/>
          </a:prstGeom>
        </p:spPr>
        <p:txBody>
          <a:bodyPr vert="horz" lIns="92781" tIns="46400" rIns="92781" bIns="4640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40" y="6658670"/>
            <a:ext cx="4028445" cy="350520"/>
          </a:xfrm>
          <a:prstGeom prst="rect">
            <a:avLst/>
          </a:prstGeom>
        </p:spPr>
        <p:txBody>
          <a:bodyPr vert="horz" lIns="92781" tIns="46400" rIns="92781" bIns="4640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65842" y="6658670"/>
            <a:ext cx="4028445" cy="350520"/>
          </a:xfrm>
          <a:prstGeom prst="rect">
            <a:avLst/>
          </a:prstGeom>
        </p:spPr>
        <p:txBody>
          <a:bodyPr vert="horz" lIns="92781" tIns="46400" rIns="92781" bIns="46400" rtlCol="0" anchor="b"/>
          <a:lstStyle>
            <a:lvl1pPr algn="r">
              <a:defRPr sz="1200"/>
            </a:lvl1pPr>
          </a:lstStyle>
          <a:p>
            <a:fld id="{DE6A6F7E-FF20-4893-9B67-69E41E6C65A7}" type="slidenum">
              <a:rPr lang="en-US" smtClean="0"/>
              <a:pPr/>
              <a:t>‹#›</a:t>
            </a:fld>
            <a:endParaRPr lang="en-US" dirty="0"/>
          </a:p>
        </p:txBody>
      </p:sp>
    </p:spTree>
    <p:extLst>
      <p:ext uri="{BB962C8B-B14F-4D97-AF65-F5344CB8AC3E}">
        <p14:creationId xmlns:p14="http://schemas.microsoft.com/office/powerpoint/2010/main" val="3267454689"/>
      </p:ext>
    </p:extLst>
  </p:cSld>
  <p:clrMap bg1="lt1" tx1="dk1" bg2="lt2" tx2="dk2" accent1="accent1" accent2="accent2" accent3="accent3" accent4="accent4" accent5="accent5" accent6="accent6" hlink="hlink" folHlink="folHlink"/>
  <p:notesStyle>
    <a:lvl1pPr marL="0" algn="l" defTabSz="1019207" rtl="0" eaLnBrk="1" latinLnBrk="0" hangingPunct="1">
      <a:defRPr sz="1300" kern="1200">
        <a:solidFill>
          <a:schemeClr val="tx1"/>
        </a:solidFill>
        <a:latin typeface="+mn-lt"/>
        <a:ea typeface="+mn-ea"/>
        <a:cs typeface="+mn-cs"/>
      </a:defRPr>
    </a:lvl1pPr>
    <a:lvl2pPr marL="509603" algn="l" defTabSz="1019207" rtl="0" eaLnBrk="1" latinLnBrk="0" hangingPunct="1">
      <a:defRPr sz="1300" kern="1200">
        <a:solidFill>
          <a:schemeClr val="tx1"/>
        </a:solidFill>
        <a:latin typeface="+mn-lt"/>
        <a:ea typeface="+mn-ea"/>
        <a:cs typeface="+mn-cs"/>
      </a:defRPr>
    </a:lvl2pPr>
    <a:lvl3pPr marL="1019207" algn="l" defTabSz="1019207" rtl="0" eaLnBrk="1" latinLnBrk="0" hangingPunct="1">
      <a:defRPr sz="1300" kern="1200">
        <a:solidFill>
          <a:schemeClr val="tx1"/>
        </a:solidFill>
        <a:latin typeface="+mn-lt"/>
        <a:ea typeface="+mn-ea"/>
        <a:cs typeface="+mn-cs"/>
      </a:defRPr>
    </a:lvl3pPr>
    <a:lvl4pPr marL="1528810" algn="l" defTabSz="1019207" rtl="0" eaLnBrk="1" latinLnBrk="0" hangingPunct="1">
      <a:defRPr sz="1300" kern="1200">
        <a:solidFill>
          <a:schemeClr val="tx1"/>
        </a:solidFill>
        <a:latin typeface="+mn-lt"/>
        <a:ea typeface="+mn-ea"/>
        <a:cs typeface="+mn-cs"/>
      </a:defRPr>
    </a:lvl4pPr>
    <a:lvl5pPr marL="2038415" algn="l" defTabSz="1019207" rtl="0" eaLnBrk="1" latinLnBrk="0" hangingPunct="1">
      <a:defRPr sz="1300" kern="1200">
        <a:solidFill>
          <a:schemeClr val="tx1"/>
        </a:solidFill>
        <a:latin typeface="+mn-lt"/>
        <a:ea typeface="+mn-ea"/>
        <a:cs typeface="+mn-cs"/>
      </a:defRPr>
    </a:lvl5pPr>
    <a:lvl6pPr marL="2548020" algn="l" defTabSz="1019207" rtl="0" eaLnBrk="1" latinLnBrk="0" hangingPunct="1">
      <a:defRPr sz="1300" kern="1200">
        <a:solidFill>
          <a:schemeClr val="tx1"/>
        </a:solidFill>
        <a:latin typeface="+mn-lt"/>
        <a:ea typeface="+mn-ea"/>
        <a:cs typeface="+mn-cs"/>
      </a:defRPr>
    </a:lvl6pPr>
    <a:lvl7pPr marL="3057625" algn="l" defTabSz="1019207" rtl="0" eaLnBrk="1" latinLnBrk="0" hangingPunct="1">
      <a:defRPr sz="1300" kern="1200">
        <a:solidFill>
          <a:schemeClr val="tx1"/>
        </a:solidFill>
        <a:latin typeface="+mn-lt"/>
        <a:ea typeface="+mn-ea"/>
        <a:cs typeface="+mn-cs"/>
      </a:defRPr>
    </a:lvl7pPr>
    <a:lvl8pPr marL="3567227" algn="l" defTabSz="1019207" rtl="0" eaLnBrk="1" latinLnBrk="0" hangingPunct="1">
      <a:defRPr sz="1300" kern="1200">
        <a:solidFill>
          <a:schemeClr val="tx1"/>
        </a:solidFill>
        <a:latin typeface="+mn-lt"/>
        <a:ea typeface="+mn-ea"/>
        <a:cs typeface="+mn-cs"/>
      </a:defRPr>
    </a:lvl8pPr>
    <a:lvl9pPr marL="4076832" algn="l" defTabSz="101920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3" Type="http://schemas.openxmlformats.org/officeDocument/2006/relationships/hyperlink" Target="http://www.medicalnewstoday.com/info/diabetes/" TargetMode="External"/><Relationship Id="rId2" Type="http://schemas.openxmlformats.org/officeDocument/2006/relationships/slide" Target="../slides/slide135.xml"/><Relationship Id="rId1" Type="http://schemas.openxmlformats.org/officeDocument/2006/relationships/notesMaster" Target="../notesMasters/notesMaster1.xml"/><Relationship Id="rId4" Type="http://schemas.openxmlformats.org/officeDocument/2006/relationships/hyperlink" Target="http://www.medicalnewstoday.com/articles/160774.php" TargetMode="Externa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image" Target="../media/image6.emf"/></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homehealthquality.or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xfrm>
            <a:off x="2828925" y="533400"/>
            <a:ext cx="3649663" cy="2628900"/>
          </a:xfrm>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i="0" dirty="0">
                <a:ea typeface="ＭＳ Ｐゴシック" pitchFamily="34" charset="-128"/>
              </a:rPr>
              <a:t>OASIS D1 is not supposed to change other than CH 2. CH 2 is changing due to the addition of 2 new data sets labeled Follow up –D </a:t>
            </a:r>
          </a:p>
          <a:p>
            <a:endParaRPr lang="en-US" altLang="en-US" b="1" i="0" dirty="0">
              <a:ea typeface="ＭＳ Ｐゴシック" pitchFamily="34" charset="-128"/>
            </a:endParaRPr>
          </a:p>
          <a:p>
            <a:r>
              <a:rPr lang="en-US" altLang="en-US" b="1" i="0" dirty="0">
                <a:ea typeface="ＭＳ Ｐゴシック" pitchFamily="34" charset="-128"/>
              </a:rPr>
              <a:t>CMS Memorandum:   OASIS-D1 Updates Effective January 1,2020</a:t>
            </a:r>
          </a:p>
          <a:p>
            <a:r>
              <a:rPr lang="en-US" altLang="en-US" b="1" i="0" dirty="0">
                <a:ea typeface="ＭＳ Ｐゴシック" pitchFamily="34" charset="-128"/>
              </a:rPr>
              <a:t>There is no revised version of the OASIS –D Guidance Manual for 2020.</a:t>
            </a:r>
          </a:p>
          <a:p>
            <a:endParaRPr lang="en-US" altLang="en-US" b="1" i="0" dirty="0">
              <a:ea typeface="ＭＳ Ｐゴシック" pitchFamily="34" charset="-128"/>
            </a:endParaRPr>
          </a:p>
          <a:p>
            <a:r>
              <a:rPr lang="en-US" altLang="en-US" b="1" i="0" dirty="0">
                <a:ea typeface="ＭＳ Ｐゴシック" pitchFamily="34" charset="-128"/>
              </a:rPr>
              <a:t>The OASIS – D1 All items and the OASIS D1 Follow up assessment instrument has been revised to accommodate changes effective January 1, 2020.  They are discussed later in this presentation.</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55608" indent="-290497">
              <a:defRPr>
                <a:solidFill>
                  <a:schemeClr val="tx1"/>
                </a:solidFill>
                <a:latin typeface="Arial" charset="0"/>
              </a:defRPr>
            </a:lvl2pPr>
            <a:lvl3pPr marL="1163574" indent="-231762">
              <a:defRPr>
                <a:solidFill>
                  <a:schemeClr val="tx1"/>
                </a:solidFill>
                <a:latin typeface="Arial" charset="0"/>
              </a:defRPr>
            </a:lvl3pPr>
            <a:lvl4pPr marL="1630273" indent="-231762">
              <a:defRPr>
                <a:solidFill>
                  <a:schemeClr val="tx1"/>
                </a:solidFill>
                <a:latin typeface="Arial" charset="0"/>
              </a:defRPr>
            </a:lvl4pPr>
            <a:lvl5pPr marL="2095384" indent="-231762">
              <a:defRPr>
                <a:solidFill>
                  <a:schemeClr val="tx1"/>
                </a:solidFill>
                <a:latin typeface="Arial" charset="0"/>
              </a:defRPr>
            </a:lvl5pPr>
            <a:lvl6pPr marL="2552559" indent="-231762" eaLnBrk="0" fontAlgn="base" hangingPunct="0">
              <a:spcBef>
                <a:spcPct val="0"/>
              </a:spcBef>
              <a:spcAft>
                <a:spcPct val="0"/>
              </a:spcAft>
              <a:defRPr>
                <a:solidFill>
                  <a:schemeClr val="tx1"/>
                </a:solidFill>
                <a:latin typeface="Arial" charset="0"/>
              </a:defRPr>
            </a:lvl6pPr>
            <a:lvl7pPr marL="3009734" indent="-231762" eaLnBrk="0" fontAlgn="base" hangingPunct="0">
              <a:spcBef>
                <a:spcPct val="0"/>
              </a:spcBef>
              <a:spcAft>
                <a:spcPct val="0"/>
              </a:spcAft>
              <a:defRPr>
                <a:solidFill>
                  <a:schemeClr val="tx1"/>
                </a:solidFill>
                <a:latin typeface="Arial" charset="0"/>
              </a:defRPr>
            </a:lvl7pPr>
            <a:lvl8pPr marL="3466908" indent="-231762" eaLnBrk="0" fontAlgn="base" hangingPunct="0">
              <a:spcBef>
                <a:spcPct val="0"/>
              </a:spcBef>
              <a:spcAft>
                <a:spcPct val="0"/>
              </a:spcAft>
              <a:defRPr>
                <a:solidFill>
                  <a:schemeClr val="tx1"/>
                </a:solidFill>
                <a:latin typeface="Arial" charset="0"/>
              </a:defRPr>
            </a:lvl8pPr>
            <a:lvl9pPr marL="3924083" indent="-231762" eaLnBrk="0" fontAlgn="base" hangingPunct="0">
              <a:spcBef>
                <a:spcPct val="0"/>
              </a:spcBef>
              <a:spcAft>
                <a:spcPct val="0"/>
              </a:spcAft>
              <a:defRPr>
                <a:solidFill>
                  <a:schemeClr val="tx1"/>
                </a:solidFill>
                <a:latin typeface="Arial" charset="0"/>
              </a:defRPr>
            </a:lvl9pPr>
          </a:lstStyle>
          <a:p>
            <a:fld id="{84CC079B-69A7-4D42-818F-CAACDE50D679}" type="slidenum">
              <a:rPr lang="en-US" altLang="en-US" smtClean="0">
                <a:solidFill>
                  <a:srgbClr val="000000"/>
                </a:solidFill>
              </a:rPr>
              <a:pPr/>
              <a:t>1</a:t>
            </a:fld>
            <a:endParaRPr lang="en-US" altLang="en-US"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70C0"/>
                </a:solidFill>
              </a:rPr>
              <a:t>M0090 date is </a:t>
            </a:r>
            <a:r>
              <a:rPr lang="en-US" sz="1200" b="1" dirty="0">
                <a:solidFill>
                  <a:srgbClr val="0070C0"/>
                </a:solidFill>
              </a:rPr>
              <a:t>last</a:t>
            </a:r>
            <a:r>
              <a:rPr lang="en-US" sz="1200" dirty="0">
                <a:solidFill>
                  <a:srgbClr val="0070C0"/>
                </a:solidFill>
              </a:rPr>
              <a:t> date/day all information is collected for the assessment you are completing.  </a:t>
            </a:r>
          </a:p>
          <a:p>
            <a:endParaRPr lang="en-US" sz="500" dirty="0">
              <a:solidFill>
                <a:srgbClr val="0070C0"/>
              </a:solidFill>
            </a:endParaRPr>
          </a:p>
          <a:p>
            <a:r>
              <a:rPr lang="en-US" sz="1200" dirty="0">
                <a:solidFill>
                  <a:srgbClr val="0070C0"/>
                </a:solidFill>
              </a:rPr>
              <a:t>If doing a SOC assessment and it is performed over more than one visit date, </a:t>
            </a:r>
            <a:r>
              <a:rPr lang="en-US" sz="1200" b="1" dirty="0">
                <a:solidFill>
                  <a:srgbClr val="0070C0"/>
                </a:solidFill>
              </a:rPr>
              <a:t>record the last date when the final data was collected.</a:t>
            </a:r>
          </a:p>
          <a:p>
            <a:endParaRPr lang="en-US" sz="1200" dirty="0">
              <a:solidFill>
                <a:srgbClr val="0070C0"/>
              </a:solidFill>
            </a:endParaRPr>
          </a:p>
          <a:p>
            <a:r>
              <a:rPr lang="en-US" sz="1200" dirty="0">
                <a:solidFill>
                  <a:srgbClr val="0070C0"/>
                </a:solidFill>
              </a:rPr>
              <a:t>For SOC comprehensive assessment if M0090 date is greater that the 5 day period will get a warning but will get paid.</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10</a:t>
            </a:fld>
            <a:endParaRPr lang="en-US" dirty="0"/>
          </a:p>
        </p:txBody>
      </p:sp>
    </p:spTree>
    <p:extLst>
      <p:ext uri="{BB962C8B-B14F-4D97-AF65-F5344CB8AC3E}">
        <p14:creationId xmlns:p14="http://schemas.microsoft.com/office/powerpoint/2010/main" val="416691963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solidFill>
                  <a:srgbClr val="0070C0"/>
                </a:solidFill>
              </a:rPr>
              <a:t>Read M1100</a:t>
            </a:r>
            <a:r>
              <a:rPr lang="en-US" b="1" baseline="0" dirty="0">
                <a:solidFill>
                  <a:srgbClr val="0070C0"/>
                </a:solidFill>
              </a:rPr>
              <a:t> Question across the top and Intent</a:t>
            </a:r>
          </a:p>
          <a:p>
            <a:endParaRPr lang="en-US" b="1" baseline="0" dirty="0">
              <a:solidFill>
                <a:srgbClr val="0070C0"/>
              </a:solidFill>
            </a:endParaRPr>
          </a:p>
          <a:p>
            <a:r>
              <a:rPr lang="en-US" b="1" baseline="0" dirty="0">
                <a:solidFill>
                  <a:srgbClr val="0070C0"/>
                </a:solidFill>
              </a:rPr>
              <a:t>CH 3 PG D-1 And D-2</a:t>
            </a:r>
          </a:p>
          <a:p>
            <a:endParaRPr lang="en-US" dirty="0">
              <a:solidFill>
                <a:srgbClr val="0070C0"/>
              </a:solidFill>
            </a:endParaRPr>
          </a:p>
          <a:p>
            <a:r>
              <a:rPr lang="en-US" b="1" dirty="0">
                <a:solidFill>
                  <a:srgbClr val="0070C0"/>
                </a:solidFill>
              </a:rPr>
              <a:t>M1100 is for the clinician to identify 2 aspects of the patient’s living situation.  </a:t>
            </a:r>
          </a:p>
          <a:p>
            <a:endParaRPr lang="en-US" dirty="0">
              <a:solidFill>
                <a:srgbClr val="0070C0"/>
              </a:solidFill>
            </a:endParaRPr>
          </a:p>
          <a:p>
            <a:r>
              <a:rPr lang="en-US" dirty="0">
                <a:solidFill>
                  <a:srgbClr val="0070C0"/>
                </a:solidFill>
              </a:rPr>
              <a:t>Using professional judgment, </a:t>
            </a:r>
            <a:r>
              <a:rPr lang="en-US" b="1" dirty="0">
                <a:solidFill>
                  <a:srgbClr val="0070C0"/>
                </a:solidFill>
              </a:rPr>
              <a:t>first</a:t>
            </a:r>
            <a:r>
              <a:rPr lang="en-US" dirty="0">
                <a:solidFill>
                  <a:srgbClr val="0070C0"/>
                </a:solidFill>
              </a:rPr>
              <a:t> determine whether the patient lives alone or with others  </a:t>
            </a:r>
          </a:p>
          <a:p>
            <a:r>
              <a:rPr lang="en-US" b="1" dirty="0">
                <a:solidFill>
                  <a:srgbClr val="0070C0"/>
                </a:solidFill>
              </a:rPr>
              <a:t>Second </a:t>
            </a:r>
            <a:r>
              <a:rPr lang="en-US" dirty="0">
                <a:solidFill>
                  <a:srgbClr val="0070C0"/>
                </a:solidFill>
              </a:rPr>
              <a:t>- determine how frequently caregivers are in the home and available to provide in person assistance if needed.   Do not include HHA staff</a:t>
            </a:r>
          </a:p>
          <a:p>
            <a:endParaRPr lang="en-US" dirty="0">
              <a:solidFill>
                <a:srgbClr val="0070C0"/>
              </a:solidFill>
            </a:endParaRPr>
          </a:p>
          <a:p>
            <a:r>
              <a:rPr lang="en-US" dirty="0">
                <a:solidFill>
                  <a:srgbClr val="0070C0"/>
                </a:solidFill>
              </a:rPr>
              <a:t>Select the appropriate row (a, b, or c) to reflect the patient’s living situation</a:t>
            </a:r>
          </a:p>
          <a:p>
            <a:r>
              <a:rPr lang="en-US" dirty="0">
                <a:solidFill>
                  <a:srgbClr val="0070C0"/>
                </a:solidFill>
              </a:rPr>
              <a:t>Next select the appropriate column that best describes the availability of in-person assistance at the time of the OASIS assessment.</a:t>
            </a:r>
          </a:p>
          <a:p>
            <a:endParaRPr lang="en-US" dirty="0">
              <a:solidFill>
                <a:srgbClr val="0070C0"/>
              </a:solidFill>
            </a:endParaRPr>
          </a:p>
          <a:p>
            <a:r>
              <a:rPr lang="en-US" b="1" dirty="0">
                <a:solidFill>
                  <a:srgbClr val="0070C0"/>
                </a:solidFill>
              </a:rPr>
              <a:t>Only one box will be checked on this form</a:t>
            </a:r>
          </a:p>
          <a:p>
            <a:endParaRPr lang="en-US" b="1"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106</a:t>
            </a:fld>
            <a:endParaRPr lang="en-US" dirty="0"/>
          </a:p>
        </p:txBody>
      </p:sp>
    </p:spTree>
    <p:extLst>
      <p:ext uri="{BB962C8B-B14F-4D97-AF65-F5344CB8AC3E}">
        <p14:creationId xmlns:p14="http://schemas.microsoft.com/office/powerpoint/2010/main" val="203515521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09426" y="3390281"/>
            <a:ext cx="7437120" cy="3154680"/>
          </a:xfrm>
        </p:spPr>
        <p:txBody>
          <a:bodyPr>
            <a:normAutofit/>
          </a:bodyPr>
          <a:lstStyle/>
          <a:p>
            <a:r>
              <a:rPr lang="en-US" sz="1400" b="1" dirty="0">
                <a:solidFill>
                  <a:srgbClr val="0070C0"/>
                </a:solidFill>
              </a:rPr>
              <a:t>D-1 &amp; D-2    -     Use professional judgment to determine.</a:t>
            </a:r>
          </a:p>
          <a:p>
            <a:endParaRPr lang="en-US" sz="1400" b="1" dirty="0">
              <a:solidFill>
                <a:srgbClr val="0070C0"/>
              </a:solidFill>
            </a:endParaRPr>
          </a:p>
          <a:p>
            <a:pPr defTabSz="916019">
              <a:defRPr/>
            </a:pPr>
            <a:r>
              <a:rPr lang="en-US" sz="1400" dirty="0">
                <a:solidFill>
                  <a:srgbClr val="0070C0"/>
                </a:solidFill>
              </a:rPr>
              <a:t>Changed living arrangements – daughter states she will be selling home and not going back.</a:t>
            </a:r>
          </a:p>
          <a:p>
            <a:pPr marL="168899"/>
            <a:endParaRPr lang="en-US" sz="1400" dirty="0">
              <a:solidFill>
                <a:srgbClr val="0070C0"/>
              </a:solidFill>
            </a:endParaRPr>
          </a:p>
          <a:p>
            <a:pPr marL="168899"/>
            <a:r>
              <a:rPr lang="en-US" sz="1400" b="1" dirty="0">
                <a:solidFill>
                  <a:srgbClr val="0070C0"/>
                </a:solidFill>
              </a:rPr>
              <a:t>**</a:t>
            </a:r>
            <a:r>
              <a:rPr lang="en-US" sz="1400" dirty="0">
                <a:solidFill>
                  <a:srgbClr val="0070C0"/>
                </a:solidFill>
              </a:rPr>
              <a:t>You must Know definitions of living situations.</a:t>
            </a:r>
          </a:p>
          <a:p>
            <a:pPr marL="168899"/>
            <a:endParaRPr lang="en-US" dirty="0">
              <a:solidFill>
                <a:srgbClr val="0070C0"/>
              </a:solidFill>
            </a:endParaRPr>
          </a:p>
          <a:p>
            <a:pPr marL="168899"/>
            <a:endParaRPr lang="en-US" dirty="0">
              <a:solidFill>
                <a:srgbClr val="0070C0"/>
              </a:solidFill>
            </a:endParaRPr>
          </a:p>
          <a:p>
            <a:pPr marL="168899"/>
            <a:endParaRPr lang="en-US" sz="1400" dirty="0"/>
          </a:p>
          <a:p>
            <a:pPr marL="168899"/>
            <a:endParaRPr lang="en-US" sz="1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107</a:t>
            </a:fld>
            <a:endParaRPr lang="en-US" dirty="0"/>
          </a:p>
        </p:txBody>
      </p:sp>
    </p:spTree>
    <p:extLst>
      <p:ext uri="{BB962C8B-B14F-4D97-AF65-F5344CB8AC3E}">
        <p14:creationId xmlns:p14="http://schemas.microsoft.com/office/powerpoint/2010/main" val="330927303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1003874" y="3447585"/>
            <a:ext cx="7437120" cy="3154680"/>
          </a:xfrm>
        </p:spPr>
        <p:txBody>
          <a:bodyPr>
            <a:normAutofit/>
          </a:bodyPr>
          <a:lstStyle/>
          <a:p>
            <a:r>
              <a:rPr lang="en-US" sz="1400" b="1" dirty="0">
                <a:solidFill>
                  <a:srgbClr val="0070C0"/>
                </a:solidFill>
              </a:rPr>
              <a:t>Pg. D-1</a:t>
            </a: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108</a:t>
            </a:fld>
            <a:endParaRPr lang="en-US" dirty="0"/>
          </a:p>
        </p:txBody>
      </p:sp>
    </p:spTree>
    <p:extLst>
      <p:ext uri="{BB962C8B-B14F-4D97-AF65-F5344CB8AC3E}">
        <p14:creationId xmlns:p14="http://schemas.microsoft.com/office/powerpoint/2010/main" val="320167281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b="1" dirty="0">
                <a:solidFill>
                  <a:srgbClr val="0070C0"/>
                </a:solidFill>
              </a:rPr>
              <a:t>CH 3 – pg. D-2</a:t>
            </a:r>
          </a:p>
          <a:p>
            <a:endParaRPr lang="en-US" sz="1400" b="1" dirty="0">
              <a:solidFill>
                <a:srgbClr val="0070C0"/>
              </a:solidFill>
            </a:endParaRPr>
          </a:p>
          <a:p>
            <a:r>
              <a:rPr lang="en-US" sz="1400" b="1" dirty="0">
                <a:solidFill>
                  <a:srgbClr val="0070C0"/>
                </a:solidFill>
              </a:rPr>
              <a:t>Availability:  Refers to in-person assistance provided in the home.  </a:t>
            </a:r>
            <a:r>
              <a:rPr lang="en-US" sz="1400" dirty="0">
                <a:solidFill>
                  <a:srgbClr val="0070C0"/>
                </a:solidFill>
              </a:rPr>
              <a:t>Care giver does not need to live in the home with the patient.</a:t>
            </a:r>
          </a:p>
          <a:p>
            <a:endParaRPr lang="en-US" dirty="0">
              <a:solidFill>
                <a:srgbClr val="0070C0"/>
              </a:solidFill>
            </a:endParaRPr>
          </a:p>
          <a:p>
            <a:r>
              <a:rPr lang="en-US" sz="1400" dirty="0">
                <a:solidFill>
                  <a:srgbClr val="0070C0"/>
                </a:solidFill>
              </a:rPr>
              <a:t>Consider </a:t>
            </a:r>
            <a:r>
              <a:rPr lang="en-US" sz="1400" b="1" dirty="0">
                <a:solidFill>
                  <a:srgbClr val="0070C0"/>
                </a:solidFill>
              </a:rPr>
              <a:t>the </a:t>
            </a:r>
            <a:r>
              <a:rPr lang="en-US" sz="1400" b="1" u="sng" dirty="0">
                <a:solidFill>
                  <a:srgbClr val="0070C0"/>
                </a:solidFill>
              </a:rPr>
              <a:t>time </a:t>
            </a:r>
            <a:r>
              <a:rPr lang="en-US" sz="1400" b="1" dirty="0">
                <a:solidFill>
                  <a:srgbClr val="0070C0"/>
                </a:solidFill>
              </a:rPr>
              <a:t>caregivers are in the home, not types or amounts of assistance required.  Use your professional judgement – 2019 OASIS Book pg. 218 – </a:t>
            </a:r>
          </a:p>
          <a:p>
            <a:endParaRPr lang="en-US" dirty="0">
              <a:solidFill>
                <a:srgbClr val="0070C0"/>
              </a:solidFill>
            </a:endParaRPr>
          </a:p>
          <a:p>
            <a:r>
              <a:rPr lang="en-US" sz="1400" dirty="0">
                <a:solidFill>
                  <a:srgbClr val="0070C0"/>
                </a:solidFill>
              </a:rPr>
              <a:t>Adequacy of the caregiver will be captured elsewhere.  </a:t>
            </a:r>
          </a:p>
          <a:p>
            <a:endParaRPr lang="en-US" dirty="0">
              <a:solidFill>
                <a:srgbClr val="0070C0"/>
              </a:solidFill>
            </a:endParaRPr>
          </a:p>
          <a:p>
            <a:pPr defTabSz="914957"/>
            <a:r>
              <a:rPr lang="en-US" sz="1400" b="1" dirty="0">
                <a:solidFill>
                  <a:srgbClr val="0070C0"/>
                </a:solidFill>
              </a:rPr>
              <a:t>2019 OASIS Book PG 218 - If a person is living in the </a:t>
            </a:r>
            <a:r>
              <a:rPr lang="en-US" sz="1400" b="1" dirty="0" err="1">
                <a:solidFill>
                  <a:srgbClr val="0070C0"/>
                </a:solidFill>
              </a:rPr>
              <a:t>pt’s</a:t>
            </a:r>
            <a:r>
              <a:rPr lang="en-US" sz="1400" b="1" dirty="0">
                <a:solidFill>
                  <a:srgbClr val="0070C0"/>
                </a:solidFill>
              </a:rPr>
              <a:t> home but is </a:t>
            </a:r>
            <a:r>
              <a:rPr lang="en-US" sz="1400" b="1" u="sng" dirty="0">
                <a:solidFill>
                  <a:srgbClr val="0070C0"/>
                </a:solidFill>
              </a:rPr>
              <a:t>completely</a:t>
            </a:r>
            <a:r>
              <a:rPr lang="en-US" sz="1400" b="1" dirty="0">
                <a:solidFill>
                  <a:srgbClr val="0070C0"/>
                </a:solidFill>
              </a:rPr>
              <a:t> unable to or unwilling to provide any assistance to the patient – do NOT count them as a caregiver.</a:t>
            </a:r>
          </a:p>
          <a:p>
            <a:endParaRPr lang="en-US" dirty="0">
              <a:solidFill>
                <a:srgbClr val="0070C0"/>
              </a:solidFill>
            </a:endParaRPr>
          </a:p>
          <a:p>
            <a:r>
              <a:rPr lang="en-US" sz="1400" b="1" dirty="0">
                <a:solidFill>
                  <a:srgbClr val="0070C0"/>
                </a:solidFill>
              </a:rPr>
              <a:t>Assistance with/over the  telephone is not included in this question.  </a:t>
            </a:r>
          </a:p>
          <a:p>
            <a:endParaRPr lang="en-US"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109</a:t>
            </a:fld>
            <a:endParaRPr lang="en-US" dirty="0"/>
          </a:p>
        </p:txBody>
      </p:sp>
    </p:spTree>
    <p:extLst>
      <p:ext uri="{BB962C8B-B14F-4D97-AF65-F5344CB8AC3E}">
        <p14:creationId xmlns:p14="http://schemas.microsoft.com/office/powerpoint/2010/main" val="224496375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You have to know the definitions.  Then read below only.  </a:t>
            </a:r>
          </a:p>
          <a:p>
            <a:r>
              <a:rPr lang="en-US" sz="1400" dirty="0">
                <a:solidFill>
                  <a:srgbClr val="0070C0"/>
                </a:solidFill>
              </a:rPr>
              <a:t>Regular daytime – normal time to wake up (every day)</a:t>
            </a:r>
          </a:p>
          <a:p>
            <a:r>
              <a:rPr lang="en-US" sz="1400" dirty="0">
                <a:solidFill>
                  <a:srgbClr val="0070C0"/>
                </a:solidFill>
              </a:rPr>
              <a:t>Bedtime – bedtime till wake up time.  (every night)</a:t>
            </a:r>
          </a:p>
          <a:p>
            <a:endParaRPr lang="en-US" sz="1400" dirty="0"/>
          </a:p>
          <a:p>
            <a:r>
              <a:rPr lang="en-US" sz="1400" b="1" dirty="0"/>
              <a:t>**Use your professional judgement to determine if someone will be available to provide any assistance to the patient.  If a person is living in the patient’s home but is completely unable to or unwilling to provide any assistance to the patient, do not count them as a caregiver.  D-2</a:t>
            </a:r>
          </a:p>
          <a:p>
            <a:endParaRPr lang="en-US" sz="1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110</a:t>
            </a:fld>
            <a:endParaRPr lang="en-US" dirty="0"/>
          </a:p>
        </p:txBody>
      </p:sp>
    </p:spTree>
    <p:extLst>
      <p:ext uri="{BB962C8B-B14F-4D97-AF65-F5344CB8AC3E}">
        <p14:creationId xmlns:p14="http://schemas.microsoft.com/office/powerpoint/2010/main" val="233211705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29640" y="3329948"/>
            <a:ext cx="7437120" cy="2461252"/>
          </a:xfrm>
        </p:spPr>
        <p:txBody>
          <a:bodyPr>
            <a:normAutofit/>
          </a:bodyPr>
          <a:lstStyle/>
          <a:p>
            <a:r>
              <a:rPr lang="en-US" sz="1400" b="1" dirty="0"/>
              <a:t>2019 OASIS Book:  Pg. 220-221</a:t>
            </a:r>
          </a:p>
          <a:p>
            <a:endParaRPr lang="en-US" sz="1400" b="1" dirty="0"/>
          </a:p>
          <a:p>
            <a:r>
              <a:rPr lang="en-US" sz="1400" b="1" dirty="0"/>
              <a:t>1</a:t>
            </a:r>
            <a:r>
              <a:rPr lang="en-US" sz="1400" dirty="0"/>
              <a:t>.  Answer:  A. True – Lives with “Other” persons in the home even if the patient pays their family member or the family member is paid thru a state funded program.</a:t>
            </a:r>
            <a:r>
              <a:rPr lang="en-US" sz="1400" dirty="0">
                <a:solidFill>
                  <a:srgbClr val="0070C0"/>
                </a:solidFill>
              </a:rPr>
              <a:t> </a:t>
            </a:r>
          </a:p>
          <a:p>
            <a:endParaRPr lang="en-US" sz="1400" dirty="0">
              <a:solidFill>
                <a:srgbClr val="0070C0"/>
              </a:solidFill>
            </a:endParaRPr>
          </a:p>
          <a:p>
            <a:r>
              <a:rPr lang="en-US" sz="1400" dirty="0">
                <a:solidFill>
                  <a:srgbClr val="0070C0"/>
                </a:solidFill>
              </a:rPr>
              <a:t>Look back a slide for Grid choices.</a:t>
            </a:r>
          </a:p>
          <a:p>
            <a:endParaRPr lang="en-US" sz="1400" dirty="0">
              <a:solidFill>
                <a:srgbClr val="0070C0"/>
              </a:solidFill>
            </a:endParaRPr>
          </a:p>
          <a:p>
            <a:r>
              <a:rPr lang="en-US" sz="1400" b="1" dirty="0">
                <a:solidFill>
                  <a:srgbClr val="0070C0"/>
                </a:solidFill>
              </a:rPr>
              <a:t>2</a:t>
            </a:r>
            <a:r>
              <a:rPr lang="en-US" sz="1400" dirty="0">
                <a:solidFill>
                  <a:srgbClr val="0070C0"/>
                </a:solidFill>
              </a:rPr>
              <a:t>.  B. NO  </a:t>
            </a:r>
          </a:p>
          <a:p>
            <a:endParaRPr lang="en-US" sz="1400" dirty="0">
              <a:solidFill>
                <a:srgbClr val="0070C0"/>
              </a:solidFill>
            </a:endParaRPr>
          </a:p>
          <a:p>
            <a:pPr defTabSz="914474"/>
            <a:r>
              <a:rPr lang="en-US" sz="1400" dirty="0">
                <a:solidFill>
                  <a:srgbClr val="0070C0"/>
                </a:solidFill>
              </a:rPr>
              <a:t>Example - patient will need help for next 60 days.  Daughter staying 4 days only. Don’t include daughter in your decision.  </a:t>
            </a:r>
          </a:p>
          <a:p>
            <a:pPr defTabSz="914474"/>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111</a:t>
            </a:fld>
            <a:endParaRPr lang="en-US" dirty="0"/>
          </a:p>
        </p:txBody>
      </p:sp>
    </p:spTree>
    <p:extLst>
      <p:ext uri="{BB962C8B-B14F-4D97-AF65-F5344CB8AC3E}">
        <p14:creationId xmlns:p14="http://schemas.microsoft.com/office/powerpoint/2010/main" val="83955182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endParaRPr lang="en-US" b="1" dirty="0">
              <a:solidFill>
                <a:srgbClr val="0070C0"/>
              </a:solidFill>
            </a:endParaRPr>
          </a:p>
          <a:p>
            <a:r>
              <a:rPr lang="en-US" b="1" dirty="0">
                <a:solidFill>
                  <a:srgbClr val="0070C0"/>
                </a:solidFill>
              </a:rPr>
              <a:t>1</a:t>
            </a:r>
            <a:r>
              <a:rPr lang="en-US" b="1" baseline="30000" dirty="0">
                <a:solidFill>
                  <a:srgbClr val="0070C0"/>
                </a:solidFill>
              </a:rPr>
              <a:t>st</a:t>
            </a:r>
            <a:r>
              <a:rPr lang="en-US" b="1" dirty="0">
                <a:solidFill>
                  <a:srgbClr val="0070C0"/>
                </a:solidFill>
              </a:rPr>
              <a:t>:  Select appropriate row to reflect the patient’s living situation (</a:t>
            </a:r>
            <a:r>
              <a:rPr lang="en-US" b="1" dirty="0" err="1">
                <a:solidFill>
                  <a:srgbClr val="0070C0"/>
                </a:solidFill>
              </a:rPr>
              <a:t>a,b,c</a:t>
            </a:r>
            <a:r>
              <a:rPr lang="en-US" b="1" dirty="0">
                <a:solidFill>
                  <a:srgbClr val="0070C0"/>
                </a:solidFill>
              </a:rPr>
              <a:t>)</a:t>
            </a:r>
          </a:p>
          <a:p>
            <a:r>
              <a:rPr lang="en-US" b="1" dirty="0">
                <a:solidFill>
                  <a:srgbClr val="0070C0"/>
                </a:solidFill>
              </a:rPr>
              <a:t>2</a:t>
            </a:r>
            <a:r>
              <a:rPr lang="en-US" b="1" baseline="30000" dirty="0">
                <a:solidFill>
                  <a:srgbClr val="0070C0"/>
                </a:solidFill>
              </a:rPr>
              <a:t>nd</a:t>
            </a:r>
            <a:r>
              <a:rPr lang="en-US" b="1" dirty="0">
                <a:solidFill>
                  <a:srgbClr val="0070C0"/>
                </a:solidFill>
              </a:rPr>
              <a:t> Select the one response that best describes the availability of </a:t>
            </a:r>
            <a:r>
              <a:rPr lang="en-US" b="1" u="sng" dirty="0">
                <a:solidFill>
                  <a:srgbClr val="0070C0"/>
                </a:solidFill>
              </a:rPr>
              <a:t>in person </a:t>
            </a:r>
            <a:r>
              <a:rPr lang="en-US" b="1" dirty="0">
                <a:solidFill>
                  <a:srgbClr val="0070C0"/>
                </a:solidFill>
              </a:rPr>
              <a:t>assistance.    2015 Q&amp;A book </a:t>
            </a:r>
            <a:r>
              <a:rPr lang="en-US" b="1" dirty="0" err="1">
                <a:solidFill>
                  <a:srgbClr val="0070C0"/>
                </a:solidFill>
              </a:rPr>
              <a:t>pg</a:t>
            </a:r>
            <a:r>
              <a:rPr lang="en-US" b="1" dirty="0">
                <a:solidFill>
                  <a:srgbClr val="0070C0"/>
                </a:solidFill>
              </a:rPr>
              <a:t> 234.</a:t>
            </a: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112</a:t>
            </a:fld>
            <a:endParaRPr lang="en-US" dirty="0"/>
          </a:p>
        </p:txBody>
      </p:sp>
    </p:spTree>
    <p:extLst>
      <p:ext uri="{BB962C8B-B14F-4D97-AF65-F5344CB8AC3E}">
        <p14:creationId xmlns:p14="http://schemas.microsoft.com/office/powerpoint/2010/main" val="378086684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t>CH 3 – Pg. D-2</a:t>
            </a:r>
          </a:p>
          <a:p>
            <a:r>
              <a:rPr lang="en-US" sz="1400" dirty="0"/>
              <a:t>Look back to M1100 Patient Living Situation for selection choices: (</a:t>
            </a:r>
            <a:r>
              <a:rPr lang="en-US" sz="1400" b="1" dirty="0"/>
              <a:t>1 slides back</a:t>
            </a:r>
            <a:r>
              <a:rPr lang="en-US" sz="1400" dirty="0"/>
              <a:t>) for choices.</a:t>
            </a:r>
          </a:p>
          <a:p>
            <a:endParaRPr lang="en-US" sz="1400" dirty="0"/>
          </a:p>
          <a:p>
            <a:r>
              <a:rPr lang="en-US" sz="1400" dirty="0"/>
              <a:t>Answer: </a:t>
            </a:r>
            <a:r>
              <a:rPr lang="en-US" sz="1400" b="1" dirty="0"/>
              <a:t>Living Arrangement</a:t>
            </a:r>
            <a:r>
              <a:rPr lang="en-US" sz="1400" b="1" dirty="0">
                <a:solidFill>
                  <a:srgbClr val="0070C0"/>
                </a:solidFill>
              </a:rPr>
              <a:t>?     Patient lives alone – row a</a:t>
            </a:r>
          </a:p>
          <a:p>
            <a:r>
              <a:rPr lang="en-US" sz="1400" dirty="0"/>
              <a:t>          </a:t>
            </a:r>
          </a:p>
          <a:p>
            <a:r>
              <a:rPr lang="en-US" sz="1400" dirty="0"/>
              <a:t>What about - </a:t>
            </a:r>
            <a:r>
              <a:rPr lang="en-US" sz="1400" b="1" dirty="0"/>
              <a:t>Availability of Assistance?   </a:t>
            </a:r>
            <a:r>
              <a:rPr lang="en-US" sz="1400" b="1" dirty="0">
                <a:solidFill>
                  <a:srgbClr val="0070C0"/>
                </a:solidFill>
              </a:rPr>
              <a:t>Around the Clock Assistance – 01</a:t>
            </a:r>
          </a:p>
          <a:p>
            <a:endParaRPr lang="en-US" sz="1400" dirty="0">
              <a:solidFill>
                <a:srgbClr val="0070C0"/>
              </a:solidFill>
            </a:endParaRPr>
          </a:p>
          <a:p>
            <a:r>
              <a:rPr lang="en-US" sz="1400" b="1" dirty="0">
                <a:solidFill>
                  <a:srgbClr val="0070C0"/>
                </a:solidFill>
              </a:rPr>
              <a:t>Response 1 </a:t>
            </a:r>
            <a:r>
              <a:rPr lang="en-US" sz="1400" dirty="0">
                <a:solidFill>
                  <a:srgbClr val="0070C0"/>
                </a:solidFill>
              </a:rPr>
              <a:t>-  Patient still considered to be living alone, since daughters are only staying there temporarily.  Daughters are providing </a:t>
            </a:r>
            <a:r>
              <a:rPr lang="en-US" sz="1400" b="1" dirty="0">
                <a:solidFill>
                  <a:srgbClr val="0070C0"/>
                </a:solidFill>
              </a:rPr>
              <a:t>round-the-clock care</a:t>
            </a:r>
            <a:r>
              <a:rPr lang="en-US" sz="1400" dirty="0">
                <a:solidFill>
                  <a:srgbClr val="0070C0"/>
                </a:solidFill>
              </a:rPr>
              <a:t>, even if one occasionally needs to be out of the house for brief periods.</a:t>
            </a: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113</a:t>
            </a:fld>
            <a:endParaRPr lang="en-US" dirty="0"/>
          </a:p>
        </p:txBody>
      </p:sp>
    </p:spTree>
    <p:extLst>
      <p:ext uri="{BB962C8B-B14F-4D97-AF65-F5344CB8AC3E}">
        <p14:creationId xmlns:p14="http://schemas.microsoft.com/office/powerpoint/2010/main" val="175692291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CH 3 PG D-2:</a:t>
            </a:r>
          </a:p>
          <a:p>
            <a:endParaRPr lang="en-US" sz="1400" dirty="0">
              <a:solidFill>
                <a:srgbClr val="0070C0"/>
              </a:solidFill>
            </a:endParaRPr>
          </a:p>
          <a:p>
            <a:r>
              <a:rPr lang="en-US" sz="1400" b="1" dirty="0">
                <a:solidFill>
                  <a:srgbClr val="0070C0"/>
                </a:solidFill>
              </a:rPr>
              <a:t>Top ANSWER:  Response 4 – “Occasional Short Term Assistance”</a:t>
            </a:r>
          </a:p>
          <a:p>
            <a:endParaRPr lang="en-US" sz="1400" dirty="0">
              <a:solidFill>
                <a:srgbClr val="0070C0"/>
              </a:solidFill>
            </a:endParaRPr>
          </a:p>
          <a:p>
            <a:r>
              <a:rPr lang="en-US" sz="1400" dirty="0">
                <a:solidFill>
                  <a:srgbClr val="0070C0"/>
                </a:solidFill>
              </a:rPr>
              <a:t>Son and daughter-in-law are </a:t>
            </a:r>
            <a:r>
              <a:rPr lang="en-US" sz="1400" b="1" dirty="0">
                <a:solidFill>
                  <a:srgbClr val="0070C0"/>
                </a:solidFill>
              </a:rPr>
              <a:t>not </a:t>
            </a:r>
            <a:r>
              <a:rPr lang="en-US" sz="1400" dirty="0">
                <a:solidFill>
                  <a:srgbClr val="0070C0"/>
                </a:solidFill>
              </a:rPr>
              <a:t>there to provide in-person assistance </a:t>
            </a:r>
            <a:r>
              <a:rPr lang="en-US" sz="1400" b="1" dirty="0">
                <a:solidFill>
                  <a:srgbClr val="0070C0"/>
                </a:solidFill>
              </a:rPr>
              <a:t>consistently, day or evening</a:t>
            </a:r>
            <a:r>
              <a:rPr lang="en-US" sz="1400" dirty="0">
                <a:solidFill>
                  <a:srgbClr val="0070C0"/>
                </a:solidFill>
              </a:rPr>
              <a:t>, even if they live across the street and are available by phone.  </a:t>
            </a:r>
          </a:p>
          <a:p>
            <a:endParaRPr lang="en-US" sz="1400" dirty="0">
              <a:solidFill>
                <a:srgbClr val="0070C0"/>
              </a:solidFill>
            </a:endParaRPr>
          </a:p>
          <a:p>
            <a:r>
              <a:rPr lang="en-US" sz="1400" b="1" dirty="0">
                <a:solidFill>
                  <a:srgbClr val="0070C0"/>
                </a:solidFill>
              </a:rPr>
              <a:t>2</a:t>
            </a:r>
            <a:r>
              <a:rPr lang="en-US" sz="1400" b="1" baseline="30000" dirty="0">
                <a:solidFill>
                  <a:srgbClr val="0070C0"/>
                </a:solidFill>
              </a:rPr>
              <a:t>nd</a:t>
            </a:r>
            <a:r>
              <a:rPr lang="en-US" sz="1400" b="1" dirty="0">
                <a:solidFill>
                  <a:srgbClr val="0070C0"/>
                </a:solidFill>
              </a:rPr>
              <a:t> ANSWER:  Response 8 – (Reg. Nighttime) </a:t>
            </a:r>
            <a:r>
              <a:rPr lang="en-US" sz="1400" dirty="0">
                <a:solidFill>
                  <a:srgbClr val="0070C0"/>
                </a:solidFill>
              </a:rPr>
              <a:t>– Patient lives in a home with others who are available </a:t>
            </a:r>
            <a:r>
              <a:rPr lang="en-US" sz="1400" b="1" dirty="0">
                <a:solidFill>
                  <a:srgbClr val="0070C0"/>
                </a:solidFill>
              </a:rPr>
              <a:t>every night </a:t>
            </a:r>
            <a:r>
              <a:rPr lang="en-US" sz="1400" dirty="0">
                <a:solidFill>
                  <a:srgbClr val="0070C0"/>
                </a:solidFill>
              </a:rPr>
              <a:t>to offer in-person assistance.  </a:t>
            </a:r>
            <a:r>
              <a:rPr lang="en-US" sz="1400" b="1" dirty="0">
                <a:solidFill>
                  <a:srgbClr val="0070C0"/>
                </a:solidFill>
              </a:rPr>
              <a:t>Even if </a:t>
            </a:r>
            <a:r>
              <a:rPr lang="en-US" sz="1400" dirty="0">
                <a:solidFill>
                  <a:srgbClr val="0070C0"/>
                </a:solidFill>
              </a:rPr>
              <a:t>the daughter </a:t>
            </a:r>
            <a:r>
              <a:rPr lang="en-US" sz="1400" b="1" dirty="0">
                <a:solidFill>
                  <a:srgbClr val="0070C0"/>
                </a:solidFill>
              </a:rPr>
              <a:t>can’t meet all </a:t>
            </a:r>
            <a:r>
              <a:rPr lang="en-US" sz="1400" dirty="0">
                <a:solidFill>
                  <a:srgbClr val="0070C0"/>
                </a:solidFill>
              </a:rPr>
              <a:t>of the patient’s needs, she is </a:t>
            </a:r>
            <a:r>
              <a:rPr lang="en-US" sz="1400" b="1" dirty="0">
                <a:solidFill>
                  <a:srgbClr val="0070C0"/>
                </a:solidFill>
              </a:rPr>
              <a:t>available all night</a:t>
            </a:r>
            <a:r>
              <a:rPr lang="en-US" sz="1400" dirty="0">
                <a:solidFill>
                  <a:srgbClr val="0070C0"/>
                </a:solidFill>
              </a:rPr>
              <a:t>.</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114</a:t>
            </a:fld>
            <a:endParaRPr lang="en-US" dirty="0"/>
          </a:p>
        </p:txBody>
      </p:sp>
    </p:spTree>
    <p:extLst>
      <p:ext uri="{BB962C8B-B14F-4D97-AF65-F5344CB8AC3E}">
        <p14:creationId xmlns:p14="http://schemas.microsoft.com/office/powerpoint/2010/main" val="387912973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slide – for grid view and response.</a:t>
            </a:r>
          </a:p>
        </p:txBody>
      </p:sp>
      <p:sp>
        <p:nvSpPr>
          <p:cNvPr id="4" name="Slide Number Placeholder 3"/>
          <p:cNvSpPr>
            <a:spLocks noGrp="1"/>
          </p:cNvSpPr>
          <p:nvPr>
            <p:ph type="sldNum" sz="quarter" idx="5"/>
          </p:nvPr>
        </p:nvSpPr>
        <p:spPr/>
        <p:txBody>
          <a:bodyPr/>
          <a:lstStyle/>
          <a:p>
            <a:fld id="{DE6A6F7E-FF20-4893-9B67-69E41E6C65A7}" type="slidenum">
              <a:rPr lang="en-US" smtClean="0"/>
              <a:pPr/>
              <a:t>115</a:t>
            </a:fld>
            <a:endParaRPr lang="en-US" dirty="0"/>
          </a:p>
        </p:txBody>
      </p:sp>
    </p:spTree>
    <p:extLst>
      <p:ext uri="{BB962C8B-B14F-4D97-AF65-F5344CB8AC3E}">
        <p14:creationId xmlns:p14="http://schemas.microsoft.com/office/powerpoint/2010/main" val="619464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dirty="0">
                <a:solidFill>
                  <a:srgbClr val="0070C0"/>
                </a:solidFill>
              </a:rPr>
              <a:t>This is where you decide and choose which assessment you are doing.  </a:t>
            </a:r>
          </a:p>
          <a:p>
            <a:r>
              <a:rPr lang="en-US" b="1" u="sng" dirty="0">
                <a:solidFill>
                  <a:srgbClr val="0070C0"/>
                </a:solidFill>
              </a:rPr>
              <a:t>CH 3 B-4  -  Look at specific</a:t>
            </a:r>
            <a:r>
              <a:rPr lang="en-US" b="1" u="sng" baseline="0" dirty="0">
                <a:solidFill>
                  <a:srgbClr val="0070C0"/>
                </a:solidFill>
              </a:rPr>
              <a:t> instruction - bullet 3 Resumption of care – the last sentence.  Move these notes to More Regulatory and Assessment Selection</a:t>
            </a:r>
          </a:p>
          <a:p>
            <a:endParaRPr lang="en-US" sz="800" b="1" dirty="0">
              <a:solidFill>
                <a:srgbClr val="0070C0"/>
              </a:solidFill>
            </a:endParaRPr>
          </a:p>
          <a:p>
            <a:r>
              <a:rPr lang="en-US" b="1" u="none" baseline="0" dirty="0">
                <a:solidFill>
                  <a:srgbClr val="0070C0"/>
                </a:solidFill>
              </a:rPr>
              <a:t>When a patient is discharged from an inpatient facility and care is resumed within the last 5 days of the episode (that is, a recertification assessment is due), a ROC assessment, rather than a recertification assessment, is completed.  Put therapy in M2200 for payment purposes.</a:t>
            </a:r>
            <a:endParaRPr lang="en-US" b="1" u="none" dirty="0">
              <a:solidFill>
                <a:srgbClr val="0070C0"/>
              </a:solidFill>
            </a:endParaRPr>
          </a:p>
          <a:p>
            <a:endParaRPr lang="en-US" sz="800" dirty="0">
              <a:solidFill>
                <a:srgbClr val="0070C0"/>
              </a:solidFill>
            </a:endParaRPr>
          </a:p>
          <a:p>
            <a:r>
              <a:rPr lang="en-US" b="1" dirty="0">
                <a:solidFill>
                  <a:srgbClr val="0070C0"/>
                </a:solidFill>
              </a:rPr>
              <a:t>Computer needs input for which assessment.  Programmed into the computer is the correct “sequence” of the expected assessment order.</a:t>
            </a:r>
          </a:p>
          <a:p>
            <a:r>
              <a:rPr lang="en-US" dirty="0">
                <a:solidFill>
                  <a:srgbClr val="0070C0"/>
                </a:solidFill>
              </a:rPr>
              <a:t>This is how/why sometimes you get a warning.  It is out of the allowable date range for completion/submission and or out of the “expected assessment” sequence.  </a:t>
            </a:r>
          </a:p>
          <a:p>
            <a:endParaRPr lang="en-US" sz="800" dirty="0">
              <a:solidFill>
                <a:srgbClr val="0070C0"/>
              </a:solidFill>
            </a:endParaRPr>
          </a:p>
          <a:p>
            <a:r>
              <a:rPr lang="en-US" dirty="0">
                <a:solidFill>
                  <a:srgbClr val="0070C0"/>
                </a:solidFill>
              </a:rPr>
              <a:t>Did you notice as we talked</a:t>
            </a:r>
            <a:r>
              <a:rPr lang="en-US" baseline="0" dirty="0">
                <a:solidFill>
                  <a:srgbClr val="0070C0"/>
                </a:solidFill>
              </a:rPr>
              <a:t> about each one of the assessment types – they had rules, “triggers” and time frames of when to be started and completed?  </a:t>
            </a:r>
            <a:endParaRPr lang="en-US" dirty="0">
              <a:solidFill>
                <a:srgbClr val="0070C0"/>
              </a:solidFill>
            </a:endParaRPr>
          </a:p>
          <a:p>
            <a:endParaRPr lang="en-US" dirty="0">
              <a:solidFill>
                <a:srgbClr val="0070C0"/>
              </a:solidFill>
            </a:endParaRPr>
          </a:p>
          <a:p>
            <a:endParaRPr lang="en-US"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11</a:t>
            </a:fld>
            <a:endParaRPr lang="en-US" dirty="0"/>
          </a:p>
        </p:txBody>
      </p:sp>
    </p:spTree>
    <p:extLst>
      <p:ext uri="{BB962C8B-B14F-4D97-AF65-F5344CB8AC3E}">
        <p14:creationId xmlns:p14="http://schemas.microsoft.com/office/powerpoint/2010/main" val="185310365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D-3</a:t>
            </a:r>
          </a:p>
          <a:p>
            <a:endParaRPr lang="en-US" dirty="0"/>
          </a:p>
          <a:p>
            <a:endParaRPr lang="en-US" sz="1300" b="0" i="0" u="none" strike="noStrike" kern="1200" baseline="0" dirty="0">
              <a:solidFill>
                <a:schemeClr val="tx1"/>
              </a:solidFill>
              <a:latin typeface="+mn-lt"/>
              <a:ea typeface="+mn-ea"/>
              <a:cs typeface="+mn-cs"/>
            </a:endParaRPr>
          </a:p>
          <a:p>
            <a:r>
              <a:rPr lang="en-US" sz="1300" b="1" i="0" u="none" strike="noStrike" kern="1200" baseline="0" dirty="0">
                <a:solidFill>
                  <a:schemeClr val="tx1"/>
                </a:solidFill>
                <a:latin typeface="+mn-lt"/>
                <a:ea typeface="+mn-ea"/>
                <a:cs typeface="+mn-cs"/>
              </a:rPr>
              <a:t>Response = 09 </a:t>
            </a:r>
            <a:r>
              <a:rPr lang="en-US" sz="1300" b="1" i="1" u="none" strike="noStrike" kern="1200" baseline="0" dirty="0">
                <a:solidFill>
                  <a:schemeClr val="tx1"/>
                </a:solidFill>
                <a:latin typeface="+mn-lt"/>
                <a:ea typeface="+mn-ea"/>
                <a:cs typeface="+mn-cs"/>
              </a:rPr>
              <a:t>(Patient lives in a home with another person who is there 24 hours but is unavailable to provide assistance. Caregiver from church provides occasional assistance.) </a:t>
            </a:r>
            <a:endParaRPr lang="en-US" sz="1300" b="1" i="0" u="none" strike="noStrike" kern="1200" baseline="0" dirty="0">
              <a:solidFill>
                <a:schemeClr val="tx1"/>
              </a:solidFill>
              <a:latin typeface="+mn-lt"/>
              <a:ea typeface="+mn-ea"/>
              <a:cs typeface="+mn-cs"/>
            </a:endParaRPr>
          </a:p>
          <a:p>
            <a:endParaRPr lang="en-US" sz="13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116</a:t>
            </a:fld>
            <a:endParaRPr lang="en-US" dirty="0"/>
          </a:p>
        </p:txBody>
      </p:sp>
    </p:spTree>
    <p:extLst>
      <p:ext uri="{BB962C8B-B14F-4D97-AF65-F5344CB8AC3E}">
        <p14:creationId xmlns:p14="http://schemas.microsoft.com/office/powerpoint/2010/main" val="3267846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20000"/>
          </a:bodyPr>
          <a:lstStyle/>
          <a:p>
            <a:r>
              <a:rPr lang="en-US" sz="1400" dirty="0">
                <a:solidFill>
                  <a:srgbClr val="0070C0"/>
                </a:solidFill>
              </a:rPr>
              <a:t>CH 3 -  M-1 and M-2</a:t>
            </a:r>
          </a:p>
          <a:p>
            <a:endParaRPr lang="en-US" sz="1400" dirty="0">
              <a:solidFill>
                <a:srgbClr val="0070C0"/>
              </a:solidFill>
            </a:endParaRPr>
          </a:p>
          <a:p>
            <a:r>
              <a:rPr lang="en-US" sz="1400" dirty="0">
                <a:solidFill>
                  <a:srgbClr val="0070C0"/>
                </a:solidFill>
              </a:rPr>
              <a:t>We just finished M1100 Living Situation and Availability of Caregiver -  Only.  M1100 </a:t>
            </a:r>
            <a:r>
              <a:rPr lang="en-US" sz="1400" b="1" dirty="0">
                <a:solidFill>
                  <a:srgbClr val="0070C0"/>
                </a:solidFill>
              </a:rPr>
              <a:t>does not address the patients needs</a:t>
            </a:r>
            <a:r>
              <a:rPr lang="en-US" sz="1400" dirty="0">
                <a:solidFill>
                  <a:srgbClr val="0070C0"/>
                </a:solidFill>
              </a:rPr>
              <a:t>?</a:t>
            </a:r>
          </a:p>
          <a:p>
            <a:endParaRPr lang="en-US" sz="600" b="1" dirty="0">
              <a:solidFill>
                <a:srgbClr val="0070C0"/>
              </a:solidFill>
            </a:endParaRPr>
          </a:p>
          <a:p>
            <a:r>
              <a:rPr lang="en-US" sz="1400" b="1" dirty="0">
                <a:solidFill>
                  <a:srgbClr val="0070C0"/>
                </a:solidFill>
              </a:rPr>
              <a:t>M2102 Types and Sources of Assistance – This is about availability and ability and willingness of a caregiver to provide assistance to pt. in the home for “assistance that is most needed.”</a:t>
            </a:r>
          </a:p>
          <a:p>
            <a:endParaRPr lang="en-US" sz="600" b="1" dirty="0">
              <a:solidFill>
                <a:srgbClr val="0070C0"/>
              </a:solidFill>
            </a:endParaRPr>
          </a:p>
          <a:p>
            <a:r>
              <a:rPr lang="en-US" sz="1400" b="1" dirty="0">
                <a:solidFill>
                  <a:srgbClr val="0070C0"/>
                </a:solidFill>
              </a:rPr>
              <a:t>Report what is know the day of assessment for the upcoming episode of care.</a:t>
            </a:r>
          </a:p>
          <a:p>
            <a:endParaRPr lang="en-US" sz="600" b="1" dirty="0">
              <a:solidFill>
                <a:srgbClr val="0070C0"/>
              </a:solidFill>
            </a:endParaRPr>
          </a:p>
          <a:p>
            <a:r>
              <a:rPr lang="en-US" sz="1400" b="1" dirty="0">
                <a:solidFill>
                  <a:srgbClr val="0070C0"/>
                </a:solidFill>
              </a:rPr>
              <a:t>At Discharge – report what is true at the time of Discharge.</a:t>
            </a:r>
          </a:p>
          <a:p>
            <a:endParaRPr lang="en-US" sz="800" b="1" dirty="0">
              <a:solidFill>
                <a:srgbClr val="0070C0"/>
              </a:solidFill>
            </a:endParaRPr>
          </a:p>
          <a:p>
            <a:r>
              <a:rPr lang="en-US" sz="1400" b="1" dirty="0">
                <a:solidFill>
                  <a:srgbClr val="0070C0"/>
                </a:solidFill>
              </a:rPr>
              <a:t>??Scenario from Oct Q&amp;A 2015:   M2102 – We have a patient, who at discharge is able to bathe in the shower with assist of her daughter, however she prefers to sponge bathe at the sink and is able to do so independently now.  The clinician marked the response 2 for M1830 to reflect her ability to perform safely.  </a:t>
            </a:r>
          </a:p>
          <a:p>
            <a:r>
              <a:rPr lang="en-US" sz="1400" b="1" dirty="0">
                <a:solidFill>
                  <a:srgbClr val="0070C0"/>
                </a:solidFill>
              </a:rPr>
              <a:t>The question here at M2102 is should the clinician answer M2102a(caregiver assistance with ADLs) Response 1, reflecting assistance needed for showering as answered in M1830 or can the clinician choose response 0 – no assist needed because the pt. can sponge bathe independently and safely.  </a:t>
            </a:r>
          </a:p>
          <a:p>
            <a:endParaRPr lang="en-US" sz="800" b="1" dirty="0">
              <a:solidFill>
                <a:srgbClr val="0070C0"/>
              </a:solidFill>
            </a:endParaRPr>
          </a:p>
          <a:p>
            <a:r>
              <a:rPr lang="en-US" sz="1400" b="1" dirty="0">
                <a:solidFill>
                  <a:srgbClr val="0070C0"/>
                </a:solidFill>
              </a:rPr>
              <a:t>Answer:  M2102 is based on the ability and willingness of the caregiver(s) to provide the assist needed by the patient to perform ADLs, including bathing.  The item does not specify the bathing must be in the tub or shower.  In the scenario the clinician has determined the pt. to be independent in all ADLs, including bathing.  Therefore, response “O” for M2012a would be appropriate.</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117</a:t>
            </a:fld>
            <a:endParaRPr lang="en-US" dirty="0"/>
          </a:p>
        </p:txBody>
      </p:sp>
    </p:spTree>
    <p:extLst>
      <p:ext uri="{BB962C8B-B14F-4D97-AF65-F5344CB8AC3E}">
        <p14:creationId xmlns:p14="http://schemas.microsoft.com/office/powerpoint/2010/main" val="189187261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Time Frames for collection.  M2101 item f. is collected at each SOC/ROC Assessment.</a:t>
            </a:r>
          </a:p>
          <a:p>
            <a:endParaRPr lang="en-US" dirty="0"/>
          </a:p>
          <a:p>
            <a:r>
              <a:rPr lang="en-US" dirty="0"/>
              <a:t>At SOC/ROC report what is known on the day of assessment regarding ability and willingness of non-agency caregivers to provide help in the various categories of assistance for the upcoming episode of care.</a:t>
            </a:r>
          </a:p>
          <a:p>
            <a:endParaRPr lang="en-US" dirty="0"/>
          </a:p>
          <a:p>
            <a:pPr marL="0" marR="0" lvl="0" indent="0" algn="l" defTabSz="1019207" rtl="0" eaLnBrk="1" fontAlgn="auto" latinLnBrk="0" hangingPunct="1">
              <a:lnSpc>
                <a:spcPct val="100000"/>
              </a:lnSpc>
              <a:spcBef>
                <a:spcPts val="0"/>
              </a:spcBef>
              <a:spcAft>
                <a:spcPts val="0"/>
              </a:spcAft>
              <a:buClrTx/>
              <a:buSzTx/>
              <a:buFontTx/>
              <a:buNone/>
              <a:tabLst/>
              <a:defRPr/>
            </a:pPr>
            <a:r>
              <a:rPr lang="en-US" dirty="0"/>
              <a:t>Enter ONE description of caregiver assistance</a:t>
            </a:r>
          </a:p>
          <a:p>
            <a:endParaRPr lang="en-US" dirty="0"/>
          </a:p>
          <a:p>
            <a:endParaRPr lang="en-US" dirty="0"/>
          </a:p>
          <a:p>
            <a:r>
              <a:rPr lang="en-US" dirty="0"/>
              <a:t>The Next time frame for items collected is at Discharge.</a:t>
            </a:r>
          </a:p>
          <a:p>
            <a:endParaRPr lang="en-US" dirty="0"/>
          </a:p>
          <a:p>
            <a:r>
              <a:rPr lang="en-US" dirty="0"/>
              <a:t>Next slide.</a:t>
            </a:r>
          </a:p>
        </p:txBody>
      </p:sp>
      <p:sp>
        <p:nvSpPr>
          <p:cNvPr id="4" name="Slide Number Placeholder 3"/>
          <p:cNvSpPr>
            <a:spLocks noGrp="1"/>
          </p:cNvSpPr>
          <p:nvPr>
            <p:ph type="sldNum" sz="quarter" idx="5"/>
          </p:nvPr>
        </p:nvSpPr>
        <p:spPr/>
        <p:txBody>
          <a:bodyPr/>
          <a:lstStyle/>
          <a:p>
            <a:fld id="{DE6A6F7E-FF20-4893-9B67-69E41E6C65A7}" type="slidenum">
              <a:rPr lang="en-US" smtClean="0"/>
              <a:pPr/>
              <a:t>118</a:t>
            </a:fld>
            <a:endParaRPr lang="en-US" dirty="0"/>
          </a:p>
        </p:txBody>
      </p:sp>
    </p:spTree>
    <p:extLst>
      <p:ext uri="{BB962C8B-B14F-4D97-AF65-F5344CB8AC3E}">
        <p14:creationId xmlns:p14="http://schemas.microsoft.com/office/powerpoint/2010/main" val="166630655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Discharge, report what is known on the day of discharge regarding the ability and willingness of non-agency caregivers to provide assistance to the patient at the time of discharge.</a:t>
            </a:r>
          </a:p>
          <a:p>
            <a:endParaRPr lang="en-US" dirty="0"/>
          </a:p>
          <a:p>
            <a:r>
              <a:rPr lang="en-US" dirty="0"/>
              <a:t>EACH row, (</a:t>
            </a:r>
            <a:r>
              <a:rPr lang="en-US" dirty="0" err="1"/>
              <a:t>a,c,d,f</a:t>
            </a:r>
            <a:r>
              <a:rPr lang="en-US" dirty="0"/>
              <a:t>) enter ONE description of caregiver assistance.</a:t>
            </a:r>
          </a:p>
          <a:p>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119</a:t>
            </a:fld>
            <a:endParaRPr lang="en-US" dirty="0"/>
          </a:p>
        </p:txBody>
      </p:sp>
    </p:spTree>
    <p:extLst>
      <p:ext uri="{BB962C8B-B14F-4D97-AF65-F5344CB8AC3E}">
        <p14:creationId xmlns:p14="http://schemas.microsoft.com/office/powerpoint/2010/main" val="199713780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10000"/>
          </a:bodyPr>
          <a:lstStyle/>
          <a:p>
            <a:pPr defTabSz="914474">
              <a:defRPr/>
            </a:pPr>
            <a:r>
              <a:rPr lang="en-US" b="1" dirty="0">
                <a:solidFill>
                  <a:srgbClr val="0070C0"/>
                </a:solidFill>
              </a:rPr>
              <a:t>Snip new copy of slide **********A,C,D and F.</a:t>
            </a:r>
          </a:p>
          <a:p>
            <a:pPr defTabSz="914474">
              <a:defRPr/>
            </a:pPr>
            <a:endParaRPr lang="en-US" dirty="0">
              <a:solidFill>
                <a:srgbClr val="0070C0"/>
              </a:solidFill>
            </a:endParaRPr>
          </a:p>
          <a:p>
            <a:pPr defTabSz="914474">
              <a:defRPr/>
            </a:pPr>
            <a:r>
              <a:rPr lang="en-US" dirty="0">
                <a:solidFill>
                  <a:srgbClr val="0070C0"/>
                </a:solidFill>
              </a:rPr>
              <a:t> CH3 PG </a:t>
            </a:r>
            <a:r>
              <a:rPr lang="en-US" b="1" dirty="0">
                <a:solidFill>
                  <a:srgbClr val="0070C0"/>
                </a:solidFill>
              </a:rPr>
              <a:t>M-2   Read M2102 Question</a:t>
            </a:r>
            <a:r>
              <a:rPr lang="en-US" b="1" baseline="0" dirty="0">
                <a:solidFill>
                  <a:srgbClr val="0070C0"/>
                </a:solidFill>
              </a:rPr>
              <a:t> across the top.  </a:t>
            </a:r>
            <a:endParaRPr lang="en-US" dirty="0"/>
          </a:p>
          <a:p>
            <a:pPr defTabSz="914474">
              <a:defRPr/>
            </a:pPr>
            <a:r>
              <a:rPr lang="en-US" b="1" dirty="0">
                <a:solidFill>
                  <a:srgbClr val="0070C0"/>
                </a:solidFill>
              </a:rPr>
              <a:t>**SOC/ROC – report what is known on the day of assessment regarding the “availability </a:t>
            </a:r>
            <a:r>
              <a:rPr lang="en-US" b="1" u="sng" dirty="0">
                <a:solidFill>
                  <a:srgbClr val="0070C0"/>
                </a:solidFill>
              </a:rPr>
              <a:t>and ability</a:t>
            </a:r>
            <a:r>
              <a:rPr lang="en-US" u="sng" dirty="0">
                <a:solidFill>
                  <a:srgbClr val="0070C0"/>
                </a:solidFill>
              </a:rPr>
              <a:t> </a:t>
            </a:r>
            <a:r>
              <a:rPr lang="en-US" dirty="0">
                <a:solidFill>
                  <a:srgbClr val="0070C0"/>
                </a:solidFill>
              </a:rPr>
              <a:t>of </a:t>
            </a:r>
            <a:r>
              <a:rPr lang="en-US" b="1" dirty="0">
                <a:solidFill>
                  <a:srgbClr val="0070C0"/>
                </a:solidFill>
              </a:rPr>
              <a:t>non agency caregivers </a:t>
            </a:r>
            <a:r>
              <a:rPr lang="en-US" u="sng" dirty="0">
                <a:solidFill>
                  <a:srgbClr val="0070C0"/>
                </a:solidFill>
              </a:rPr>
              <a:t>to provide help needed </a:t>
            </a:r>
            <a:r>
              <a:rPr lang="en-US" dirty="0">
                <a:solidFill>
                  <a:srgbClr val="0070C0"/>
                </a:solidFill>
              </a:rPr>
              <a:t>in the </a:t>
            </a:r>
            <a:r>
              <a:rPr lang="en-US" b="1" dirty="0">
                <a:solidFill>
                  <a:srgbClr val="0070C0"/>
                </a:solidFill>
              </a:rPr>
              <a:t>various categories </a:t>
            </a:r>
            <a:r>
              <a:rPr lang="en-US" dirty="0">
                <a:solidFill>
                  <a:srgbClr val="0070C0"/>
                </a:solidFill>
              </a:rPr>
              <a:t>of assistance needed  </a:t>
            </a:r>
            <a:r>
              <a:rPr lang="en-US" b="1" u="sng" dirty="0">
                <a:solidFill>
                  <a:srgbClr val="0070C0"/>
                </a:solidFill>
              </a:rPr>
              <a:t>for the entire upcoming episode of care. </a:t>
            </a:r>
            <a:r>
              <a:rPr lang="en-US" dirty="0">
                <a:solidFill>
                  <a:srgbClr val="0070C0"/>
                </a:solidFill>
              </a:rPr>
              <a:t> </a:t>
            </a:r>
          </a:p>
          <a:p>
            <a:endParaRPr lang="en-US" dirty="0"/>
          </a:p>
          <a:p>
            <a:pPr defTabSz="914474">
              <a:defRPr/>
            </a:pPr>
            <a:r>
              <a:rPr lang="en-US" b="1" dirty="0">
                <a:solidFill>
                  <a:srgbClr val="0070C0"/>
                </a:solidFill>
              </a:rPr>
              <a:t>DC </a:t>
            </a:r>
            <a:r>
              <a:rPr lang="en-US" dirty="0">
                <a:solidFill>
                  <a:srgbClr val="0070C0"/>
                </a:solidFill>
              </a:rPr>
              <a:t>– report what is </a:t>
            </a:r>
            <a:r>
              <a:rPr lang="en-US" b="1" dirty="0">
                <a:solidFill>
                  <a:srgbClr val="0070C0"/>
                </a:solidFill>
              </a:rPr>
              <a:t>known on the day of the discharge </a:t>
            </a:r>
            <a:r>
              <a:rPr lang="en-US" dirty="0">
                <a:solidFill>
                  <a:srgbClr val="0070C0"/>
                </a:solidFill>
              </a:rPr>
              <a:t>assessment regarding the </a:t>
            </a:r>
            <a:r>
              <a:rPr lang="en-US" b="1" dirty="0">
                <a:solidFill>
                  <a:srgbClr val="0070C0"/>
                </a:solidFill>
              </a:rPr>
              <a:t>availability and ability of caregivers </a:t>
            </a:r>
            <a:r>
              <a:rPr lang="en-US" dirty="0">
                <a:solidFill>
                  <a:srgbClr val="0070C0"/>
                </a:solidFill>
              </a:rPr>
              <a:t>to provide assistance needed to the patient </a:t>
            </a:r>
            <a:r>
              <a:rPr lang="en-US" b="1" u="sng" dirty="0">
                <a:solidFill>
                  <a:srgbClr val="0070C0"/>
                </a:solidFill>
              </a:rPr>
              <a:t>at the time of discharge.</a:t>
            </a:r>
          </a:p>
          <a:p>
            <a:endParaRPr lang="en-US" dirty="0"/>
          </a:p>
          <a:p>
            <a:r>
              <a:rPr lang="en-US" dirty="0">
                <a:solidFill>
                  <a:srgbClr val="0070C0"/>
                </a:solidFill>
              </a:rPr>
              <a:t>You should already have an idea of available caregiver from M1100  Living Arrangement – you determined if patient has live in care, paid</a:t>
            </a:r>
            <a:r>
              <a:rPr lang="en-US" baseline="0" dirty="0">
                <a:solidFill>
                  <a:srgbClr val="0070C0"/>
                </a:solidFill>
              </a:rPr>
              <a:t> care/availability of assistance.</a:t>
            </a:r>
          </a:p>
          <a:p>
            <a:endParaRPr lang="en-US" sz="1000" b="1" baseline="0" dirty="0">
              <a:solidFill>
                <a:srgbClr val="0070C0"/>
              </a:solidFill>
            </a:endParaRPr>
          </a:p>
          <a:p>
            <a:r>
              <a:rPr lang="en-US" b="1" baseline="0" dirty="0">
                <a:solidFill>
                  <a:srgbClr val="0070C0"/>
                </a:solidFill>
              </a:rPr>
              <a:t>This M2102 is more focused on need/assistance needed and caregiver ability/</a:t>
            </a:r>
            <a:r>
              <a:rPr lang="en-US" b="1" dirty="0">
                <a:solidFill>
                  <a:srgbClr val="0070C0"/>
                </a:solidFill>
              </a:rPr>
              <a:t>willingness/or </a:t>
            </a:r>
            <a:r>
              <a:rPr lang="en-US" b="1" dirty="0" err="1">
                <a:solidFill>
                  <a:srgbClr val="0070C0"/>
                </a:solidFill>
              </a:rPr>
              <a:t>inabilty</a:t>
            </a:r>
            <a:r>
              <a:rPr lang="en-US" b="1" dirty="0">
                <a:solidFill>
                  <a:srgbClr val="0070C0"/>
                </a:solidFill>
              </a:rPr>
              <a:t>.  Caregiver’s greatest barrier to meet the need.</a:t>
            </a:r>
            <a:endParaRPr lang="en-US" b="1" baseline="0" dirty="0">
              <a:solidFill>
                <a:srgbClr val="0070C0"/>
              </a:solidFill>
            </a:endParaRPr>
          </a:p>
          <a:p>
            <a:endParaRPr lang="en-US" sz="1000" baseline="0" dirty="0">
              <a:solidFill>
                <a:srgbClr val="0070C0"/>
              </a:solidFill>
            </a:endParaRPr>
          </a:p>
          <a:p>
            <a:r>
              <a:rPr lang="en-US" baseline="0" dirty="0">
                <a:solidFill>
                  <a:srgbClr val="0070C0"/>
                </a:solidFill>
              </a:rPr>
              <a:t>This would be a good section for care planning.  You know the need, you have information on living arrangement and family available etc.  </a:t>
            </a:r>
            <a:endParaRPr lang="en-US" dirty="0">
              <a:solidFill>
                <a:srgbClr val="0070C0"/>
              </a:solidFill>
            </a:endParaRP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121</a:t>
            </a:fld>
            <a:endParaRPr lang="en-US" dirty="0"/>
          </a:p>
        </p:txBody>
      </p:sp>
    </p:spTree>
    <p:extLst>
      <p:ext uri="{BB962C8B-B14F-4D97-AF65-F5344CB8AC3E}">
        <p14:creationId xmlns:p14="http://schemas.microsoft.com/office/powerpoint/2010/main" val="350707629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b="1" dirty="0">
                <a:solidFill>
                  <a:srgbClr val="0070C0"/>
                </a:solidFill>
              </a:rPr>
              <a:t>Need new snippet of  A,C, D and f.</a:t>
            </a:r>
          </a:p>
          <a:p>
            <a:r>
              <a:rPr lang="en-US" b="1" dirty="0">
                <a:solidFill>
                  <a:srgbClr val="0070C0"/>
                </a:solidFill>
              </a:rPr>
              <a:t>Row a. basic self care activities as listed.</a:t>
            </a:r>
          </a:p>
          <a:p>
            <a:r>
              <a:rPr lang="en-US" b="1" dirty="0">
                <a:solidFill>
                  <a:srgbClr val="0070C0"/>
                </a:solidFill>
              </a:rPr>
              <a:t>Row c.  Refers to any type of medication – prescribed or OTC, and any route</a:t>
            </a:r>
          </a:p>
          <a:p>
            <a:endParaRPr lang="en-US" b="1" dirty="0">
              <a:solidFill>
                <a:srgbClr val="0070C0"/>
              </a:solidFill>
            </a:endParaRPr>
          </a:p>
          <a:p>
            <a:r>
              <a:rPr lang="en-US" b="1" dirty="0">
                <a:solidFill>
                  <a:srgbClr val="0070C0"/>
                </a:solidFill>
              </a:rPr>
              <a:t>Row D  – Turn to  CH 3 M-3 </a:t>
            </a:r>
            <a:r>
              <a:rPr lang="en-US" b="1" dirty="0">
                <a:solidFill>
                  <a:schemeClr val="accent1"/>
                </a:solidFill>
              </a:rPr>
              <a:t>to see all types of items that can go here.  Procedure/treatments ordered by the physician or designee – Wound care, dressing changes, rom, intermittent cath.  Devices such as anti-embolism stockings, prosthetic devices, orthotic devices, or other supports that have a medical and or therapeutic impact should be considered medical procedures/treatments not as ADL dressing items in Row a.</a:t>
            </a:r>
          </a:p>
          <a:p>
            <a:endParaRPr lang="en-US" b="1" dirty="0">
              <a:solidFill>
                <a:schemeClr val="accent1"/>
              </a:solidFill>
            </a:endParaRPr>
          </a:p>
          <a:p>
            <a:r>
              <a:rPr lang="en-US" b="1" dirty="0">
                <a:solidFill>
                  <a:srgbClr val="0070C0"/>
                </a:solidFill>
              </a:rPr>
              <a:t>*Row F </a:t>
            </a:r>
            <a:r>
              <a:rPr lang="en-US" b="1" dirty="0">
                <a:solidFill>
                  <a:schemeClr val="accent1"/>
                </a:solidFill>
              </a:rPr>
              <a:t>– this category should focus on supervision/safety</a:t>
            </a:r>
            <a:r>
              <a:rPr lang="en-US" b="1" baseline="0" dirty="0">
                <a:solidFill>
                  <a:schemeClr val="accent1"/>
                </a:solidFill>
              </a:rPr>
              <a:t> – includes needs related to the ability of the patient to safely remain in the home.  This category should focus on supervision and safety necessary d/t cognitive/mental health issues.</a:t>
            </a:r>
            <a:endParaRPr lang="en-US" b="1" dirty="0">
              <a:solidFill>
                <a:schemeClr val="accent1"/>
              </a:solidFill>
            </a:endParaRPr>
          </a:p>
          <a:p>
            <a:endParaRPr lang="en-US" sz="800" dirty="0"/>
          </a:p>
          <a:p>
            <a:endParaRPr lang="en-US" sz="800" b="1" dirty="0">
              <a:solidFill>
                <a:schemeClr val="accent1"/>
              </a:solidFill>
            </a:endParaRP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122</a:t>
            </a:fld>
            <a:endParaRPr lang="en-US" dirty="0"/>
          </a:p>
        </p:txBody>
      </p:sp>
    </p:spTree>
    <p:extLst>
      <p:ext uri="{BB962C8B-B14F-4D97-AF65-F5344CB8AC3E}">
        <p14:creationId xmlns:p14="http://schemas.microsoft.com/office/powerpoint/2010/main" val="307027687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02646" y="3332348"/>
            <a:ext cx="7437120" cy="3154680"/>
          </a:xfrm>
        </p:spPr>
        <p:txBody>
          <a:bodyPr>
            <a:normAutofit/>
          </a:bodyPr>
          <a:lstStyle/>
          <a:p>
            <a:r>
              <a:rPr lang="en-US" sz="1400" dirty="0">
                <a:solidFill>
                  <a:srgbClr val="0070C0"/>
                </a:solidFill>
              </a:rPr>
              <a:t>Need new snippet section f from M-2 or the data set</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123</a:t>
            </a:fld>
            <a:endParaRPr lang="en-US" dirty="0"/>
          </a:p>
        </p:txBody>
      </p:sp>
    </p:spTree>
    <p:extLst>
      <p:ext uri="{BB962C8B-B14F-4D97-AF65-F5344CB8AC3E}">
        <p14:creationId xmlns:p14="http://schemas.microsoft.com/office/powerpoint/2010/main" val="171141035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Remove this and add OASIS Book Question 168.5.8 page 452 and Q170.6 then new </a:t>
            </a:r>
            <a:r>
              <a:rPr lang="en-US" sz="1400" dirty="0" err="1">
                <a:solidFill>
                  <a:srgbClr val="0070C0"/>
                </a:solidFill>
              </a:rPr>
              <a:t>snippit</a:t>
            </a:r>
            <a:r>
              <a:rPr lang="en-US" sz="1400" dirty="0">
                <a:solidFill>
                  <a:srgbClr val="0070C0"/>
                </a:solidFill>
              </a:rPr>
              <a:t> of A and D</a:t>
            </a:r>
          </a:p>
          <a:p>
            <a:endParaRPr lang="en-US" sz="1400" dirty="0">
              <a:solidFill>
                <a:srgbClr val="0070C0"/>
              </a:solidFill>
            </a:endParaRPr>
          </a:p>
          <a:p>
            <a:endParaRPr lang="en-US" sz="1400" dirty="0">
              <a:solidFill>
                <a:srgbClr val="0070C0"/>
              </a:solidFill>
            </a:endParaRPr>
          </a:p>
          <a:p>
            <a:endParaRPr lang="en-US" sz="1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124</a:t>
            </a:fld>
            <a:endParaRPr lang="en-US" dirty="0"/>
          </a:p>
        </p:txBody>
      </p:sp>
    </p:spTree>
    <p:extLst>
      <p:ext uri="{BB962C8B-B14F-4D97-AF65-F5344CB8AC3E}">
        <p14:creationId xmlns:p14="http://schemas.microsoft.com/office/powerpoint/2010/main" val="427612848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125</a:t>
            </a:fld>
            <a:endParaRPr lang="en-US" dirty="0"/>
          </a:p>
        </p:txBody>
      </p:sp>
    </p:spTree>
    <p:extLst>
      <p:ext uri="{BB962C8B-B14F-4D97-AF65-F5344CB8AC3E}">
        <p14:creationId xmlns:p14="http://schemas.microsoft.com/office/powerpoint/2010/main" val="88049483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2019 OASIS book pg. 453 – might be in cat. 4b at M2102.  If so do guidance chase on this one.</a:t>
            </a:r>
          </a:p>
        </p:txBody>
      </p:sp>
      <p:sp>
        <p:nvSpPr>
          <p:cNvPr id="4" name="Slide Number Placeholder 3"/>
          <p:cNvSpPr>
            <a:spLocks noGrp="1"/>
          </p:cNvSpPr>
          <p:nvPr>
            <p:ph type="sldNum" sz="quarter" idx="5"/>
          </p:nvPr>
        </p:nvSpPr>
        <p:spPr/>
        <p:txBody>
          <a:bodyPr/>
          <a:lstStyle/>
          <a:p>
            <a:fld id="{DE6A6F7E-FF20-4893-9B67-69E41E6C65A7}" type="slidenum">
              <a:rPr lang="en-US" smtClean="0"/>
              <a:pPr/>
              <a:t>126</a:t>
            </a:fld>
            <a:endParaRPr lang="en-US" dirty="0"/>
          </a:p>
        </p:txBody>
      </p:sp>
    </p:spTree>
    <p:extLst>
      <p:ext uri="{BB962C8B-B14F-4D97-AF65-F5344CB8AC3E}">
        <p14:creationId xmlns:p14="http://schemas.microsoft.com/office/powerpoint/2010/main" val="1467290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sz="1400" dirty="0">
                <a:solidFill>
                  <a:srgbClr val="0070C0"/>
                </a:solidFill>
              </a:rPr>
              <a:t>Original date of the SOC may be delayed d/t patient’s condition or physician/patient request.  Need documented physician clarification with specific start date before the 48 hours is up.  2019</a:t>
            </a:r>
          </a:p>
          <a:p>
            <a:endParaRPr lang="en-US" sz="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12</a:t>
            </a:fld>
            <a:endParaRPr lang="en-US" dirty="0"/>
          </a:p>
        </p:txBody>
      </p:sp>
    </p:spTree>
    <p:extLst>
      <p:ext uri="{BB962C8B-B14F-4D97-AF65-F5344CB8AC3E}">
        <p14:creationId xmlns:p14="http://schemas.microsoft.com/office/powerpoint/2010/main" val="203521071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dirty="0"/>
          </a:p>
          <a:p>
            <a:r>
              <a:rPr lang="en-US" dirty="0"/>
              <a:t>Be care not to over look seemingly unimportant activities (sitting in chair all day putting off going to the bathroom) because it hurts so bad.</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128</a:t>
            </a:fld>
            <a:endParaRPr lang="en-US" dirty="0"/>
          </a:p>
        </p:txBody>
      </p:sp>
    </p:spTree>
    <p:extLst>
      <p:ext uri="{BB962C8B-B14F-4D97-AF65-F5344CB8AC3E}">
        <p14:creationId xmlns:p14="http://schemas.microsoft.com/office/powerpoint/2010/main" val="105506831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1010482" y="3332821"/>
            <a:ext cx="7437120" cy="3447738"/>
          </a:xfrm>
        </p:spPr>
        <p:txBody>
          <a:bodyPr>
            <a:normAutofit/>
          </a:bodyPr>
          <a:lstStyle/>
          <a:p>
            <a:r>
              <a:rPr lang="en-US" sz="1400" b="1" dirty="0">
                <a:solidFill>
                  <a:srgbClr val="0070C0"/>
                </a:solidFill>
              </a:rPr>
              <a:t>3</a:t>
            </a:r>
            <a:r>
              <a:rPr lang="en-US" sz="1400" b="1" baseline="30000" dirty="0">
                <a:solidFill>
                  <a:srgbClr val="0070C0"/>
                </a:solidFill>
              </a:rPr>
              <a:t>rd</a:t>
            </a:r>
            <a:r>
              <a:rPr lang="en-US" sz="1400" b="1" dirty="0">
                <a:solidFill>
                  <a:srgbClr val="0070C0"/>
                </a:solidFill>
              </a:rPr>
              <a:t> Bullet – must consider pharmacologic or non-pharmacologic when evaluating whether pain interferes….4</a:t>
            </a:r>
            <a:r>
              <a:rPr lang="en-US" sz="1400" b="1" baseline="30000" dirty="0">
                <a:solidFill>
                  <a:srgbClr val="0070C0"/>
                </a:solidFill>
              </a:rPr>
              <a:t>th</a:t>
            </a:r>
            <a:r>
              <a:rPr lang="en-US" sz="1400" b="1" dirty="0">
                <a:solidFill>
                  <a:srgbClr val="0070C0"/>
                </a:solidFill>
              </a:rPr>
              <a:t> Bullet - Well controlled may not interfere</a:t>
            </a: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129</a:t>
            </a:fld>
            <a:endParaRPr lang="en-US" dirty="0"/>
          </a:p>
        </p:txBody>
      </p:sp>
    </p:spTree>
    <p:extLst>
      <p:ext uri="{BB962C8B-B14F-4D97-AF65-F5344CB8AC3E}">
        <p14:creationId xmlns:p14="http://schemas.microsoft.com/office/powerpoint/2010/main" val="114199600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Read Responses </a:t>
            </a:r>
            <a:r>
              <a:rPr lang="en-US" sz="1400" b="1" dirty="0">
                <a:solidFill>
                  <a:srgbClr val="0070C0"/>
                </a:solidFill>
              </a:rPr>
              <a:t>E-6</a:t>
            </a:r>
            <a:r>
              <a:rPr lang="en-US" sz="1400" dirty="0">
                <a:solidFill>
                  <a:srgbClr val="0070C0"/>
                </a:solidFill>
              </a:rPr>
              <a:t> M1242</a:t>
            </a:r>
          </a:p>
          <a:p>
            <a:endParaRPr lang="en-US" sz="1400" dirty="0">
              <a:solidFill>
                <a:srgbClr val="0070C0"/>
              </a:solidFill>
            </a:endParaRPr>
          </a:p>
          <a:p>
            <a:r>
              <a:rPr lang="en-US" sz="1400" dirty="0"/>
              <a:t>Answer: </a:t>
            </a:r>
            <a:r>
              <a:rPr lang="en-US" sz="1400" b="1" dirty="0"/>
              <a:t>Response 1</a:t>
            </a:r>
          </a:p>
          <a:p>
            <a:endParaRPr lang="en-US" sz="1400" dirty="0"/>
          </a:p>
          <a:p>
            <a:r>
              <a:rPr lang="en-US" sz="1400" b="1" dirty="0"/>
              <a:t>Frequency</a:t>
            </a:r>
            <a:r>
              <a:rPr lang="en-US" sz="1400" dirty="0"/>
              <a:t> of pain interfering with the patient’s activity or movement:</a:t>
            </a:r>
          </a:p>
          <a:p>
            <a:r>
              <a:rPr lang="en-US" sz="1400" dirty="0"/>
              <a:t>0-Pt. has no pain</a:t>
            </a:r>
          </a:p>
          <a:p>
            <a:r>
              <a:rPr lang="en-US" sz="1400" dirty="0"/>
              <a:t>1-Pt. has pain that does not interfere with activity or movement</a:t>
            </a:r>
          </a:p>
          <a:p>
            <a:r>
              <a:rPr lang="en-US" sz="1400" dirty="0"/>
              <a:t>2-Less often than daily</a:t>
            </a:r>
          </a:p>
          <a:p>
            <a:r>
              <a:rPr lang="en-US" sz="1400" dirty="0"/>
              <a:t>3-Daily, but not constantly</a:t>
            </a:r>
          </a:p>
          <a:p>
            <a:r>
              <a:rPr lang="en-US" sz="1400" dirty="0"/>
              <a:t>4-All of the time</a:t>
            </a:r>
          </a:p>
          <a:p>
            <a:endParaRPr lang="en-US" sz="1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130</a:t>
            </a:fld>
            <a:endParaRPr lang="en-US" dirty="0"/>
          </a:p>
        </p:txBody>
      </p:sp>
    </p:spTree>
    <p:extLst>
      <p:ext uri="{BB962C8B-B14F-4D97-AF65-F5344CB8AC3E}">
        <p14:creationId xmlns:p14="http://schemas.microsoft.com/office/powerpoint/2010/main" val="312264559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Oasis book 2019  Q73.1 page 230-231. </a:t>
            </a:r>
          </a:p>
        </p:txBody>
      </p:sp>
      <p:sp>
        <p:nvSpPr>
          <p:cNvPr id="4" name="Slide Number Placeholder 3"/>
          <p:cNvSpPr>
            <a:spLocks noGrp="1"/>
          </p:cNvSpPr>
          <p:nvPr>
            <p:ph type="sldNum" sz="quarter" idx="5"/>
          </p:nvPr>
        </p:nvSpPr>
        <p:spPr/>
        <p:txBody>
          <a:bodyPr/>
          <a:lstStyle/>
          <a:p>
            <a:fld id="{DE6A6F7E-FF20-4893-9B67-69E41E6C65A7}" type="slidenum">
              <a:rPr lang="en-US" smtClean="0"/>
              <a:pPr/>
              <a:t>131</a:t>
            </a:fld>
            <a:endParaRPr lang="en-US" dirty="0"/>
          </a:p>
        </p:txBody>
      </p:sp>
    </p:spTree>
    <p:extLst>
      <p:ext uri="{BB962C8B-B14F-4D97-AF65-F5344CB8AC3E}">
        <p14:creationId xmlns:p14="http://schemas.microsoft.com/office/powerpoint/2010/main" val="190521482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dirty="0"/>
              <a:t>Q&amp;A October 2016  Question 11.</a:t>
            </a:r>
          </a:p>
          <a:p>
            <a:r>
              <a:rPr lang="en-US" dirty="0"/>
              <a:t>C2- Stage 2 definition in OASIS – no longer includes</a:t>
            </a:r>
            <a:r>
              <a:rPr lang="en-US" baseline="0" dirty="0"/>
              <a:t> the word “serum” in the old “serum” filled blister.   The determination of whether a lesion is a pressure ulcer, or what stage a pressure ulcer should be reported should not be determined solely by the presence of a serum filled blister.  If a serum filled blister is caused by pressure, the area adjacent to or surrounding the intact blister should be assessed for evidence of tissue damage.  If the tissue adjacent to or surrounding the blister demonstrates signs of tissue damage (e.g., color change, tenderness, bogginess or firmness, warmth or coolness) these characteristics suggest a suspected deep tissue injury rather than a Stage 2 P.U.</a:t>
            </a:r>
          </a:p>
          <a:p>
            <a:r>
              <a:rPr lang="en-US" baseline="0" dirty="0"/>
              <a:t>If the tissue under/around the serum-filled blister is reddened or pink and the wound etiology is unrelieved pressure – the wound would be reported as a stage 2 P.U&gt;</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133</a:t>
            </a:fld>
            <a:endParaRPr lang="en-US" dirty="0"/>
          </a:p>
        </p:txBody>
      </p:sp>
    </p:spTree>
    <p:extLst>
      <p:ext uri="{BB962C8B-B14F-4D97-AF65-F5344CB8AC3E}">
        <p14:creationId xmlns:p14="http://schemas.microsoft.com/office/powerpoint/2010/main" val="410137010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02646" y="3274732"/>
            <a:ext cx="7437120" cy="3154680"/>
          </a:xfrm>
        </p:spPr>
        <p:txBody>
          <a:bodyPr>
            <a:normAutofit fontScale="77500" lnSpcReduction="20000"/>
          </a:bodyPr>
          <a:lstStyle/>
          <a:p>
            <a:r>
              <a:rPr lang="en-US" sz="1400" b="1" dirty="0">
                <a:solidFill>
                  <a:srgbClr val="0070C0"/>
                </a:solidFill>
              </a:rPr>
              <a:t>This measure will be risk adjusted based on an evaluation of potential risk factors and their statistically significant impact on the outcome.  GG0170 C Mobility – lying to sitting on side of the bed</a:t>
            </a:r>
          </a:p>
          <a:p>
            <a:r>
              <a:rPr lang="en-US" sz="1400" b="1" dirty="0">
                <a:solidFill>
                  <a:srgbClr val="0070C0"/>
                </a:solidFill>
              </a:rPr>
              <a:t>M1620 Bowel Incontinence – M1028 PVD/PAD or DM</a:t>
            </a:r>
          </a:p>
          <a:p>
            <a:r>
              <a:rPr lang="en-US" sz="1400" b="1" dirty="0">
                <a:solidFill>
                  <a:srgbClr val="0070C0"/>
                </a:solidFill>
              </a:rPr>
              <a:t>M1060 – HT/WT = BMI</a:t>
            </a:r>
          </a:p>
          <a:p>
            <a:endParaRPr lang="en-US" sz="1400" b="1" dirty="0">
              <a:solidFill>
                <a:srgbClr val="0070C0"/>
              </a:solidFill>
            </a:endParaRPr>
          </a:p>
          <a:p>
            <a:r>
              <a:rPr lang="en-US" sz="1400" b="1" dirty="0">
                <a:solidFill>
                  <a:srgbClr val="0070C0"/>
                </a:solidFill>
              </a:rPr>
              <a:t>Calculated quarterly on a rolling 12 months of data.  Those with multiple episodes during 12 month time each episode is eligible for inclusion in the measure.</a:t>
            </a:r>
          </a:p>
          <a:p>
            <a:endParaRPr lang="en-US" sz="1400" b="1" dirty="0">
              <a:solidFill>
                <a:srgbClr val="0070C0"/>
              </a:solidFill>
            </a:endParaRPr>
          </a:p>
          <a:p>
            <a:endParaRPr lang="en-US" sz="1400" b="1" dirty="0">
              <a:solidFill>
                <a:srgbClr val="0070C0"/>
              </a:solidFill>
            </a:endParaRPr>
          </a:p>
          <a:p>
            <a:endParaRPr lang="en-US" sz="1400" b="1" dirty="0">
              <a:solidFill>
                <a:srgbClr val="0070C0"/>
              </a:solidFill>
            </a:endParaRPr>
          </a:p>
          <a:p>
            <a:endParaRPr lang="en-US" sz="1400" b="1" dirty="0">
              <a:solidFill>
                <a:srgbClr val="0070C0"/>
              </a:solidFill>
            </a:endParaRPr>
          </a:p>
          <a:p>
            <a:r>
              <a:rPr lang="en-US" sz="1400" b="1" dirty="0">
                <a:solidFill>
                  <a:srgbClr val="0070C0"/>
                </a:solidFill>
              </a:rPr>
              <a:t>NPUAP </a:t>
            </a:r>
            <a:r>
              <a:rPr lang="en-US" sz="1400" dirty="0">
                <a:solidFill>
                  <a:srgbClr val="0070C0"/>
                </a:solidFill>
              </a:rPr>
              <a:t>– National PU Advisory Panel gives us the </a:t>
            </a:r>
            <a:r>
              <a:rPr lang="en-US" sz="1400" b="1" dirty="0">
                <a:solidFill>
                  <a:srgbClr val="0070C0"/>
                </a:solidFill>
              </a:rPr>
              <a:t>definition of pressure ulcer and staging  </a:t>
            </a:r>
          </a:p>
          <a:p>
            <a:r>
              <a:rPr lang="en-US" sz="1400" b="1" dirty="0">
                <a:solidFill>
                  <a:srgbClr val="0070C0"/>
                </a:solidFill>
              </a:rPr>
              <a:t>Removed the word friction as cause of PU.  Friction causes shear which is a cause of P.U.</a:t>
            </a:r>
          </a:p>
          <a:p>
            <a:endParaRPr lang="en-US" sz="1400" dirty="0">
              <a:solidFill>
                <a:srgbClr val="0070C0"/>
              </a:solidFill>
            </a:endParaRPr>
          </a:p>
          <a:p>
            <a:r>
              <a:rPr lang="en-US" sz="1400" dirty="0">
                <a:solidFill>
                  <a:srgbClr val="0070C0"/>
                </a:solidFill>
              </a:rPr>
              <a:t>WOCN-Wound Ostomy Continence Nurses Society – </a:t>
            </a:r>
            <a:r>
              <a:rPr lang="en-US" sz="1400" b="1" dirty="0">
                <a:solidFill>
                  <a:srgbClr val="0070C0"/>
                </a:solidFill>
              </a:rPr>
              <a:t>degrees/description/definition of closure/healing process </a:t>
            </a:r>
            <a:r>
              <a:rPr lang="en-US" sz="1400" dirty="0">
                <a:solidFill>
                  <a:srgbClr val="0070C0"/>
                </a:solidFill>
              </a:rPr>
              <a:t>– </a:t>
            </a:r>
            <a:r>
              <a:rPr lang="en-US" sz="1400" b="1" dirty="0">
                <a:solidFill>
                  <a:srgbClr val="0070C0"/>
                </a:solidFill>
              </a:rPr>
              <a:t>WOCN updated in D1.  </a:t>
            </a:r>
          </a:p>
          <a:p>
            <a:endParaRPr lang="en-US" sz="1400" dirty="0">
              <a:solidFill>
                <a:srgbClr val="0070C0"/>
              </a:solidFill>
            </a:endParaRPr>
          </a:p>
          <a:p>
            <a:r>
              <a:rPr lang="en-US" sz="1400" dirty="0">
                <a:solidFill>
                  <a:srgbClr val="0070C0"/>
                </a:solidFill>
              </a:rPr>
              <a:t>NPUAP-National Pressure Ulcer Advisory Panel – </a:t>
            </a:r>
            <a:r>
              <a:rPr lang="en-US" sz="1400" b="1" dirty="0">
                <a:solidFill>
                  <a:srgbClr val="0070C0"/>
                </a:solidFill>
              </a:rPr>
              <a:t>NPUAP.org</a:t>
            </a:r>
            <a:r>
              <a:rPr lang="en-US" sz="1400" dirty="0">
                <a:solidFill>
                  <a:srgbClr val="0070C0"/>
                </a:solidFill>
              </a:rPr>
              <a:t>**</a:t>
            </a:r>
          </a:p>
          <a:p>
            <a:endParaRPr lang="en-US" sz="1400" dirty="0">
              <a:solidFill>
                <a:srgbClr val="0070C0"/>
              </a:solidFill>
            </a:endParaRPr>
          </a:p>
          <a:p>
            <a:r>
              <a:rPr lang="en-US" sz="1400" dirty="0">
                <a:solidFill>
                  <a:srgbClr val="0070C0"/>
                </a:solidFill>
              </a:rPr>
              <a:t>** WOCN Guidance for OASIS –D1 can be found at oasisanswers.com or </a:t>
            </a:r>
            <a:r>
              <a:rPr lang="en-US" sz="1400" b="1" dirty="0">
                <a:solidFill>
                  <a:srgbClr val="0070C0"/>
                </a:solidFill>
              </a:rPr>
              <a:t>wocn.org</a:t>
            </a:r>
            <a:r>
              <a:rPr lang="en-US" sz="1400" dirty="0">
                <a:solidFill>
                  <a:srgbClr val="0070C0"/>
                </a:solidFill>
              </a:rPr>
              <a:t>**</a:t>
            </a:r>
          </a:p>
          <a:p>
            <a:endParaRPr lang="en-US" sz="1400" dirty="0">
              <a:solidFill>
                <a:srgbClr val="0070C0"/>
              </a:solidFill>
            </a:endParaRPr>
          </a:p>
          <a:p>
            <a:r>
              <a:rPr lang="en-US" sz="1400" dirty="0">
                <a:solidFill>
                  <a:srgbClr val="0070C0"/>
                </a:solidFill>
              </a:rPr>
              <a:t>CMS adapted NPUAP info page </a:t>
            </a:r>
            <a:r>
              <a:rPr lang="en-US" sz="1400" b="1" dirty="0">
                <a:solidFill>
                  <a:srgbClr val="0070C0"/>
                </a:solidFill>
              </a:rPr>
              <a:t>F-1 </a:t>
            </a:r>
            <a:r>
              <a:rPr lang="en-US" sz="1400" dirty="0">
                <a:solidFill>
                  <a:srgbClr val="0070C0"/>
                </a:solidFill>
              </a:rPr>
              <a:t>chapter 3.  But </a:t>
            </a:r>
            <a:r>
              <a:rPr lang="en-US" sz="1400" b="1" dirty="0">
                <a:solidFill>
                  <a:srgbClr val="0070C0"/>
                </a:solidFill>
              </a:rPr>
              <a:t>CMS uses it’s own definitions</a:t>
            </a:r>
            <a:r>
              <a:rPr lang="en-US" sz="1400" dirty="0">
                <a:solidFill>
                  <a:srgbClr val="0070C0"/>
                </a:solidFill>
              </a:rPr>
              <a:t>.</a:t>
            </a:r>
          </a:p>
          <a:p>
            <a:endParaRPr lang="en-US" sz="1400" dirty="0">
              <a:solidFill>
                <a:srgbClr val="0070C0"/>
              </a:solidFill>
            </a:endParaRPr>
          </a:p>
          <a:p>
            <a:endParaRPr lang="en-US"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134</a:t>
            </a:fld>
            <a:endParaRPr lang="en-US" dirty="0"/>
          </a:p>
        </p:txBody>
      </p:sp>
    </p:spTree>
    <p:extLst>
      <p:ext uri="{BB962C8B-B14F-4D97-AF65-F5344CB8AC3E}">
        <p14:creationId xmlns:p14="http://schemas.microsoft.com/office/powerpoint/2010/main" val="117044876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10000"/>
          </a:bodyPr>
          <a:lstStyle/>
          <a:p>
            <a:endParaRPr lang="en-US" dirty="0"/>
          </a:p>
          <a:p>
            <a:r>
              <a:rPr lang="en-US" sz="1400" dirty="0">
                <a:solidFill>
                  <a:srgbClr val="0070C0"/>
                </a:solidFill>
              </a:rPr>
              <a:t>Round, scaly area might be pressure from something in a shoe but further assessment may determine “peripheral neuropathy” – look in diagnoses, physician history and physical for clues – Importance of teaching to check their feet.</a:t>
            </a:r>
          </a:p>
          <a:p>
            <a:endParaRPr lang="en-US" sz="1400" dirty="0"/>
          </a:p>
          <a:p>
            <a:r>
              <a:rPr lang="en-US" sz="1400" dirty="0">
                <a:solidFill>
                  <a:srgbClr val="0070C0"/>
                </a:solidFill>
              </a:rPr>
              <a:t>Most Likely:</a:t>
            </a:r>
          </a:p>
          <a:p>
            <a:endParaRPr lang="en-US" sz="1400" dirty="0"/>
          </a:p>
          <a:p>
            <a:r>
              <a:rPr lang="en-US" sz="1400" dirty="0">
                <a:solidFill>
                  <a:srgbClr val="0070C0"/>
                </a:solidFill>
              </a:rPr>
              <a:t>Ulcer related to peripheral neuropathy.  - </a:t>
            </a:r>
            <a:r>
              <a:rPr lang="en-US" sz="1400" dirty="0"/>
              <a:t> </a:t>
            </a:r>
          </a:p>
          <a:p>
            <a:endParaRPr lang="en-US" sz="1400" dirty="0"/>
          </a:p>
          <a:p>
            <a:r>
              <a:rPr lang="en-US" sz="1400" dirty="0">
                <a:solidFill>
                  <a:srgbClr val="0070C0"/>
                </a:solidFill>
              </a:rPr>
              <a:t>Neuropathy usually causes pain and numbness in the hands and feet. </a:t>
            </a:r>
            <a:r>
              <a:rPr lang="en-US" sz="1400" b="1" dirty="0">
                <a:solidFill>
                  <a:srgbClr val="0070C0"/>
                </a:solidFill>
              </a:rPr>
              <a:t>It can result from traumatic injuries, infections, metabolic disorders, and exposure to toxins. &gt;20 million people in US suffer from neuropathy and ½ of </a:t>
            </a:r>
            <a:r>
              <a:rPr lang="en-US" sz="1400" b="1" dirty="0">
                <a:solidFill>
                  <a:srgbClr val="0070C0"/>
                </a:solidFill>
                <a:hlinkClick r:id="rId3" action="ppaction://hlinkfile" tooltip="What is Diabetes?"/>
              </a:rPr>
              <a:t>diabetics</a:t>
            </a:r>
            <a:r>
              <a:rPr lang="en-US" sz="1400" b="1" dirty="0">
                <a:solidFill>
                  <a:srgbClr val="0070C0"/>
                </a:solidFill>
              </a:rPr>
              <a:t> also suffer from this condition *The condition is often associated with poor </a:t>
            </a:r>
            <a:r>
              <a:rPr lang="en-US" sz="1400" b="1" dirty="0">
                <a:solidFill>
                  <a:srgbClr val="0070C0"/>
                </a:solidFill>
                <a:hlinkClick r:id="rId4" action="ppaction://hlinkfile" tooltip="What Is Nutrition? Why Is Nutrition Important?"/>
              </a:rPr>
              <a:t>nutrition</a:t>
            </a:r>
            <a:r>
              <a:rPr lang="en-US" sz="1400" b="1" dirty="0">
                <a:solidFill>
                  <a:srgbClr val="0070C0"/>
                </a:solidFill>
              </a:rPr>
              <a:t>, a number of diseases, and pressure or trauma, but many cases have no known reason (called idiopathic neuropathy). </a:t>
            </a:r>
          </a:p>
          <a:p>
            <a:br>
              <a:rPr lang="en-US" sz="1400" b="1" dirty="0">
                <a:solidFill>
                  <a:srgbClr val="0070C0"/>
                </a:solidFill>
              </a:rPr>
            </a:br>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135</a:t>
            </a:fld>
            <a:endParaRPr lang="en-US" dirty="0"/>
          </a:p>
        </p:txBody>
      </p:sp>
    </p:spTree>
    <p:extLst>
      <p:ext uri="{BB962C8B-B14F-4D97-AF65-F5344CB8AC3E}">
        <p14:creationId xmlns:p14="http://schemas.microsoft.com/office/powerpoint/2010/main" val="279302626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b="1" dirty="0"/>
              <a:t>Arterial insufficiency </a:t>
            </a:r>
            <a:r>
              <a:rPr lang="en-US" sz="1400" dirty="0">
                <a:solidFill>
                  <a:srgbClr val="0070C0"/>
                </a:solidFill>
              </a:rPr>
              <a:t>– clues - rudor, shiny, no hair on lower legs, patches of eschar on wounds  - edema of ankles</a:t>
            </a:r>
          </a:p>
          <a:p>
            <a:endParaRPr lang="en-US" sz="1400" dirty="0">
              <a:solidFill>
                <a:srgbClr val="0070C0"/>
              </a:solidFill>
            </a:endParaRPr>
          </a:p>
          <a:p>
            <a:r>
              <a:rPr lang="en-US" sz="1400" dirty="0">
                <a:solidFill>
                  <a:srgbClr val="0070C0"/>
                </a:solidFill>
              </a:rPr>
              <a:t>Obviously we as nurses don’t diagnose.  Use information provided by the physician or in consultation with the physician.</a:t>
            </a:r>
          </a:p>
          <a:p>
            <a:endParaRPr lang="en-US" sz="1400" dirty="0"/>
          </a:p>
          <a:p>
            <a:r>
              <a:rPr lang="en-US" sz="1400" dirty="0"/>
              <a:t>WOCN Document</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136</a:t>
            </a:fld>
            <a:endParaRPr lang="en-US" dirty="0"/>
          </a:p>
        </p:txBody>
      </p:sp>
    </p:spTree>
    <p:extLst>
      <p:ext uri="{BB962C8B-B14F-4D97-AF65-F5344CB8AC3E}">
        <p14:creationId xmlns:p14="http://schemas.microsoft.com/office/powerpoint/2010/main" val="84531812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pPr defTabSz="917799">
              <a:defRPr/>
            </a:pPr>
            <a:endParaRPr lang="en-US" dirty="0"/>
          </a:p>
          <a:p>
            <a:pPr defTabSz="917799">
              <a:defRPr/>
            </a:pPr>
            <a:r>
              <a:rPr lang="en-US" sz="1400" dirty="0">
                <a:solidFill>
                  <a:srgbClr val="0070C0"/>
                </a:solidFill>
              </a:rPr>
              <a:t>There is not clear evidence to suggest that one method of wound assessment is more reliable than others. </a:t>
            </a:r>
          </a:p>
          <a:p>
            <a:pPr defTabSz="917799">
              <a:defRPr/>
            </a:pPr>
            <a:endParaRPr lang="en-US" sz="1400" dirty="0">
              <a:solidFill>
                <a:srgbClr val="0070C0"/>
              </a:solidFill>
            </a:endParaRPr>
          </a:p>
          <a:p>
            <a:pPr defTabSz="917799">
              <a:defRPr/>
            </a:pPr>
            <a:r>
              <a:rPr lang="en-US" sz="1400" dirty="0">
                <a:solidFill>
                  <a:srgbClr val="0070C0"/>
                </a:solidFill>
              </a:rPr>
              <a:t>There is evidence that suggests that using a </a:t>
            </a:r>
            <a:r>
              <a:rPr lang="en-US" sz="1400" b="1" dirty="0">
                <a:solidFill>
                  <a:srgbClr val="0070C0"/>
                </a:solidFill>
              </a:rPr>
              <a:t>consistent</a:t>
            </a:r>
            <a:r>
              <a:rPr lang="en-US" sz="1400" dirty="0">
                <a:solidFill>
                  <a:srgbClr val="0070C0"/>
                </a:solidFill>
              </a:rPr>
              <a:t> method is the most reliable approach today. </a:t>
            </a:r>
          </a:p>
          <a:p>
            <a:endParaRPr lang="en-US" dirty="0"/>
          </a:p>
          <a:p>
            <a:r>
              <a:rPr lang="en-US" sz="1400" dirty="0">
                <a:solidFill>
                  <a:srgbClr val="0070C0"/>
                </a:solidFill>
              </a:rPr>
              <a:t>Can also consider absence or presence of SMELL.</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137</a:t>
            </a:fld>
            <a:endParaRPr lang="en-US" dirty="0"/>
          </a:p>
        </p:txBody>
      </p:sp>
    </p:spTree>
    <p:extLst>
      <p:ext uri="{BB962C8B-B14F-4D97-AF65-F5344CB8AC3E}">
        <p14:creationId xmlns:p14="http://schemas.microsoft.com/office/powerpoint/2010/main" val="17759069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138</a:t>
            </a:fld>
            <a:endParaRPr lang="en-US" dirty="0"/>
          </a:p>
        </p:txBody>
      </p:sp>
    </p:spTree>
    <p:extLst>
      <p:ext uri="{BB962C8B-B14F-4D97-AF65-F5344CB8AC3E}">
        <p14:creationId xmlns:p14="http://schemas.microsoft.com/office/powerpoint/2010/main" val="3831426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304800" y="3124200"/>
            <a:ext cx="8402214" cy="3886200"/>
          </a:xfrm>
        </p:spPr>
        <p:txBody>
          <a:bodyPr>
            <a:noAutofit/>
          </a:bodyPr>
          <a:lstStyle/>
          <a:p>
            <a:r>
              <a:rPr lang="en-US" sz="1400" b="1" dirty="0">
                <a:solidFill>
                  <a:srgbClr val="00B0F0"/>
                </a:solidFill>
              </a:rPr>
              <a:t>What does Chapter 3 say about the Date Payer (ex. MC Advantage plan) case manager “authorizes” service and the referral date?</a:t>
            </a:r>
          </a:p>
          <a:p>
            <a:endParaRPr lang="en-US" sz="800" dirty="0">
              <a:solidFill>
                <a:srgbClr val="0070C0"/>
              </a:solidFill>
            </a:endParaRPr>
          </a:p>
          <a:p>
            <a:r>
              <a:rPr lang="en-US" sz="1400" b="1" dirty="0">
                <a:solidFill>
                  <a:srgbClr val="0070C0"/>
                </a:solidFill>
              </a:rPr>
              <a:t>Another Example:  </a:t>
            </a:r>
            <a:r>
              <a:rPr lang="en-US" sz="1400" dirty="0">
                <a:solidFill>
                  <a:srgbClr val="0070C0"/>
                </a:solidFill>
              </a:rPr>
              <a:t>Your agency closes at 5:00 PM on Friday for the weekend.  You get a fax referral at 5:30 PM – you find it Monday morning.  When do you start counting your 48 hour to do your initial visit?  Monday!  </a:t>
            </a:r>
            <a:r>
              <a:rPr lang="en-US" sz="1400" b="1" dirty="0">
                <a:solidFill>
                  <a:srgbClr val="0070C0"/>
                </a:solidFill>
              </a:rPr>
              <a:t>Q23.11.4   2019</a:t>
            </a:r>
            <a:endParaRPr lang="en-US" sz="500" b="1" dirty="0">
              <a:solidFill>
                <a:srgbClr val="0070C0"/>
              </a:solidFill>
            </a:endParaRPr>
          </a:p>
          <a:p>
            <a:endParaRPr lang="en-US" sz="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13</a:t>
            </a:fld>
            <a:endParaRPr lang="en-US" dirty="0"/>
          </a:p>
        </p:txBody>
      </p:sp>
    </p:spTree>
    <p:extLst>
      <p:ext uri="{BB962C8B-B14F-4D97-AF65-F5344CB8AC3E}">
        <p14:creationId xmlns:p14="http://schemas.microsoft.com/office/powerpoint/2010/main" val="341584938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Systemic examples:</a:t>
            </a:r>
          </a:p>
          <a:p>
            <a:endParaRPr lang="en-US" dirty="0">
              <a:solidFill>
                <a:srgbClr val="0070C0"/>
              </a:solidFill>
            </a:endParaRPr>
          </a:p>
          <a:p>
            <a:r>
              <a:rPr lang="en-US" sz="1400" dirty="0">
                <a:solidFill>
                  <a:srgbClr val="0070C0"/>
                </a:solidFill>
              </a:rPr>
              <a:t>Ensure sufficient Protein intake per guidelines – </a:t>
            </a:r>
          </a:p>
          <a:p>
            <a:endParaRPr lang="en-US" dirty="0">
              <a:solidFill>
                <a:srgbClr val="0070C0"/>
              </a:solidFill>
            </a:endParaRPr>
          </a:p>
          <a:p>
            <a:r>
              <a:rPr lang="en-US" sz="1400" dirty="0">
                <a:solidFill>
                  <a:srgbClr val="0070C0"/>
                </a:solidFill>
              </a:rPr>
              <a:t>Maintain Blood Glucose in normal ranges to promote healing</a:t>
            </a:r>
          </a:p>
          <a:p>
            <a:r>
              <a:rPr lang="en-US" sz="1400" dirty="0">
                <a:solidFill>
                  <a:srgbClr val="0070C0"/>
                </a:solidFill>
              </a:rPr>
              <a:t>Possible blood thinner medication for arterial issues – ask the physician for help – </a:t>
            </a:r>
          </a:p>
          <a:p>
            <a:endParaRPr lang="en-US" dirty="0">
              <a:solidFill>
                <a:srgbClr val="0070C0"/>
              </a:solidFill>
            </a:endParaRPr>
          </a:p>
          <a:p>
            <a:r>
              <a:rPr lang="en-US" sz="1400" dirty="0">
                <a:solidFill>
                  <a:srgbClr val="0070C0"/>
                </a:solidFill>
              </a:rPr>
              <a:t>Agency should have a P &amp; P on wound measurements for documentation. </a:t>
            </a:r>
          </a:p>
          <a:p>
            <a:endParaRPr lang="en-US" dirty="0">
              <a:solidFill>
                <a:srgbClr val="0070C0"/>
              </a:solidFill>
            </a:endParaRPr>
          </a:p>
          <a:p>
            <a:r>
              <a:rPr lang="en-US" sz="1400" dirty="0">
                <a:solidFill>
                  <a:srgbClr val="0070C0"/>
                </a:solidFill>
              </a:rPr>
              <a:t>**Documentation in HH-Care very important.  No MARS/TARS – measurements, wound descriptions are also considered standards of practice.</a:t>
            </a:r>
          </a:p>
          <a:p>
            <a:endParaRPr lang="en-US" dirty="0">
              <a:solidFill>
                <a:srgbClr val="0070C0"/>
              </a:solidFill>
            </a:endParaRPr>
          </a:p>
          <a:p>
            <a:r>
              <a:rPr lang="en-US" sz="1400" dirty="0">
                <a:solidFill>
                  <a:srgbClr val="0070C0"/>
                </a:solidFill>
              </a:rPr>
              <a:t>Unfortunately if not documented it is considered </a:t>
            </a:r>
            <a:r>
              <a:rPr lang="en-US" sz="1400" b="1" dirty="0">
                <a:solidFill>
                  <a:srgbClr val="0070C0"/>
                </a:solidFill>
              </a:rPr>
              <a:t>Not Done.</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139</a:t>
            </a:fld>
            <a:endParaRPr lang="en-US" dirty="0"/>
          </a:p>
        </p:txBody>
      </p:sp>
    </p:spTree>
    <p:extLst>
      <p:ext uri="{BB962C8B-B14F-4D97-AF65-F5344CB8AC3E}">
        <p14:creationId xmlns:p14="http://schemas.microsoft.com/office/powerpoint/2010/main" val="395206591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Since CMS does not want pressure ulcers that are healed reported it is important to understand what is considered healed or unhealed.</a:t>
            </a:r>
          </a:p>
          <a:p>
            <a:endParaRPr lang="en-US" b="1" dirty="0"/>
          </a:p>
          <a:p>
            <a:r>
              <a:rPr lang="en-US" b="1" dirty="0"/>
              <a:t>Let’s look at some pictures of the different stages of pressure ulcers.</a:t>
            </a:r>
          </a:p>
        </p:txBody>
      </p:sp>
      <p:sp>
        <p:nvSpPr>
          <p:cNvPr id="4" name="Slide Number Placeholder 3"/>
          <p:cNvSpPr>
            <a:spLocks noGrp="1"/>
          </p:cNvSpPr>
          <p:nvPr>
            <p:ph type="sldNum" sz="quarter" idx="5"/>
          </p:nvPr>
        </p:nvSpPr>
        <p:spPr/>
        <p:txBody>
          <a:bodyPr/>
          <a:lstStyle/>
          <a:p>
            <a:fld id="{DE6A6F7E-FF20-4893-9B67-69E41E6C65A7}" type="slidenum">
              <a:rPr lang="en-US" smtClean="0"/>
              <a:pPr/>
              <a:t>141</a:t>
            </a:fld>
            <a:endParaRPr lang="en-US" dirty="0"/>
          </a:p>
        </p:txBody>
      </p:sp>
    </p:spTree>
    <p:extLst>
      <p:ext uri="{BB962C8B-B14F-4D97-AF65-F5344CB8AC3E}">
        <p14:creationId xmlns:p14="http://schemas.microsoft.com/office/powerpoint/2010/main" val="215567492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sz="1400" dirty="0">
              <a:solidFill>
                <a:srgbClr val="0070C0"/>
              </a:solidFill>
            </a:endParaRPr>
          </a:p>
          <a:p>
            <a:pPr defTabSz="916116">
              <a:defRPr/>
            </a:pPr>
            <a:r>
              <a:rPr lang="en-US" sz="1400" dirty="0"/>
              <a:t>NPUAP - Presence of </a:t>
            </a:r>
            <a:r>
              <a:rPr lang="en-US" sz="1400" dirty="0" err="1"/>
              <a:t>blanchable</a:t>
            </a:r>
            <a:r>
              <a:rPr lang="en-US" sz="1400" dirty="0"/>
              <a:t> erythema or changes in sensation, temperature, or firmness may precede visual changes. Color changes do not include purple or maroon discoloration; these may indicate deep tissue pressure injury.</a:t>
            </a:r>
            <a:endParaRPr lang="en-US" sz="1400" i="1" dirty="0"/>
          </a:p>
          <a:p>
            <a:endParaRPr lang="en-US" sz="1400" dirty="0">
              <a:solidFill>
                <a:srgbClr val="0070C0"/>
              </a:solidFill>
            </a:endParaRPr>
          </a:p>
          <a:p>
            <a:endParaRPr lang="en-US" sz="1400" dirty="0">
              <a:solidFill>
                <a:srgbClr val="0070C0"/>
              </a:solidFill>
            </a:endParaRPr>
          </a:p>
          <a:p>
            <a:r>
              <a:rPr lang="en-US" sz="1400" dirty="0">
                <a:solidFill>
                  <a:srgbClr val="0070C0"/>
                </a:solidFill>
              </a:rPr>
              <a:t>Be careful with the POC wound dressing orders.</a:t>
            </a:r>
          </a:p>
          <a:p>
            <a:endParaRPr lang="en-US" sz="1400" dirty="0">
              <a:solidFill>
                <a:srgbClr val="0070C0"/>
              </a:solidFill>
            </a:endParaRPr>
          </a:p>
          <a:p>
            <a:r>
              <a:rPr lang="en-US" sz="1400" dirty="0">
                <a:solidFill>
                  <a:srgbClr val="0070C0"/>
                </a:solidFill>
              </a:rPr>
              <a:t>We see something not working or the patient doesn’t tolerate the type of dressing well so the kind hearted nurse adapts the orders but fails to notify the physician to obtain updated orders.</a:t>
            </a:r>
          </a:p>
          <a:p>
            <a:endParaRPr lang="en-US" sz="1400" dirty="0">
              <a:solidFill>
                <a:srgbClr val="0070C0"/>
              </a:solidFill>
            </a:endParaRPr>
          </a:p>
          <a:p>
            <a:r>
              <a:rPr lang="en-US" sz="1400" dirty="0">
                <a:solidFill>
                  <a:srgbClr val="0070C0"/>
                </a:solidFill>
              </a:rPr>
              <a:t>Surveyors come out to observe wound care and it is not being done as directed on the POC, different wound cleanser, not wrapped etc.  This results in a citation</a:t>
            </a:r>
            <a:r>
              <a:rPr lang="en-US" dirty="0">
                <a:solidFill>
                  <a:srgbClr val="0070C0"/>
                </a:solidFill>
              </a:rPr>
              <a:t>.</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142</a:t>
            </a:fld>
            <a:endParaRPr lang="en-US" dirty="0"/>
          </a:p>
        </p:txBody>
      </p:sp>
    </p:spTree>
    <p:extLst>
      <p:ext uri="{BB962C8B-B14F-4D97-AF65-F5344CB8AC3E}">
        <p14:creationId xmlns:p14="http://schemas.microsoft.com/office/powerpoint/2010/main" val="141179156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F-9</a:t>
            </a:r>
          </a:p>
          <a:p>
            <a:r>
              <a:rPr lang="en-US" sz="1400" dirty="0">
                <a:solidFill>
                  <a:srgbClr val="0070C0"/>
                </a:solidFill>
              </a:rPr>
              <a:t>F-9</a:t>
            </a:r>
          </a:p>
          <a:p>
            <a:r>
              <a:rPr lang="en-US" sz="1400" dirty="0">
                <a:solidFill>
                  <a:srgbClr val="0070C0"/>
                </a:solidFill>
              </a:rPr>
              <a:t>NPUAP definition </a:t>
            </a:r>
          </a:p>
          <a:p>
            <a:pPr defTabSz="916116">
              <a:defRPr/>
            </a:pPr>
            <a:r>
              <a:rPr lang="en-US" sz="1400" b="1" dirty="0"/>
              <a:t>T</a:t>
            </a:r>
            <a:r>
              <a:rPr lang="en-US" sz="1400" dirty="0"/>
              <a:t>he wound bed is viable, pink or red, moist, and may also present as an intact or ruptured serum-filled blister. Adipose (fat) is not visible and deeper tissues are not visible. Granulation tissue, slough and eschar are not present. These injuries commonly result from adverse microclimate and shear in the skin over the pelvis and shear in the heel.  This stage should not be used to describe moisture associated skin damage (MASD) including incontinence associated dermatitis (IAD), intertriginous dermatitis (ITD), medical adhesive related skin injury (MARSI), or traumatic wounds (skin tears, burns, abrasions).</a:t>
            </a:r>
            <a:endParaRPr lang="en-US" sz="1400" i="1" dirty="0"/>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143</a:t>
            </a:fld>
            <a:endParaRPr lang="en-US" dirty="0"/>
          </a:p>
        </p:txBody>
      </p:sp>
    </p:spTree>
    <p:extLst>
      <p:ext uri="{BB962C8B-B14F-4D97-AF65-F5344CB8AC3E}">
        <p14:creationId xmlns:p14="http://schemas.microsoft.com/office/powerpoint/2010/main" val="30426449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pPr defTabSz="916116">
              <a:defRPr/>
            </a:pPr>
            <a:r>
              <a:rPr lang="en-US" b="1" dirty="0"/>
              <a:t>NPUAP Definition:   </a:t>
            </a:r>
          </a:p>
          <a:p>
            <a:pPr defTabSz="916116">
              <a:defRPr/>
            </a:pPr>
            <a:endParaRPr lang="en-US" b="1" dirty="0"/>
          </a:p>
          <a:p>
            <a:pPr defTabSz="916116">
              <a:defRPr/>
            </a:pPr>
            <a:r>
              <a:rPr lang="en-US" b="1" dirty="0"/>
              <a:t>Stage 3 Pressure Injury: Full-thickness skin loss</a:t>
            </a:r>
            <a:br>
              <a:rPr lang="en-US" b="1" dirty="0"/>
            </a:br>
            <a:r>
              <a:rPr lang="en-US" dirty="0"/>
              <a:t>Full-thickness loss of skin, in which adipose (fat) is visible in the ulcer and granulation tissue and </a:t>
            </a:r>
            <a:r>
              <a:rPr lang="en-US" dirty="0" err="1"/>
              <a:t>epibole</a:t>
            </a:r>
            <a:r>
              <a:rPr lang="en-US" dirty="0"/>
              <a:t> (rolled wound edges) are often present. Slough and/or eschar may be visible. The depth of tissue damage varies by anatomical location; areas of significant adiposity can develop deep wounds.  Undermining and tunneling may occur. Fascia, muscle, tendon, ligament, cartilage and/or bone are not exposed. If slough or eschar obscures the extent of tissue loss this is an Unstageable Pressure Injury.</a:t>
            </a:r>
            <a:endParaRPr lang="en-US" i="1" dirty="0"/>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144</a:t>
            </a:fld>
            <a:endParaRPr lang="en-US" dirty="0"/>
          </a:p>
        </p:txBody>
      </p:sp>
    </p:spTree>
    <p:extLst>
      <p:ext uri="{BB962C8B-B14F-4D97-AF65-F5344CB8AC3E}">
        <p14:creationId xmlns:p14="http://schemas.microsoft.com/office/powerpoint/2010/main" val="324399887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b="1" dirty="0"/>
              <a:t>NPUAP Definition:</a:t>
            </a:r>
          </a:p>
          <a:p>
            <a:endParaRPr lang="en-US" b="1" dirty="0"/>
          </a:p>
          <a:p>
            <a:r>
              <a:rPr lang="en-US" b="1" dirty="0"/>
              <a:t>Stage 4 Pressure Injury: Full-thickness skin and tissue loss</a:t>
            </a:r>
            <a:br>
              <a:rPr lang="en-US" b="1" dirty="0"/>
            </a:br>
            <a:endParaRPr lang="en-US" sz="300" b="1" dirty="0"/>
          </a:p>
          <a:p>
            <a:r>
              <a:rPr lang="en-US" dirty="0"/>
              <a:t>Reveals exposed or directly palpable fascia, muscle, tendon, ligament, cartilage or bone in the ulcer. Slough and/or eschar may be visible. </a:t>
            </a:r>
            <a:r>
              <a:rPr lang="en-US" dirty="0" err="1"/>
              <a:t>Epibole</a:t>
            </a:r>
            <a:r>
              <a:rPr lang="en-US" dirty="0"/>
              <a:t> (rolled edges), undermining and/or tunneling often occur. Depth varies by anatomical location. If slough or eschar obscures the extent of tissue loss this is an Unstageable Pressure Injury.</a:t>
            </a:r>
            <a:endParaRPr lang="en-US" i="1" dirty="0"/>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145</a:t>
            </a:fld>
            <a:endParaRPr lang="en-US" dirty="0"/>
          </a:p>
        </p:txBody>
      </p:sp>
    </p:spTree>
    <p:extLst>
      <p:ext uri="{BB962C8B-B14F-4D97-AF65-F5344CB8AC3E}">
        <p14:creationId xmlns:p14="http://schemas.microsoft.com/office/powerpoint/2010/main" val="28550924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396539" y="3274740"/>
            <a:ext cx="8199727" cy="3571791"/>
          </a:xfrm>
        </p:spPr>
        <p:txBody>
          <a:bodyPr>
            <a:normAutofit/>
          </a:bodyPr>
          <a:lstStyle/>
          <a:p>
            <a:pPr marL="111828" lvl="1" indent="-111828" defTabSz="690151"/>
            <a:r>
              <a:rPr lang="en-US" sz="1000" b="1" dirty="0">
                <a:solidFill>
                  <a:srgbClr val="000000"/>
                </a:solidFill>
                <a:sym typeface="DIN-Light" pitchFamily="34" charset="0"/>
              </a:rPr>
              <a:t>F-9</a:t>
            </a:r>
          </a:p>
          <a:p>
            <a:pPr defTabSz="690151"/>
            <a:r>
              <a:rPr lang="en-US" sz="1400" dirty="0">
                <a:solidFill>
                  <a:srgbClr val="0070C0"/>
                </a:solidFill>
                <a:ea typeface="Arial" charset="0"/>
                <a:sym typeface="DIN-Light" pitchFamily="34" charset="0"/>
              </a:rPr>
              <a:t>A pressure ulcer is considered Unstageable if the wound bed is obscured by some degree of necrotic tissue or scabbing AND no bone, muscle, tendon, or joint capsule (Stage 4 structures) are visible.   FLUCTUANCE=fluctuates, varies or unstable.</a:t>
            </a:r>
          </a:p>
          <a:p>
            <a:pPr defTabSz="690151"/>
            <a:endParaRPr lang="en-US" sz="1400" b="1" dirty="0">
              <a:solidFill>
                <a:srgbClr val="0070C0"/>
              </a:solidFill>
              <a:ea typeface="Arial" charset="0"/>
              <a:sym typeface="DIN-Light" pitchFamily="34" charset="0"/>
            </a:endParaRPr>
          </a:p>
          <a:p>
            <a:pPr marL="285750" indent="-285750" defTabSz="690151">
              <a:buFont typeface="Arial" panose="020B0604020202020204" pitchFamily="34" charset="0"/>
              <a:buChar char="•"/>
              <a:defRPr/>
            </a:pPr>
            <a:r>
              <a:rPr lang="en-US" sz="1400" b="1" dirty="0">
                <a:solidFill>
                  <a:srgbClr val="0070C0"/>
                </a:solidFill>
                <a:ea typeface="Arial" charset="0"/>
                <a:sym typeface="DIN-Light" pitchFamily="34" charset="0"/>
              </a:rPr>
              <a:t>Note that if a Stage 4 structure is visible, the pressure ulcer is reportable as a Stage 4 even if slough or eschar is present. *</a:t>
            </a:r>
          </a:p>
          <a:p>
            <a:pPr marL="285750" indent="-285750" defTabSz="690151">
              <a:buFont typeface="Arial" panose="020B0604020202020204" pitchFamily="34" charset="0"/>
              <a:buChar char="•"/>
              <a:defRPr/>
            </a:pPr>
            <a:r>
              <a:rPr lang="en-US" sz="1400" b="1" dirty="0">
                <a:solidFill>
                  <a:srgbClr val="0070C0"/>
                </a:solidFill>
                <a:ea typeface="Arial" charset="0"/>
                <a:sym typeface="DIN-Light" pitchFamily="34" charset="0"/>
              </a:rPr>
              <a:t>CMS says if the wound bed is only partially covered by eschar or slough, and the anatomical depth of tissue damage can be visualized, numerically stage the ulcer, and do NOT code this as unstageable. 2019.</a:t>
            </a:r>
          </a:p>
          <a:p>
            <a:pPr defTabSz="690151"/>
            <a:endParaRPr lang="en-US" sz="1400" b="1" dirty="0">
              <a:solidFill>
                <a:srgbClr val="0070C0"/>
              </a:solidFill>
              <a:ea typeface="Arial" charset="0"/>
              <a:sym typeface="DIN-Light" pitchFamily="34" charset="0"/>
            </a:endParaRPr>
          </a:p>
          <a:p>
            <a:pPr defTabSz="690151"/>
            <a:r>
              <a:rPr lang="en-US" sz="1400" b="1" dirty="0">
                <a:solidFill>
                  <a:srgbClr val="0070C0"/>
                </a:solidFill>
                <a:ea typeface="Arial" charset="0"/>
                <a:sym typeface="DIN-Light" pitchFamily="34" charset="0"/>
              </a:rPr>
              <a:t>NPUAP Definition:  </a:t>
            </a:r>
            <a:r>
              <a:rPr lang="en-US" sz="1400" b="1" dirty="0"/>
              <a:t>Obscured full-thickness skin and tissue loss in which</a:t>
            </a:r>
            <a:r>
              <a:rPr lang="en-US" sz="1400" dirty="0"/>
              <a:t> the extent of tissue damage within the ulcer cannot be confirmed because it is obscured by slough or eschar.  If slough or eschar is removed, a Stage 3 or Stage 4 pressure injury will be revealed. </a:t>
            </a:r>
          </a:p>
          <a:p>
            <a:r>
              <a:rPr lang="en-US" sz="1400" dirty="0"/>
              <a:t>Stable eschar (i.e. dry, adherent, intact without erythema or </a:t>
            </a:r>
            <a:r>
              <a:rPr lang="en-US" sz="1400" dirty="0" err="1"/>
              <a:t>fluctuance</a:t>
            </a:r>
            <a:r>
              <a:rPr lang="en-US" sz="1400" dirty="0"/>
              <a:t>) on the heel or ischemic limb should not be softened or removed.</a:t>
            </a:r>
          </a:p>
          <a:p>
            <a:endParaRPr lang="en-US" sz="1400" b="1"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146</a:t>
            </a:fld>
            <a:endParaRPr lang="en-US" dirty="0"/>
          </a:p>
        </p:txBody>
      </p:sp>
    </p:spTree>
    <p:extLst>
      <p:ext uri="{BB962C8B-B14F-4D97-AF65-F5344CB8AC3E}">
        <p14:creationId xmlns:p14="http://schemas.microsoft.com/office/powerpoint/2010/main" val="62382599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20000"/>
          </a:bodyPr>
          <a:lstStyle/>
          <a:p>
            <a:r>
              <a:rPr lang="en-US" sz="1400" dirty="0">
                <a:solidFill>
                  <a:srgbClr val="0070C0"/>
                </a:solidFill>
              </a:rPr>
              <a:t>F-10</a:t>
            </a:r>
          </a:p>
          <a:p>
            <a:endParaRPr lang="en-US" sz="1400" dirty="0">
              <a:solidFill>
                <a:srgbClr val="0070C0"/>
              </a:solidFill>
            </a:endParaRPr>
          </a:p>
          <a:p>
            <a:r>
              <a:rPr lang="en-US" sz="1400" dirty="0">
                <a:solidFill>
                  <a:srgbClr val="0070C0"/>
                </a:solidFill>
              </a:rPr>
              <a:t>Sometimes see this type of injury – post surgery</a:t>
            </a:r>
          </a:p>
          <a:p>
            <a:endParaRPr lang="en-US" sz="1400" dirty="0">
              <a:solidFill>
                <a:srgbClr val="0070C0"/>
              </a:solidFill>
            </a:endParaRPr>
          </a:p>
          <a:p>
            <a:r>
              <a:rPr lang="en-US" sz="1400" dirty="0">
                <a:solidFill>
                  <a:srgbClr val="0070C0"/>
                </a:solidFill>
              </a:rPr>
              <a:t>Not stageable until it evolves/opens.</a:t>
            </a:r>
          </a:p>
          <a:p>
            <a:endParaRPr lang="en-US" sz="1400" dirty="0">
              <a:solidFill>
                <a:srgbClr val="0070C0"/>
              </a:solidFill>
            </a:endParaRPr>
          </a:p>
          <a:p>
            <a:r>
              <a:rPr lang="en-US" sz="1400" dirty="0">
                <a:solidFill>
                  <a:srgbClr val="0070C0"/>
                </a:solidFill>
              </a:rPr>
              <a:t>Can be a Blood filled blister.    </a:t>
            </a:r>
          </a:p>
          <a:p>
            <a:pPr marL="137415"/>
            <a:endParaRPr lang="en-US" sz="1400" b="1" dirty="0"/>
          </a:p>
          <a:p>
            <a:pPr marL="137415"/>
            <a:r>
              <a:rPr lang="en-US" sz="1400" b="1" dirty="0"/>
              <a:t>NPUAP Definition:</a:t>
            </a:r>
          </a:p>
          <a:p>
            <a:pPr marL="137415"/>
            <a:r>
              <a:rPr lang="en-US" sz="1400" dirty="0"/>
              <a:t>Persistent non-</a:t>
            </a:r>
            <a:r>
              <a:rPr lang="en-US" sz="1400" dirty="0" err="1"/>
              <a:t>blanchable</a:t>
            </a:r>
            <a:r>
              <a:rPr lang="en-US" sz="1400" dirty="0"/>
              <a:t> deep red, maroon or purple discoloration or epidermal separation revealing a dark wound bed or blood filled blister. </a:t>
            </a:r>
          </a:p>
          <a:p>
            <a:pPr marL="137415"/>
            <a:r>
              <a:rPr lang="en-US" sz="1400" dirty="0"/>
              <a:t>Pain and temperature change often precede skin color changes. Discoloration may appear differently in darkly pigmented skin.  </a:t>
            </a:r>
          </a:p>
          <a:p>
            <a:pPr marL="137415"/>
            <a:r>
              <a:rPr lang="en-US" sz="1400" b="1" dirty="0"/>
              <a:t>This injury results from intense and/or prolonged pressure and shear forces at the bone-muscle interface.  </a:t>
            </a:r>
          </a:p>
          <a:p>
            <a:pPr marL="137415"/>
            <a:r>
              <a:rPr lang="en-US" sz="1400" dirty="0"/>
              <a:t>The wound may evolve rapidly to reveal the actual extent of tissue injury, or may resolve without tissue loss. If necrotic tissue, subcutaneous tissue, granulation tissue, fascia, muscle or other underlying structures are visible, this indicates a full thickness pressure injury (Unstageable, Stage 3 or Stage 4). </a:t>
            </a:r>
          </a:p>
          <a:p>
            <a:pPr marL="137415"/>
            <a:r>
              <a:rPr lang="en-US" sz="1400" dirty="0"/>
              <a:t>Do not use DTPI to describe vascular, traumatic, neuropathic, or dermatologic conditions.</a:t>
            </a:r>
            <a:endParaRPr lang="en-US" sz="1400" i="1" dirty="0"/>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147</a:t>
            </a:fld>
            <a:endParaRPr lang="en-US" dirty="0"/>
          </a:p>
        </p:txBody>
      </p:sp>
    </p:spTree>
    <p:extLst>
      <p:ext uri="{BB962C8B-B14F-4D97-AF65-F5344CB8AC3E}">
        <p14:creationId xmlns:p14="http://schemas.microsoft.com/office/powerpoint/2010/main" val="43175979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Even those in the dying process must have good documentation of care delivered, comfort, prevention </a:t>
            </a:r>
          </a:p>
          <a:p>
            <a:r>
              <a:rPr lang="en-US" sz="1400" dirty="0">
                <a:solidFill>
                  <a:srgbClr val="0070C0"/>
                </a:solidFill>
              </a:rPr>
              <a:t>measures and measurements/assessment and updated interventions. </a:t>
            </a:r>
          </a:p>
          <a:p>
            <a:endParaRPr lang="en-US" sz="1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148</a:t>
            </a:fld>
            <a:endParaRPr lang="en-US" dirty="0"/>
          </a:p>
        </p:txBody>
      </p:sp>
    </p:spTree>
    <p:extLst>
      <p:ext uri="{BB962C8B-B14F-4D97-AF65-F5344CB8AC3E}">
        <p14:creationId xmlns:p14="http://schemas.microsoft.com/office/powerpoint/2010/main" val="217766656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149</a:t>
            </a:fld>
            <a:endParaRPr lang="en-US" dirty="0"/>
          </a:p>
        </p:txBody>
      </p:sp>
    </p:spTree>
    <p:extLst>
      <p:ext uri="{BB962C8B-B14F-4D97-AF65-F5344CB8AC3E}">
        <p14:creationId xmlns:p14="http://schemas.microsoft.com/office/powerpoint/2010/main" val="4155738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Response on next slide.</a:t>
            </a:r>
          </a:p>
          <a:p>
            <a:endParaRPr lang="en-US" dirty="0"/>
          </a:p>
          <a:p>
            <a:r>
              <a:rPr lang="en-US" dirty="0"/>
              <a:t>All questions up to date 2019</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14</a:t>
            </a:fld>
            <a:endParaRPr lang="en-US" dirty="0"/>
          </a:p>
        </p:txBody>
      </p:sp>
    </p:spTree>
    <p:extLst>
      <p:ext uri="{BB962C8B-B14F-4D97-AF65-F5344CB8AC3E}">
        <p14:creationId xmlns:p14="http://schemas.microsoft.com/office/powerpoint/2010/main" val="77775827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Example of A1, B1 etc. </a:t>
            </a:r>
          </a:p>
        </p:txBody>
      </p:sp>
      <p:sp>
        <p:nvSpPr>
          <p:cNvPr id="4" name="Slide Number Placeholder 3"/>
          <p:cNvSpPr>
            <a:spLocks noGrp="1"/>
          </p:cNvSpPr>
          <p:nvPr>
            <p:ph type="sldNum" sz="quarter" idx="5"/>
          </p:nvPr>
        </p:nvSpPr>
        <p:spPr/>
        <p:txBody>
          <a:bodyPr/>
          <a:lstStyle/>
          <a:p>
            <a:fld id="{DE6A6F7E-FF20-4893-9B67-69E41E6C65A7}" type="slidenum">
              <a:rPr lang="en-US" smtClean="0"/>
              <a:pPr/>
              <a:t>151</a:t>
            </a:fld>
            <a:endParaRPr lang="en-US" dirty="0"/>
          </a:p>
        </p:txBody>
      </p:sp>
    </p:spTree>
    <p:extLst>
      <p:ext uri="{BB962C8B-B14F-4D97-AF65-F5344CB8AC3E}">
        <p14:creationId xmlns:p14="http://schemas.microsoft.com/office/powerpoint/2010/main" val="1014576073"/>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9207" rtl="0" eaLnBrk="1" fontAlgn="auto" latinLnBrk="0" hangingPunct="1">
              <a:lnSpc>
                <a:spcPct val="100000"/>
              </a:lnSpc>
              <a:spcBef>
                <a:spcPts val="0"/>
              </a:spcBef>
              <a:spcAft>
                <a:spcPts val="0"/>
              </a:spcAft>
              <a:buClrTx/>
              <a:buSzTx/>
              <a:buFontTx/>
              <a:buNone/>
              <a:tabLst/>
              <a:defRPr/>
            </a:pPr>
            <a:r>
              <a:rPr lang="en-US" b="1" dirty="0"/>
              <a:t>Assessing clinician may report a pressure ulcer and its stage on OASIS, based on visual observation without physician confirmation however must have a physician order to treat and place on the care plan.  Collaboration with the physician is encouraged.</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153</a:t>
            </a:fld>
            <a:endParaRPr lang="en-US" dirty="0"/>
          </a:p>
        </p:txBody>
      </p:sp>
    </p:spTree>
    <p:extLst>
      <p:ext uri="{BB962C8B-B14F-4D97-AF65-F5344CB8AC3E}">
        <p14:creationId xmlns:p14="http://schemas.microsoft.com/office/powerpoint/2010/main" val="292790358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sz="1400" b="1" dirty="0">
              <a:solidFill>
                <a:srgbClr val="0070C0"/>
              </a:solidFill>
            </a:endParaRPr>
          </a:p>
          <a:p>
            <a:pPr marL="0" lvl="1" defTabSz="916019">
              <a:defRPr/>
            </a:pPr>
            <a:r>
              <a:rPr lang="en-US" b="1" dirty="0"/>
              <a:t>Assessing clinician may report a pressure ulcer and its stage on OASIS, based on visual observation without physician confirmation however must have a physician order to treat and place on the care plan.  Collaboration with the physician is encouraged.</a:t>
            </a:r>
          </a:p>
          <a:p>
            <a:endParaRPr lang="en-US" sz="1400"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154</a:t>
            </a:fld>
            <a:endParaRPr lang="en-US" dirty="0"/>
          </a:p>
        </p:txBody>
      </p:sp>
    </p:spTree>
    <p:extLst>
      <p:ext uri="{BB962C8B-B14F-4D97-AF65-F5344CB8AC3E}">
        <p14:creationId xmlns:p14="http://schemas.microsoft.com/office/powerpoint/2010/main" val="242708135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29640" y="3329954"/>
            <a:ext cx="7437120" cy="3286724"/>
          </a:xfrm>
        </p:spPr>
        <p:txBody>
          <a:bodyPr>
            <a:normAutofit/>
          </a:bodyPr>
          <a:lstStyle/>
          <a:p>
            <a:r>
              <a:rPr lang="en-US" sz="1400" b="1" dirty="0">
                <a:solidFill>
                  <a:srgbClr val="0070C0"/>
                </a:solidFill>
              </a:rPr>
              <a:t>F-9</a:t>
            </a:r>
            <a:r>
              <a:rPr lang="en-US" sz="1400" dirty="0">
                <a:solidFill>
                  <a:srgbClr val="0070C0"/>
                </a:solidFill>
              </a:rPr>
              <a:t>  This slide is one to look at closely – it helps you with staging and accurate documentation on the OASIS.  </a:t>
            </a:r>
          </a:p>
          <a:p>
            <a:endParaRPr lang="en-US" sz="800" dirty="0">
              <a:solidFill>
                <a:srgbClr val="0070C0"/>
              </a:solidFill>
            </a:endParaRPr>
          </a:p>
          <a:p>
            <a:r>
              <a:rPr lang="en-US" sz="1400" dirty="0">
                <a:solidFill>
                  <a:srgbClr val="0070C0"/>
                </a:solidFill>
              </a:rPr>
              <a:t>If a patient has been in an inpatient setting for some time, it is conceivable that the wound has already started to granulate, thus making it challenging to know the stage of the wound at its worst.  The clinician should make every effort to contact previous providers (including patients physician) to determine the stage of the wound at its worst.  An ulcer’s stage can worsen, and this item should be answered appropriately if this occurs.  </a:t>
            </a:r>
          </a:p>
          <a:p>
            <a:endParaRPr lang="en-US" sz="800" dirty="0"/>
          </a:p>
          <a:p>
            <a:r>
              <a:rPr lang="en-US" sz="1400" dirty="0">
                <a:solidFill>
                  <a:srgbClr val="0070C0"/>
                </a:solidFill>
              </a:rPr>
              <a:t>Remember also for Pressure Ulcers;</a:t>
            </a:r>
          </a:p>
          <a:p>
            <a:endParaRPr lang="en-US" sz="800" dirty="0">
              <a:solidFill>
                <a:srgbClr val="0070C0"/>
              </a:solidFill>
            </a:endParaRPr>
          </a:p>
          <a:p>
            <a:pPr lvl="0"/>
            <a:r>
              <a:rPr lang="en-US" sz="1400" dirty="0">
                <a:solidFill>
                  <a:srgbClr val="0070C0"/>
                </a:solidFill>
              </a:rPr>
              <a:t>Once healed, a Stage 1 or 2 is no longer present.  </a:t>
            </a:r>
            <a:r>
              <a:rPr lang="en-US" sz="1400" b="1" dirty="0">
                <a:solidFill>
                  <a:srgbClr val="0070C0"/>
                </a:solidFill>
              </a:rPr>
              <a:t>Only count non healed.</a:t>
            </a:r>
          </a:p>
          <a:p>
            <a:pPr lvl="0"/>
            <a:r>
              <a:rPr lang="en-US" sz="1400" dirty="0">
                <a:solidFill>
                  <a:srgbClr val="0070C0"/>
                </a:solidFill>
              </a:rPr>
              <a:t>Once “closed”, a Stage 3 and 4 for OASIS will no longer be reported.</a:t>
            </a:r>
            <a:endParaRPr lang="en-US" sz="800" dirty="0"/>
          </a:p>
        </p:txBody>
      </p:sp>
      <p:sp>
        <p:nvSpPr>
          <p:cNvPr id="4" name="Slide Number Placeholder 3"/>
          <p:cNvSpPr>
            <a:spLocks noGrp="1"/>
          </p:cNvSpPr>
          <p:nvPr>
            <p:ph type="sldNum" sz="quarter" idx="10"/>
          </p:nvPr>
        </p:nvSpPr>
        <p:spPr/>
        <p:txBody>
          <a:bodyPr/>
          <a:lstStyle/>
          <a:p>
            <a:fld id="{DE6A6F7E-FF20-4893-9B67-69E41E6C65A7}" type="slidenum">
              <a:rPr lang="en-US" smtClean="0">
                <a:solidFill>
                  <a:srgbClr val="0070C0"/>
                </a:solidFill>
              </a:rPr>
              <a:pPr/>
              <a:t>155</a:t>
            </a:fld>
            <a:endParaRPr lang="en-US" dirty="0">
              <a:solidFill>
                <a:srgbClr val="0070C0"/>
              </a:solidFill>
            </a:endParaRPr>
          </a:p>
        </p:txBody>
      </p:sp>
    </p:spTree>
    <p:extLst>
      <p:ext uri="{BB962C8B-B14F-4D97-AF65-F5344CB8AC3E}">
        <p14:creationId xmlns:p14="http://schemas.microsoft.com/office/powerpoint/2010/main" val="389103459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156</a:t>
            </a:fld>
            <a:endParaRPr lang="en-US" dirty="0"/>
          </a:p>
        </p:txBody>
      </p:sp>
    </p:spTree>
    <p:extLst>
      <p:ext uri="{BB962C8B-B14F-4D97-AF65-F5344CB8AC3E}">
        <p14:creationId xmlns:p14="http://schemas.microsoft.com/office/powerpoint/2010/main" val="330648037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9207" rtl="0" eaLnBrk="1" fontAlgn="auto" latinLnBrk="0" hangingPunct="1">
              <a:lnSpc>
                <a:spcPct val="100000"/>
              </a:lnSpc>
              <a:spcBef>
                <a:spcPts val="0"/>
              </a:spcBef>
              <a:spcAft>
                <a:spcPts val="0"/>
              </a:spcAft>
              <a:buClrTx/>
              <a:buSzTx/>
              <a:buFontTx/>
              <a:buNone/>
              <a:tabLst/>
              <a:defRPr/>
            </a:pPr>
            <a:r>
              <a:rPr lang="en-US" b="1" dirty="0"/>
              <a:t>FYI for this Quality Measure:  In these circumstances these Items are excluded from this quality measure.</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157</a:t>
            </a:fld>
            <a:endParaRPr lang="en-US" dirty="0"/>
          </a:p>
        </p:txBody>
      </p:sp>
    </p:spTree>
    <p:extLst>
      <p:ext uri="{BB962C8B-B14F-4D97-AF65-F5344CB8AC3E}">
        <p14:creationId xmlns:p14="http://schemas.microsoft.com/office/powerpoint/2010/main" val="299486362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a:solidFill>
                  <a:srgbClr val="0070C0"/>
                </a:solidFill>
              </a:rPr>
              <a:t>CH 3 F-5        </a:t>
            </a:r>
            <a:r>
              <a:rPr lang="en-US" sz="1400" b="1" baseline="0" dirty="0">
                <a:solidFill>
                  <a:srgbClr val="0070C0"/>
                </a:solidFill>
              </a:rPr>
              <a:t>“Present on the most recent SOC/ROC Admission” determination reminder:</a:t>
            </a:r>
          </a:p>
          <a:p>
            <a:r>
              <a:rPr lang="en-US" sz="1400" b="1" baseline="0" dirty="0">
                <a:solidFill>
                  <a:srgbClr val="0070C0"/>
                </a:solidFill>
              </a:rPr>
              <a:t>For OASIS</a:t>
            </a:r>
          </a:p>
          <a:p>
            <a:endParaRPr lang="en-US" sz="1400" b="1" baseline="0" dirty="0">
              <a:solidFill>
                <a:srgbClr val="0070C0"/>
              </a:solidFill>
            </a:endParaRPr>
          </a:p>
          <a:p>
            <a:r>
              <a:rPr lang="en-US" sz="1400" baseline="0" dirty="0">
                <a:solidFill>
                  <a:srgbClr val="0070C0"/>
                </a:solidFill>
              </a:rPr>
              <a:t>** CH 3 tells us - The general standard of practice for patients starting or resuming care is that patient assessment are completed beginning as close to the actual time of the SOC/ROC as possible.  If a </a:t>
            </a:r>
            <a:r>
              <a:rPr lang="en-US" sz="1400" b="1" baseline="0" dirty="0" err="1">
                <a:solidFill>
                  <a:srgbClr val="0070C0"/>
                </a:solidFill>
              </a:rPr>
              <a:t>p.u</a:t>
            </a:r>
            <a:r>
              <a:rPr lang="en-US" sz="1400" b="1" baseline="0" dirty="0">
                <a:solidFill>
                  <a:srgbClr val="0070C0"/>
                </a:solidFill>
              </a:rPr>
              <a:t>.</a:t>
            </a:r>
            <a:r>
              <a:rPr lang="en-US" sz="1400" baseline="0" dirty="0">
                <a:solidFill>
                  <a:srgbClr val="0070C0"/>
                </a:solidFill>
              </a:rPr>
              <a:t> that is </a:t>
            </a:r>
            <a:r>
              <a:rPr lang="en-US" sz="1400" b="1" baseline="0" dirty="0">
                <a:solidFill>
                  <a:srgbClr val="0070C0"/>
                </a:solidFill>
              </a:rPr>
              <a:t>identified on the SOC date increase</a:t>
            </a:r>
            <a:r>
              <a:rPr lang="en-US" sz="1400" baseline="0" dirty="0">
                <a:solidFill>
                  <a:srgbClr val="0070C0"/>
                </a:solidFill>
              </a:rPr>
              <a:t>s in numerical stage (worsens) </a:t>
            </a:r>
            <a:r>
              <a:rPr lang="en-US" sz="1400" b="1" baseline="0" dirty="0">
                <a:solidFill>
                  <a:srgbClr val="0070C0"/>
                </a:solidFill>
              </a:rPr>
              <a:t>within the assessment time frame</a:t>
            </a:r>
            <a:r>
              <a:rPr lang="en-US" sz="1400" baseline="0" dirty="0">
                <a:solidFill>
                  <a:srgbClr val="0070C0"/>
                </a:solidFill>
              </a:rPr>
              <a:t>, </a:t>
            </a:r>
            <a:r>
              <a:rPr lang="en-US" sz="1400" b="1" baseline="0" dirty="0">
                <a:solidFill>
                  <a:srgbClr val="0070C0"/>
                </a:solidFill>
              </a:rPr>
              <a:t>the “initial” stage </a:t>
            </a:r>
            <a:r>
              <a:rPr lang="en-US" sz="1400" baseline="0" dirty="0">
                <a:solidFill>
                  <a:srgbClr val="0070C0"/>
                </a:solidFill>
              </a:rPr>
              <a:t>of Not the higher stage of the pressure ulcer would be </a:t>
            </a:r>
            <a:r>
              <a:rPr lang="en-US" sz="1400" b="1" baseline="0" dirty="0">
                <a:solidFill>
                  <a:srgbClr val="0070C0"/>
                </a:solidFill>
              </a:rPr>
              <a:t>reported in M1311 at the SOC . </a:t>
            </a:r>
          </a:p>
          <a:p>
            <a:endParaRPr lang="en-US" sz="1050"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158</a:t>
            </a:fld>
            <a:endParaRPr lang="en-US" dirty="0"/>
          </a:p>
        </p:txBody>
      </p:sp>
    </p:spTree>
    <p:extLst>
      <p:ext uri="{BB962C8B-B14F-4D97-AF65-F5344CB8AC3E}">
        <p14:creationId xmlns:p14="http://schemas.microsoft.com/office/powerpoint/2010/main" val="303462683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400" b="1" dirty="0">
                <a:solidFill>
                  <a:srgbClr val="0070C0"/>
                </a:solidFill>
              </a:rPr>
              <a:t>F-8</a:t>
            </a:r>
          </a:p>
          <a:p>
            <a:r>
              <a:rPr lang="en-US" sz="1400" b="1" dirty="0">
                <a:solidFill>
                  <a:srgbClr val="0070C0"/>
                </a:solidFill>
              </a:rPr>
              <a:t>DC this is what you will see – this one is a little more difficult to figure out.  Top Row – observe pressure ulcer and as in SOC/ROC/Follow up record stage of pressure ulcers noted and how many</a:t>
            </a:r>
          </a:p>
          <a:p>
            <a:r>
              <a:rPr lang="en-US" sz="1400" b="1" dirty="0">
                <a:solidFill>
                  <a:srgbClr val="0070C0"/>
                </a:solidFill>
              </a:rPr>
              <a:t>Bottom Row – Asking of those </a:t>
            </a:r>
            <a:r>
              <a:rPr lang="en-US" sz="1400" b="1" dirty="0" err="1">
                <a:solidFill>
                  <a:srgbClr val="0070C0"/>
                </a:solidFill>
              </a:rPr>
              <a:t>p.u</a:t>
            </a:r>
            <a:r>
              <a:rPr lang="en-US" sz="1400" b="1" dirty="0">
                <a:solidFill>
                  <a:srgbClr val="0070C0"/>
                </a:solidFill>
              </a:rPr>
              <a:t>. listed in the top row- how many are present at the same stage – at the </a:t>
            </a:r>
            <a:r>
              <a:rPr lang="en-US" sz="1400" b="1" dirty="0" err="1">
                <a:solidFill>
                  <a:srgbClr val="0070C0"/>
                </a:solidFill>
              </a:rPr>
              <a:t>itme</a:t>
            </a:r>
            <a:r>
              <a:rPr lang="en-US" sz="1400" b="1" dirty="0">
                <a:solidFill>
                  <a:srgbClr val="0070C0"/>
                </a:solidFill>
              </a:rPr>
              <a:t> of the most recent SOC/ROC.  (not the follow up assessment).  </a:t>
            </a:r>
          </a:p>
          <a:p>
            <a:endParaRPr lang="en-US" sz="1200" b="1" dirty="0">
              <a:solidFill>
                <a:srgbClr val="0070C0"/>
              </a:solidFill>
            </a:endParaRPr>
          </a:p>
          <a:p>
            <a:r>
              <a:rPr lang="en-US" sz="1400" b="1" dirty="0">
                <a:solidFill>
                  <a:srgbClr val="0070C0"/>
                </a:solidFill>
              </a:rPr>
              <a:t>Advice from LTC post acute for the skin section training:</a:t>
            </a:r>
          </a:p>
          <a:p>
            <a:endParaRPr lang="en-US" sz="1200" b="1" dirty="0">
              <a:solidFill>
                <a:srgbClr val="0070C0"/>
              </a:solidFill>
            </a:endParaRPr>
          </a:p>
          <a:p>
            <a:r>
              <a:rPr lang="en-US" sz="1400" b="1" dirty="0">
                <a:solidFill>
                  <a:srgbClr val="0070C0"/>
                </a:solidFill>
              </a:rPr>
              <a:t>Revise processes to ensure tracking of all pressure ulcers and changes in pressure ulcer status in the patient record.</a:t>
            </a:r>
          </a:p>
          <a:p>
            <a:r>
              <a:rPr lang="en-US" sz="1400" b="1" dirty="0">
                <a:solidFill>
                  <a:srgbClr val="0070C0"/>
                </a:solidFill>
              </a:rPr>
              <a:t>Review current way you are capturing “Present on Admission” pressure ulcers and compare it to how these ulcers are captures on the Data Set.</a:t>
            </a:r>
          </a:p>
          <a:p>
            <a:r>
              <a:rPr lang="en-US" sz="1400" b="1" dirty="0">
                <a:solidFill>
                  <a:srgbClr val="0070C0"/>
                </a:solidFill>
              </a:rPr>
              <a:t>Be sure to add Unstageable pressure ulcers to your tracking of new and or worsened pressure ulcers.</a:t>
            </a:r>
          </a:p>
          <a:p>
            <a:endParaRPr lang="en-US" sz="1200" b="1" dirty="0">
              <a:solidFill>
                <a:srgbClr val="0070C0"/>
              </a:solidFill>
            </a:endParaRPr>
          </a:p>
          <a:p>
            <a:r>
              <a:rPr lang="en-US" sz="1400" b="1" dirty="0">
                <a:solidFill>
                  <a:srgbClr val="0070C0"/>
                </a:solidFill>
              </a:rPr>
              <a:t>My thoughts on what might be helpful considering the advice above:</a:t>
            </a:r>
          </a:p>
          <a:p>
            <a:endParaRPr lang="en-US" sz="1200" b="1" dirty="0">
              <a:solidFill>
                <a:srgbClr val="0070C0"/>
              </a:solidFill>
            </a:endParaRPr>
          </a:p>
          <a:p>
            <a:r>
              <a:rPr lang="en-US" sz="1400" b="1" dirty="0">
                <a:solidFill>
                  <a:srgbClr val="0070C0"/>
                </a:solidFill>
              </a:rPr>
              <a:t>You might need a good documentation system to track your wound beyond your diagrams .</a:t>
            </a:r>
          </a:p>
          <a:p>
            <a:endParaRPr lang="en-US" sz="1200" b="1" dirty="0">
              <a:solidFill>
                <a:srgbClr val="0070C0"/>
              </a:solidFill>
            </a:endParaRPr>
          </a:p>
          <a:p>
            <a:r>
              <a:rPr lang="en-US" sz="1400" b="1" dirty="0">
                <a:solidFill>
                  <a:srgbClr val="0070C0"/>
                </a:solidFill>
              </a:rPr>
              <a:t>You might need a page to document all stage 2’s and location – start date – present on admit – stage at SOC</a:t>
            </a:r>
          </a:p>
          <a:p>
            <a:endParaRPr lang="en-US" sz="1200" b="1" dirty="0">
              <a:solidFill>
                <a:srgbClr val="0070C0"/>
              </a:solidFill>
            </a:endParaRPr>
          </a:p>
          <a:p>
            <a:r>
              <a:rPr lang="en-US" sz="1400" b="1" dirty="0">
                <a:solidFill>
                  <a:srgbClr val="0070C0"/>
                </a:solidFill>
              </a:rPr>
              <a:t>You might need one for ROC’s – same type of data.</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159</a:t>
            </a:fld>
            <a:endParaRPr lang="en-US" dirty="0"/>
          </a:p>
        </p:txBody>
      </p:sp>
    </p:spTree>
    <p:extLst>
      <p:ext uri="{BB962C8B-B14F-4D97-AF65-F5344CB8AC3E}">
        <p14:creationId xmlns:p14="http://schemas.microsoft.com/office/powerpoint/2010/main" val="54553574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will you answer at SOC?</a:t>
            </a:r>
          </a:p>
          <a:p>
            <a:r>
              <a:rPr lang="en-US" b="1" dirty="0"/>
              <a:t>Lets look at your options.</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160</a:t>
            </a:fld>
            <a:endParaRPr lang="en-US" dirty="0"/>
          </a:p>
        </p:txBody>
      </p:sp>
    </p:spTree>
    <p:extLst>
      <p:ext uri="{BB962C8B-B14F-4D97-AF65-F5344CB8AC3E}">
        <p14:creationId xmlns:p14="http://schemas.microsoft.com/office/powerpoint/2010/main" val="212933077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9207" rtl="0" eaLnBrk="1" fontAlgn="auto" latinLnBrk="0" hangingPunct="1">
              <a:lnSpc>
                <a:spcPct val="100000"/>
              </a:lnSpc>
              <a:spcBef>
                <a:spcPts val="0"/>
              </a:spcBef>
              <a:spcAft>
                <a:spcPts val="0"/>
              </a:spcAft>
              <a:buClrTx/>
              <a:buSzTx/>
              <a:buFontTx/>
              <a:buNone/>
              <a:tabLst/>
              <a:defRPr/>
            </a:pPr>
            <a:r>
              <a:rPr lang="en-US" sz="1300" b="1" kern="1200" dirty="0">
                <a:solidFill>
                  <a:schemeClr val="tx1"/>
                </a:solidFill>
                <a:effectLst/>
                <a:latin typeface="+mn-lt"/>
                <a:ea typeface="+mn-ea"/>
                <a:cs typeface="+mn-cs"/>
              </a:rPr>
              <a:t>At SOC B. is correct answer M1311B1. Stage 3=1</a:t>
            </a:r>
            <a:endParaRPr lang="en-US" sz="13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161</a:t>
            </a:fld>
            <a:endParaRPr lang="en-US" dirty="0"/>
          </a:p>
        </p:txBody>
      </p:sp>
    </p:spTree>
    <p:extLst>
      <p:ext uri="{BB962C8B-B14F-4D97-AF65-F5344CB8AC3E}">
        <p14:creationId xmlns:p14="http://schemas.microsoft.com/office/powerpoint/2010/main" val="30962031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dirty="0">
                <a:solidFill>
                  <a:srgbClr val="0070C0"/>
                </a:solidFill>
              </a:rPr>
              <a:t>Since the initial assessment visit must be conducted “within 48 hours of referral”, what constitutes a “valid referral” for purposes for</a:t>
            </a:r>
            <a:r>
              <a:rPr lang="en-US" baseline="0" dirty="0">
                <a:solidFill>
                  <a:srgbClr val="0070C0"/>
                </a:solidFill>
              </a:rPr>
              <a:t> considering we have a an actionable referral to initiate home care services? </a:t>
            </a:r>
          </a:p>
          <a:p>
            <a:endParaRPr lang="en-US" sz="400" dirty="0">
              <a:solidFill>
                <a:srgbClr val="0070C0"/>
              </a:solidFill>
            </a:endParaRPr>
          </a:p>
          <a:p>
            <a:r>
              <a:rPr lang="en-US" baseline="0" dirty="0">
                <a:solidFill>
                  <a:srgbClr val="0070C0"/>
                </a:solidFill>
              </a:rPr>
              <a:t>Sometimes we get a home care referral from a hospitalist who will NOT be giving orders or signing the POC.  Sometimes we just get the patients name and no contact information.  Sometimes we just get a “Evaluate for HH Services”.  If/when we try to follow up with a primary physician we don’t hear back with in a day.  How does this impact our M0104 date of referral and initial assessment visit compliance?</a:t>
            </a:r>
          </a:p>
          <a:p>
            <a:endParaRPr lang="en-US" sz="400" dirty="0">
              <a:solidFill>
                <a:srgbClr val="0070C0"/>
              </a:solidFill>
            </a:endParaRPr>
          </a:p>
          <a:p>
            <a:r>
              <a:rPr lang="en-US" dirty="0">
                <a:solidFill>
                  <a:srgbClr val="0070C0"/>
                </a:solidFill>
              </a:rPr>
              <a:t>See next slide for ANSWER.  </a:t>
            </a:r>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15</a:t>
            </a:fld>
            <a:endParaRPr lang="en-US" dirty="0"/>
          </a:p>
        </p:txBody>
      </p:sp>
    </p:spTree>
    <p:extLst>
      <p:ext uri="{BB962C8B-B14F-4D97-AF65-F5344CB8AC3E}">
        <p14:creationId xmlns:p14="http://schemas.microsoft.com/office/powerpoint/2010/main" val="196847820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9207" rtl="0" eaLnBrk="1" fontAlgn="auto" latinLnBrk="0" hangingPunct="1">
              <a:lnSpc>
                <a:spcPct val="100000"/>
              </a:lnSpc>
              <a:spcBef>
                <a:spcPts val="0"/>
              </a:spcBef>
              <a:spcAft>
                <a:spcPts val="0"/>
              </a:spcAft>
              <a:buClrTx/>
              <a:buSzTx/>
              <a:buFontTx/>
              <a:buNone/>
              <a:tabLst/>
              <a:defRPr/>
            </a:pPr>
            <a:r>
              <a:rPr lang="en-US" b="1" dirty="0"/>
              <a:t>At DC – D. is correct M1311E1 Unstageable – slough and or eschar=1</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162</a:t>
            </a:fld>
            <a:endParaRPr lang="en-US" dirty="0"/>
          </a:p>
        </p:txBody>
      </p:sp>
    </p:spTree>
    <p:extLst>
      <p:ext uri="{BB962C8B-B14F-4D97-AF65-F5344CB8AC3E}">
        <p14:creationId xmlns:p14="http://schemas.microsoft.com/office/powerpoint/2010/main" val="386852389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 Is correct answer NO, code M0300E2 = 0</a:t>
            </a:r>
          </a:p>
          <a:p>
            <a:endParaRPr lang="en-US" b="1" dirty="0"/>
          </a:p>
          <a:p>
            <a:r>
              <a:rPr lang="en-US" b="1" dirty="0"/>
              <a:t>This will be considered worsened and will count against your agency.</a:t>
            </a:r>
          </a:p>
          <a:p>
            <a:endParaRPr lang="en-US" b="1" dirty="0"/>
          </a:p>
          <a:p>
            <a:r>
              <a:rPr lang="en-US" b="1" dirty="0"/>
              <a:t>Scenario 1 all correct answers</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163</a:t>
            </a:fld>
            <a:endParaRPr lang="en-US" dirty="0"/>
          </a:p>
        </p:txBody>
      </p:sp>
    </p:spTree>
    <p:extLst>
      <p:ext uri="{BB962C8B-B14F-4D97-AF65-F5344CB8AC3E}">
        <p14:creationId xmlns:p14="http://schemas.microsoft.com/office/powerpoint/2010/main" val="395880329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Correct.</a:t>
            </a:r>
          </a:p>
        </p:txBody>
      </p:sp>
      <p:sp>
        <p:nvSpPr>
          <p:cNvPr id="4" name="Slide Number Placeholder 3"/>
          <p:cNvSpPr>
            <a:spLocks noGrp="1"/>
          </p:cNvSpPr>
          <p:nvPr>
            <p:ph type="sldNum" sz="quarter" idx="5"/>
          </p:nvPr>
        </p:nvSpPr>
        <p:spPr/>
        <p:txBody>
          <a:bodyPr/>
          <a:lstStyle/>
          <a:p>
            <a:fld id="{DE6A6F7E-FF20-4893-9B67-69E41E6C65A7}" type="slidenum">
              <a:rPr lang="en-US" smtClean="0"/>
              <a:pPr/>
              <a:t>164</a:t>
            </a:fld>
            <a:endParaRPr lang="en-US" dirty="0"/>
          </a:p>
        </p:txBody>
      </p:sp>
    </p:spTree>
    <p:extLst>
      <p:ext uri="{BB962C8B-B14F-4D97-AF65-F5344CB8AC3E}">
        <p14:creationId xmlns:p14="http://schemas.microsoft.com/office/powerpoint/2010/main" val="183814775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9207" rtl="0" eaLnBrk="1" fontAlgn="auto" latinLnBrk="0" hangingPunct="1">
              <a:lnSpc>
                <a:spcPct val="100000"/>
              </a:lnSpc>
              <a:spcBef>
                <a:spcPts val="0"/>
              </a:spcBef>
              <a:spcAft>
                <a:spcPts val="0"/>
              </a:spcAft>
              <a:buClrTx/>
              <a:buSzTx/>
              <a:buFontTx/>
              <a:buNone/>
              <a:tabLst/>
              <a:defRPr/>
            </a:pPr>
            <a:r>
              <a:rPr lang="en-US" dirty="0"/>
              <a:t>How would you code SOC?</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165</a:t>
            </a:fld>
            <a:endParaRPr lang="en-US" dirty="0"/>
          </a:p>
        </p:txBody>
      </p:sp>
    </p:spTree>
    <p:extLst>
      <p:ext uri="{BB962C8B-B14F-4D97-AF65-F5344CB8AC3E}">
        <p14:creationId xmlns:p14="http://schemas.microsoft.com/office/powerpoint/2010/main" val="2826688903"/>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At SOC – B. M 1311D1. Unstageable – Non-removable dressing/device = 1.  </a:t>
            </a:r>
          </a:p>
          <a:p>
            <a:endParaRPr lang="en-US" b="1" dirty="0"/>
          </a:p>
          <a:p>
            <a:r>
              <a:rPr lang="en-US" b="1" dirty="0"/>
              <a:t>How would you code at Discharge?</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166</a:t>
            </a:fld>
            <a:endParaRPr lang="en-US" dirty="0"/>
          </a:p>
        </p:txBody>
      </p:sp>
    </p:spTree>
    <p:extLst>
      <p:ext uri="{BB962C8B-B14F-4D97-AF65-F5344CB8AC3E}">
        <p14:creationId xmlns:p14="http://schemas.microsoft.com/office/powerpoint/2010/main" val="7875654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9207" rtl="0" eaLnBrk="1" fontAlgn="auto" latinLnBrk="0" hangingPunct="1">
              <a:lnSpc>
                <a:spcPct val="100000"/>
              </a:lnSpc>
              <a:spcBef>
                <a:spcPts val="0"/>
              </a:spcBef>
              <a:spcAft>
                <a:spcPts val="0"/>
              </a:spcAft>
              <a:buClrTx/>
              <a:buSzTx/>
              <a:buFontTx/>
              <a:buNone/>
              <a:tabLst/>
              <a:defRPr/>
            </a:pPr>
            <a:r>
              <a:rPr lang="en-US" dirty="0"/>
              <a:t>C. Is correct – M1311E1 Unstageable due to slough and/or eschar = 1.</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167</a:t>
            </a:fld>
            <a:endParaRPr lang="en-US" dirty="0"/>
          </a:p>
        </p:txBody>
      </p:sp>
    </p:spTree>
    <p:extLst>
      <p:ext uri="{BB962C8B-B14F-4D97-AF65-F5344CB8AC3E}">
        <p14:creationId xmlns:p14="http://schemas.microsoft.com/office/powerpoint/2010/main" val="59849610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Was this present at SOC?  B. No, code M13112=0</a:t>
            </a:r>
          </a:p>
          <a:p>
            <a:endParaRPr lang="en-US" b="1" dirty="0"/>
          </a:p>
          <a:p>
            <a:r>
              <a:rPr lang="en-US" b="1" dirty="0"/>
              <a:t>Correct answers.</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168</a:t>
            </a:fld>
            <a:endParaRPr lang="en-US" dirty="0"/>
          </a:p>
        </p:txBody>
      </p:sp>
    </p:spTree>
    <p:extLst>
      <p:ext uri="{BB962C8B-B14F-4D97-AF65-F5344CB8AC3E}">
        <p14:creationId xmlns:p14="http://schemas.microsoft.com/office/powerpoint/2010/main" val="414103521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169</a:t>
            </a:fld>
            <a:endParaRPr lang="en-US" dirty="0"/>
          </a:p>
        </p:txBody>
      </p:sp>
    </p:spTree>
    <p:extLst>
      <p:ext uri="{BB962C8B-B14F-4D97-AF65-F5344CB8AC3E}">
        <p14:creationId xmlns:p14="http://schemas.microsoft.com/office/powerpoint/2010/main" val="255526476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02646" y="3274732"/>
            <a:ext cx="7437120" cy="3154680"/>
          </a:xfrm>
        </p:spPr>
        <p:txBody>
          <a:bodyPr>
            <a:normAutofit/>
          </a:bodyPr>
          <a:lstStyle/>
          <a:p>
            <a:r>
              <a:rPr lang="en-US" sz="600" dirty="0">
                <a:solidFill>
                  <a:srgbClr val="0070C0"/>
                </a:solidFill>
              </a:rPr>
              <a:t>Intent – Identify the presence or absence of Unhealed Stage 2 or Higher or </a:t>
            </a:r>
            <a:r>
              <a:rPr lang="en-US" sz="600" dirty="0" err="1">
                <a:solidFill>
                  <a:srgbClr val="0070C0"/>
                </a:solidFill>
              </a:rPr>
              <a:t>Unstagable</a:t>
            </a:r>
            <a:r>
              <a:rPr lang="en-US" sz="600" dirty="0">
                <a:solidFill>
                  <a:srgbClr val="0070C0"/>
                </a:solidFill>
              </a:rPr>
              <a:t> PU/Injury.</a:t>
            </a:r>
          </a:p>
          <a:p>
            <a:endParaRPr lang="en-US" sz="1400" b="1" dirty="0">
              <a:solidFill>
                <a:srgbClr val="0070C0"/>
              </a:solidFill>
            </a:endParaRPr>
          </a:p>
          <a:p>
            <a:r>
              <a:rPr lang="en-US" sz="1400" b="1" dirty="0">
                <a:solidFill>
                  <a:srgbClr val="0070C0"/>
                </a:solidFill>
              </a:rPr>
              <a:t>PG F-1 </a:t>
            </a:r>
            <a:r>
              <a:rPr lang="en-US" sz="1400" dirty="0">
                <a:solidFill>
                  <a:srgbClr val="0070C0"/>
                </a:solidFill>
              </a:rPr>
              <a:t>- Pressure ulcers that the care provider Knows to be present based on </a:t>
            </a:r>
            <a:r>
              <a:rPr lang="en-US" sz="1400" b="1" dirty="0">
                <a:solidFill>
                  <a:srgbClr val="0070C0"/>
                </a:solidFill>
              </a:rPr>
              <a:t>clinical documentation of existing one under</a:t>
            </a:r>
            <a:r>
              <a:rPr lang="en-US" sz="1400" dirty="0">
                <a:solidFill>
                  <a:srgbClr val="0070C0"/>
                </a:solidFill>
              </a:rPr>
              <a:t> </a:t>
            </a:r>
            <a:r>
              <a:rPr lang="en-US" sz="1400" b="1" dirty="0">
                <a:solidFill>
                  <a:srgbClr val="0070C0"/>
                </a:solidFill>
              </a:rPr>
              <a:t>dressing or devices (casts</a:t>
            </a:r>
            <a:r>
              <a:rPr lang="en-US" sz="1400" dirty="0">
                <a:solidFill>
                  <a:srgbClr val="0070C0"/>
                </a:solidFill>
              </a:rPr>
              <a:t>) that </a:t>
            </a:r>
            <a:r>
              <a:rPr lang="en-US" sz="1400" b="1" dirty="0">
                <a:solidFill>
                  <a:srgbClr val="0070C0"/>
                </a:solidFill>
              </a:rPr>
              <a:t>cannot be removed. </a:t>
            </a:r>
          </a:p>
          <a:p>
            <a:endParaRPr lang="en-US" sz="1400" b="1" dirty="0">
              <a:solidFill>
                <a:srgbClr val="0070C0"/>
              </a:solidFill>
            </a:endParaRPr>
          </a:p>
          <a:p>
            <a:r>
              <a:rPr lang="en-US" sz="1400" b="1" dirty="0">
                <a:solidFill>
                  <a:srgbClr val="0070C0"/>
                </a:solidFill>
              </a:rPr>
              <a:t>CMS training 2019 – Examples of non-removable dressing/device include a dressing that is not to be removed per physician’s order (such as those used in negative-pressure wound therapy, an orthopedic device or cast.</a:t>
            </a:r>
            <a:endParaRPr lang="en-US" sz="1400" dirty="0">
              <a:solidFill>
                <a:srgbClr val="0070C0"/>
              </a:solidFill>
            </a:endParaRPr>
          </a:p>
          <a:p>
            <a:endParaRPr lang="en-US" sz="800" dirty="0">
              <a:solidFill>
                <a:srgbClr val="0070C0"/>
              </a:solidFill>
            </a:endParaRP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170</a:t>
            </a:fld>
            <a:endParaRPr lang="en-US" dirty="0"/>
          </a:p>
        </p:txBody>
      </p:sp>
    </p:spTree>
    <p:extLst>
      <p:ext uri="{BB962C8B-B14F-4D97-AF65-F5344CB8AC3E}">
        <p14:creationId xmlns:p14="http://schemas.microsoft.com/office/powerpoint/2010/main" val="961759538"/>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a:solidFill>
                  <a:srgbClr val="0070C0"/>
                </a:solidFill>
              </a:rPr>
              <a:t>CH 3 PG F-3</a:t>
            </a:r>
          </a:p>
          <a:p>
            <a:r>
              <a:rPr lang="en-US" sz="1400" dirty="0">
                <a:solidFill>
                  <a:srgbClr val="0070C0"/>
                </a:solidFill>
              </a:rPr>
              <a:t>This item is to:</a:t>
            </a:r>
          </a:p>
          <a:p>
            <a:pPr marL="343506" indent="-343506">
              <a:buAutoNum type="alphaLcParenR"/>
            </a:pPr>
            <a:r>
              <a:rPr lang="en-US" sz="1400" dirty="0">
                <a:solidFill>
                  <a:srgbClr val="0070C0"/>
                </a:solidFill>
              </a:rPr>
              <a:t>Identify the oldest state 2 pressure ulcer that is present at the time of discharge and is not fully healed.</a:t>
            </a:r>
          </a:p>
          <a:p>
            <a:pPr marL="343506" indent="-343506">
              <a:buAutoNum type="alphaLcParenR"/>
            </a:pPr>
            <a:r>
              <a:rPr lang="en-US" sz="1400" dirty="0">
                <a:solidFill>
                  <a:srgbClr val="0070C0"/>
                </a:solidFill>
              </a:rPr>
              <a:t>Assess the length of time this ulcer remained unhealed while the patient received care from the HHA</a:t>
            </a:r>
          </a:p>
          <a:p>
            <a:pPr marL="343506" indent="-343506">
              <a:buAutoNum type="alphaLcParenR"/>
            </a:pPr>
            <a:r>
              <a:rPr lang="en-US" sz="1400" dirty="0">
                <a:solidFill>
                  <a:srgbClr val="0070C0"/>
                </a:solidFill>
              </a:rPr>
              <a:t>Identify patients who develop Stage 2 pressure ulcers while under the care of the agency.</a:t>
            </a:r>
          </a:p>
          <a:p>
            <a:endParaRPr lang="en-US" sz="900" dirty="0"/>
          </a:p>
          <a:p>
            <a:r>
              <a:rPr lang="en-US" sz="1400" dirty="0">
                <a:solidFill>
                  <a:srgbClr val="0070C0"/>
                </a:solidFill>
              </a:rPr>
              <a:t> </a:t>
            </a:r>
            <a:r>
              <a:rPr lang="en-US" sz="1400" b="1" dirty="0">
                <a:solidFill>
                  <a:srgbClr val="0070C0"/>
                </a:solidFill>
              </a:rPr>
              <a:t>F-3 </a:t>
            </a:r>
            <a:r>
              <a:rPr lang="en-US" sz="1400" dirty="0">
                <a:solidFill>
                  <a:srgbClr val="0070C0"/>
                </a:solidFill>
              </a:rPr>
              <a:t>– </a:t>
            </a:r>
            <a:r>
              <a:rPr lang="en-US" sz="1400" b="1" dirty="0">
                <a:solidFill>
                  <a:srgbClr val="0070C0"/>
                </a:solidFill>
              </a:rPr>
              <a:t>Select Response 1 only if </a:t>
            </a:r>
            <a:r>
              <a:rPr lang="en-US" sz="1400" dirty="0">
                <a:solidFill>
                  <a:srgbClr val="0070C0"/>
                </a:solidFill>
              </a:rPr>
              <a:t>the </a:t>
            </a:r>
            <a:r>
              <a:rPr lang="en-US" sz="1400" b="1" dirty="0">
                <a:solidFill>
                  <a:srgbClr val="0070C0"/>
                </a:solidFill>
              </a:rPr>
              <a:t>oldest </a:t>
            </a:r>
            <a:r>
              <a:rPr lang="en-US" sz="1400" dirty="0">
                <a:solidFill>
                  <a:srgbClr val="0070C0"/>
                </a:solidFill>
              </a:rPr>
              <a:t>Stage 2 P.U. that is present at discharge was </a:t>
            </a:r>
            <a:r>
              <a:rPr lang="en-US" sz="1400" b="1" dirty="0">
                <a:solidFill>
                  <a:srgbClr val="0070C0"/>
                </a:solidFill>
              </a:rPr>
              <a:t>Already present as a Stage 2 </a:t>
            </a:r>
            <a:r>
              <a:rPr lang="en-US" sz="1400" dirty="0">
                <a:solidFill>
                  <a:srgbClr val="0070C0"/>
                </a:solidFill>
              </a:rPr>
              <a:t>when the SOC/ROC assessment was completed.</a:t>
            </a:r>
          </a:p>
          <a:p>
            <a:r>
              <a:rPr lang="en-US" sz="1200" dirty="0"/>
              <a:t>	</a:t>
            </a:r>
          </a:p>
          <a:p>
            <a:r>
              <a:rPr lang="en-US" sz="1200" b="1" dirty="0">
                <a:solidFill>
                  <a:srgbClr val="0070C0"/>
                </a:solidFill>
              </a:rPr>
              <a:t>*Select </a:t>
            </a:r>
            <a:r>
              <a:rPr lang="en-US" sz="1200" dirty="0">
                <a:solidFill>
                  <a:srgbClr val="0070C0"/>
                </a:solidFill>
              </a:rPr>
              <a:t>Date is only applicable for Response 2.</a:t>
            </a:r>
          </a:p>
          <a:p>
            <a:endParaRPr lang="en-US" sz="900" dirty="0">
              <a:solidFill>
                <a:srgbClr val="0070C0"/>
              </a:solidFill>
            </a:endParaRPr>
          </a:p>
          <a:p>
            <a:r>
              <a:rPr lang="en-US" sz="1200" dirty="0" err="1">
                <a:solidFill>
                  <a:srgbClr val="0070C0"/>
                </a:solidFill>
              </a:rPr>
              <a:t>Ecxludes</a:t>
            </a:r>
            <a:r>
              <a:rPr lang="en-US" sz="1200" dirty="0">
                <a:solidFill>
                  <a:srgbClr val="0070C0"/>
                </a:solidFill>
              </a:rPr>
              <a:t> healed stage </a:t>
            </a:r>
            <a:r>
              <a:rPr lang="en-US" sz="1200" dirty="0" err="1">
                <a:solidFill>
                  <a:srgbClr val="0070C0"/>
                </a:solidFill>
              </a:rPr>
              <a:t>ll</a:t>
            </a:r>
            <a:r>
              <a:rPr lang="en-US" sz="1200" dirty="0">
                <a:solidFill>
                  <a:srgbClr val="0070C0"/>
                </a:solidFill>
              </a:rPr>
              <a:t> in original stem question</a:t>
            </a:r>
            <a:r>
              <a:rPr lang="en-US" sz="1200" b="1" dirty="0">
                <a:solidFill>
                  <a:srgbClr val="0070C0"/>
                </a:solidFill>
              </a:rPr>
              <a:t>. </a:t>
            </a:r>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171</a:t>
            </a:fld>
            <a:endParaRPr lang="en-US" dirty="0"/>
          </a:p>
        </p:txBody>
      </p:sp>
    </p:spTree>
    <p:extLst>
      <p:ext uri="{BB962C8B-B14F-4D97-AF65-F5344CB8AC3E}">
        <p14:creationId xmlns:p14="http://schemas.microsoft.com/office/powerpoint/2010/main" val="95180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Make a test question out of 4B Q23.11.6 </a:t>
            </a:r>
          </a:p>
          <a:p>
            <a:r>
              <a:rPr lang="en-US" dirty="0"/>
              <a:t>Hospitalist who will not be following</a:t>
            </a:r>
          </a:p>
          <a:p>
            <a:r>
              <a:rPr lang="en-US" baseline="0" dirty="0">
                <a:solidFill>
                  <a:srgbClr val="0070C0"/>
                </a:solidFill>
              </a:rPr>
              <a:t>-6</a:t>
            </a:r>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16</a:t>
            </a:fld>
            <a:endParaRPr lang="en-US" dirty="0"/>
          </a:p>
        </p:txBody>
      </p:sp>
    </p:spTree>
    <p:extLst>
      <p:ext uri="{BB962C8B-B14F-4D97-AF65-F5344CB8AC3E}">
        <p14:creationId xmlns:p14="http://schemas.microsoft.com/office/powerpoint/2010/main" val="2072551196"/>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solidFill>
                  <a:srgbClr val="0070C0"/>
                </a:solidFill>
              </a:rPr>
              <a:t>CH 3 PG F-14</a:t>
            </a:r>
            <a:endParaRPr lang="en-US" b="1" baseline="0" dirty="0">
              <a:solidFill>
                <a:srgbClr val="0070C0"/>
              </a:solidFill>
            </a:endParaRPr>
          </a:p>
          <a:p>
            <a:r>
              <a:rPr lang="en-US" b="1" baseline="0" dirty="0">
                <a:solidFill>
                  <a:srgbClr val="0070C0"/>
                </a:solidFill>
              </a:rPr>
              <a:t>F-14   Until a stage 4 is healed/closed it is still documented as a stage 4 even if you see granulation.     </a:t>
            </a:r>
            <a:endParaRPr lang="en-US"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172</a:t>
            </a:fld>
            <a:endParaRPr lang="en-US" dirty="0"/>
          </a:p>
        </p:txBody>
      </p:sp>
    </p:spTree>
    <p:extLst>
      <p:ext uri="{BB962C8B-B14F-4D97-AF65-F5344CB8AC3E}">
        <p14:creationId xmlns:p14="http://schemas.microsoft.com/office/powerpoint/2010/main" val="4138875099"/>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pPr defTabSz="916019">
              <a:defRPr/>
            </a:pPr>
            <a:r>
              <a:rPr lang="en-US" b="1" dirty="0">
                <a:solidFill>
                  <a:srgbClr val="0070C0"/>
                </a:solidFill>
              </a:rPr>
              <a:t>(M1330) – F-15  </a:t>
            </a:r>
            <a:r>
              <a:rPr lang="en-US" b="1" baseline="0" dirty="0">
                <a:solidFill>
                  <a:srgbClr val="0070C0"/>
                </a:solidFill>
              </a:rPr>
              <a:t>Once healed stasis ulcers are no longer counted. </a:t>
            </a:r>
          </a:p>
          <a:p>
            <a:pPr defTabSz="916019">
              <a:defRPr/>
            </a:pPr>
            <a:r>
              <a:rPr lang="en-US" b="1" baseline="0" dirty="0">
                <a:solidFill>
                  <a:srgbClr val="0070C0"/>
                </a:solidFill>
              </a:rPr>
              <a:t>“Known” has the same definition – information can be obtained from the physician or patient/caregiver regarding the presence of a stasis ulcer underneath the cast or dressing.</a:t>
            </a:r>
          </a:p>
          <a:p>
            <a:pPr defTabSz="916019">
              <a:defRPr/>
            </a:pPr>
            <a:endParaRPr lang="en-US" b="1" baseline="0" dirty="0">
              <a:solidFill>
                <a:srgbClr val="0070C0"/>
              </a:solidFill>
            </a:endParaRPr>
          </a:p>
          <a:p>
            <a:pPr defTabSz="916019">
              <a:defRPr/>
            </a:pPr>
            <a:endParaRPr lang="en-US" b="1" dirty="0">
              <a:solidFill>
                <a:srgbClr val="0070C0"/>
              </a:solidFill>
            </a:endParaRPr>
          </a:p>
          <a:p>
            <a:endParaRPr lang="en-US" b="1" dirty="0">
              <a:solidFill>
                <a:srgbClr val="0070C0"/>
              </a:solidFill>
            </a:endParaRPr>
          </a:p>
          <a:p>
            <a:endParaRPr lang="en-US" sz="500" b="1" dirty="0"/>
          </a:p>
          <a:p>
            <a:endParaRPr lang="en-US" sz="500" b="1"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173</a:t>
            </a:fld>
            <a:endParaRPr lang="en-US" dirty="0"/>
          </a:p>
        </p:txBody>
      </p:sp>
    </p:spTree>
    <p:extLst>
      <p:ext uri="{BB962C8B-B14F-4D97-AF65-F5344CB8AC3E}">
        <p14:creationId xmlns:p14="http://schemas.microsoft.com/office/powerpoint/2010/main" val="2173397686"/>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F-17</a:t>
            </a:r>
          </a:p>
          <a:p>
            <a:r>
              <a:rPr lang="en-US" b="1" dirty="0"/>
              <a:t>Wound Ostomy Continence Nurses (WOCN) </a:t>
            </a:r>
          </a:p>
          <a:p>
            <a:endParaRPr lang="en-US" dirty="0"/>
          </a:p>
          <a:p>
            <a:r>
              <a:rPr lang="en-US" dirty="0"/>
              <a:t>CH 5 – access to WOCN web site – have a document describing differences between arterial and venous Stasis ulcers.</a:t>
            </a:r>
          </a:p>
        </p:txBody>
      </p:sp>
      <p:sp>
        <p:nvSpPr>
          <p:cNvPr id="4" name="Slide Number Placeholder 3"/>
          <p:cNvSpPr>
            <a:spLocks noGrp="1"/>
          </p:cNvSpPr>
          <p:nvPr>
            <p:ph type="sldNum" sz="quarter" idx="5"/>
          </p:nvPr>
        </p:nvSpPr>
        <p:spPr/>
        <p:txBody>
          <a:bodyPr/>
          <a:lstStyle/>
          <a:p>
            <a:fld id="{DE6A6F7E-FF20-4893-9B67-69E41E6C65A7}" type="slidenum">
              <a:rPr lang="en-US" smtClean="0"/>
              <a:pPr/>
              <a:t>174</a:t>
            </a:fld>
            <a:endParaRPr lang="en-US" dirty="0"/>
          </a:p>
        </p:txBody>
      </p:sp>
    </p:spTree>
    <p:extLst>
      <p:ext uri="{BB962C8B-B14F-4D97-AF65-F5344CB8AC3E}">
        <p14:creationId xmlns:p14="http://schemas.microsoft.com/office/powerpoint/2010/main" val="209914285"/>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 F-18 &amp; F-19</a:t>
            </a:r>
          </a:p>
          <a:p>
            <a:endParaRPr lang="en-US" dirty="0"/>
          </a:p>
          <a:p>
            <a:r>
              <a:rPr lang="en-US" dirty="0"/>
              <a:t>Remember we are talking about “OASIS” definition of a Surgical Wound.</a:t>
            </a:r>
          </a:p>
          <a:p>
            <a:endParaRPr lang="en-US" dirty="0"/>
          </a:p>
          <a:p>
            <a:r>
              <a:rPr lang="en-US" dirty="0"/>
              <a:t>Next Slide</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175</a:t>
            </a:fld>
            <a:endParaRPr lang="en-US" dirty="0"/>
          </a:p>
        </p:txBody>
      </p:sp>
    </p:spTree>
    <p:extLst>
      <p:ext uri="{BB962C8B-B14F-4D97-AF65-F5344CB8AC3E}">
        <p14:creationId xmlns:p14="http://schemas.microsoft.com/office/powerpoint/2010/main" val="956732885"/>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20000"/>
          </a:bodyPr>
          <a:lstStyle/>
          <a:p>
            <a:r>
              <a:rPr lang="en-US" sz="1400" dirty="0"/>
              <a:t>Do not attempt to apply logic to surgical wounds.  Just look to see what is or is not considered a surgical wound for OASIS purposes.</a:t>
            </a:r>
          </a:p>
          <a:p>
            <a:endParaRPr lang="en-US" sz="1100" dirty="0"/>
          </a:p>
          <a:p>
            <a:r>
              <a:rPr lang="en-US" sz="1400" b="1" dirty="0"/>
              <a:t>Read blue areas then </a:t>
            </a:r>
            <a:r>
              <a:rPr lang="en-US" sz="1400" b="1" dirty="0">
                <a:solidFill>
                  <a:srgbClr val="92D050"/>
                </a:solidFill>
              </a:rPr>
              <a:t>* down then below.</a:t>
            </a:r>
          </a:p>
          <a:p>
            <a:r>
              <a:rPr lang="en-US" sz="1100" dirty="0">
                <a:solidFill>
                  <a:srgbClr val="0070C0"/>
                </a:solidFill>
              </a:rPr>
              <a:t>F-18</a:t>
            </a:r>
          </a:p>
          <a:p>
            <a:r>
              <a:rPr lang="en-US" sz="1400" dirty="0">
                <a:solidFill>
                  <a:srgbClr val="0070C0"/>
                </a:solidFill>
              </a:rPr>
              <a:t>Surgical wounds: dialysis cath exit sites, implanted infusion devices, I&amp;D with a drain, wound with a drain even when the drain removed, excisional biopsy, shave, or punch biopsy, arthroscopy until re-epithelialization approx 30 days.  2014 Q&amp;A book PG 288.</a:t>
            </a:r>
          </a:p>
          <a:p>
            <a:endParaRPr lang="en-US" sz="800" dirty="0">
              <a:solidFill>
                <a:srgbClr val="0070C0"/>
              </a:solidFill>
            </a:endParaRPr>
          </a:p>
          <a:p>
            <a:r>
              <a:rPr lang="en-US" sz="1400" dirty="0">
                <a:solidFill>
                  <a:srgbClr val="0070C0"/>
                </a:solidFill>
              </a:rPr>
              <a:t>Surgical wounds:  Orthopedic pin sites, central line (centrally-inserted venous catheters), stapled or sutured incisions, and wounds with drains – all surgical wounds.  </a:t>
            </a:r>
            <a:r>
              <a:rPr lang="en-US" sz="1400" b="1" dirty="0">
                <a:solidFill>
                  <a:srgbClr val="0070C0"/>
                </a:solidFill>
              </a:rPr>
              <a:t>Medi-port sites and other implanted infusion devices or venous access devices are considered surgical wounds.  CH 3 PG F-20.  It does not matter whether or not the device is accessed at a particular frequency or not. Q&amp;A book 2015 PG 302  </a:t>
            </a:r>
            <a:r>
              <a:rPr lang="en-US" sz="1400" dirty="0">
                <a:solidFill>
                  <a:srgbClr val="0070C0"/>
                </a:solidFill>
              </a:rPr>
              <a:t>Vantas implanted device – is inserted under the skin for continuous 12 month administration for palliative treatment.  Until device is removed is considered surgical wound for M1340  Arteriovenous (AV) fistula a current surgical wound even if it never matures, and/or is not currently used for vascular access.</a:t>
            </a:r>
            <a:endParaRPr lang="en-US" sz="1400" b="1" dirty="0">
              <a:solidFill>
                <a:srgbClr val="0070C0"/>
              </a:solidFill>
            </a:endParaRPr>
          </a:p>
          <a:p>
            <a:endParaRPr lang="en-US" sz="800" dirty="0">
              <a:solidFill>
                <a:srgbClr val="0070C0"/>
              </a:solidFill>
            </a:endParaRPr>
          </a:p>
          <a:p>
            <a:r>
              <a:rPr lang="en-US" sz="1400" dirty="0">
                <a:solidFill>
                  <a:srgbClr val="0070C0"/>
                </a:solidFill>
              </a:rPr>
              <a:t>Not Surgical wounds: pressure ulcer with skin graft, I&amp;D, paracentesis, traumatic laceration, cardiac cath by needle puncture, thoracostomy.    Care of ostomy wounds are documented at M1350 but not bowel ostomy.  Skin graft donor site is a surgical wound until healed.</a:t>
            </a:r>
          </a:p>
          <a:p>
            <a:endParaRPr lang="en-US" sz="900" dirty="0">
              <a:solidFill>
                <a:srgbClr val="0070C0"/>
              </a:solidFill>
            </a:endParaRPr>
          </a:p>
          <a:p>
            <a:r>
              <a:rPr lang="en-US" sz="1400" dirty="0">
                <a:solidFill>
                  <a:srgbClr val="0070C0"/>
                </a:solidFill>
              </a:rPr>
              <a:t>TOP Bullet – already stated back in P.U. slide 156.</a:t>
            </a: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176</a:t>
            </a:fld>
            <a:endParaRPr lang="en-US" dirty="0"/>
          </a:p>
        </p:txBody>
      </p:sp>
    </p:spTree>
    <p:extLst>
      <p:ext uri="{BB962C8B-B14F-4D97-AF65-F5344CB8AC3E}">
        <p14:creationId xmlns:p14="http://schemas.microsoft.com/office/powerpoint/2010/main" val="166721107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29640" y="3329975"/>
            <a:ext cx="7437120" cy="3459581"/>
          </a:xfrm>
        </p:spPr>
        <p:txBody>
          <a:bodyPr>
            <a:normAutofit/>
          </a:bodyPr>
          <a:lstStyle/>
          <a:p>
            <a:r>
              <a:rPr lang="en-US" sz="1400" dirty="0">
                <a:solidFill>
                  <a:srgbClr val="0070C0"/>
                </a:solidFill>
              </a:rPr>
              <a:t>OASIS Book PG 272 – Site of a peritoneal dialysis catheter is considered a surgical wound.  The opening in abdominal wall is referred to as the exit site and not an ostomy.</a:t>
            </a:r>
          </a:p>
          <a:p>
            <a:endParaRPr lang="en-US" sz="800" dirty="0">
              <a:solidFill>
                <a:srgbClr val="0070C0"/>
              </a:solidFill>
            </a:endParaRPr>
          </a:p>
          <a:p>
            <a:r>
              <a:rPr lang="en-US" sz="1400" dirty="0">
                <a:solidFill>
                  <a:srgbClr val="0070C0"/>
                </a:solidFill>
              </a:rPr>
              <a:t>OASIS Book </a:t>
            </a:r>
            <a:r>
              <a:rPr lang="en-US" sz="1400" dirty="0" err="1">
                <a:solidFill>
                  <a:srgbClr val="0070C0"/>
                </a:solidFill>
              </a:rPr>
              <a:t>Pg</a:t>
            </a:r>
            <a:r>
              <a:rPr lang="en-US" sz="1400" dirty="0">
                <a:solidFill>
                  <a:srgbClr val="0070C0"/>
                </a:solidFill>
              </a:rPr>
              <a:t> 279 and Q105.4 in Cat. 4b.  Are arthrocentesis sites considered surgical?  If surgical procedure was done via arthroscopy, then is a surgical wound until it re-epithelializes – approx. 30 days.  Q&amp;A 2015 PF 308</a:t>
            </a:r>
          </a:p>
          <a:p>
            <a:endParaRPr lang="en-US" sz="1400" dirty="0">
              <a:solidFill>
                <a:srgbClr val="0070C0"/>
              </a:solidFill>
            </a:endParaRPr>
          </a:p>
          <a:p>
            <a:r>
              <a:rPr lang="en-US" sz="1400" dirty="0"/>
              <a:t>These are on next slide but this is reference.</a:t>
            </a:r>
          </a:p>
          <a:p>
            <a:endParaRPr lang="en-US" sz="1400" dirty="0"/>
          </a:p>
          <a:p>
            <a:r>
              <a:rPr lang="en-US" sz="1400" dirty="0"/>
              <a:t>Q 104.1 M1340:  Is the </a:t>
            </a:r>
            <a:r>
              <a:rPr lang="en-US" sz="1400" dirty="0" err="1"/>
              <a:t>Vantas</a:t>
            </a:r>
            <a:r>
              <a:rPr lang="en-US" sz="1400" dirty="0"/>
              <a:t> implanted device considered a surgical wound?  - Yes – from time incision is made to implant it until the device is removed.</a:t>
            </a:r>
          </a:p>
          <a:p>
            <a:endParaRPr lang="en-US" sz="1400" dirty="0"/>
          </a:p>
          <a:p>
            <a:r>
              <a:rPr lang="en-US" sz="1400" dirty="0"/>
              <a:t>Q105.16 M1340:  Is a chest tube site a surgical wound?  No – it is a thoracostomy.   A chest tube site is not a surgical wound even if a chest tube or drain is present!</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177</a:t>
            </a:fld>
            <a:endParaRPr lang="en-US" dirty="0"/>
          </a:p>
        </p:txBody>
      </p:sp>
    </p:spTree>
    <p:extLst>
      <p:ext uri="{BB962C8B-B14F-4D97-AF65-F5344CB8AC3E}">
        <p14:creationId xmlns:p14="http://schemas.microsoft.com/office/powerpoint/2010/main" val="384476271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29640" y="3329948"/>
            <a:ext cx="7680960" cy="3680451"/>
          </a:xfrm>
        </p:spPr>
        <p:txBody>
          <a:bodyPr>
            <a:normAutofit fontScale="92500" lnSpcReduction="10000"/>
          </a:bodyPr>
          <a:lstStyle/>
          <a:p>
            <a:r>
              <a:rPr lang="en-US" dirty="0">
                <a:solidFill>
                  <a:srgbClr val="0070C0"/>
                </a:solidFill>
              </a:rPr>
              <a:t>READ SLIDE ONLY – THEN NEXT SLIDE</a:t>
            </a:r>
          </a:p>
          <a:p>
            <a:endParaRPr lang="en-US" sz="800" dirty="0">
              <a:solidFill>
                <a:srgbClr val="0070C0"/>
              </a:solidFill>
            </a:endParaRPr>
          </a:p>
          <a:p>
            <a:r>
              <a:rPr lang="en-US" dirty="0">
                <a:solidFill>
                  <a:srgbClr val="0070C0"/>
                </a:solidFill>
              </a:rPr>
              <a:t>Read more on your own about what is considered surgical site.  COS</a:t>
            </a:r>
            <a:r>
              <a:rPr lang="en-US" baseline="0" dirty="0">
                <a:solidFill>
                  <a:srgbClr val="0070C0"/>
                </a:solidFill>
              </a:rPr>
              <a:t> </a:t>
            </a:r>
            <a:r>
              <a:rPr lang="en-US" baseline="0" dirty="0" err="1">
                <a:solidFill>
                  <a:srgbClr val="0070C0"/>
                </a:solidFill>
              </a:rPr>
              <a:t>trainig</a:t>
            </a:r>
            <a:r>
              <a:rPr lang="en-US" baseline="0" dirty="0">
                <a:solidFill>
                  <a:srgbClr val="0070C0"/>
                </a:solidFill>
              </a:rPr>
              <a:t> pg 100 - </a:t>
            </a:r>
            <a:r>
              <a:rPr lang="en-US" dirty="0">
                <a:solidFill>
                  <a:srgbClr val="0070C0"/>
                </a:solidFill>
              </a:rPr>
              <a:t>Surgical wounds implanted infusion and venous access devices once healed – score</a:t>
            </a:r>
            <a:r>
              <a:rPr lang="en-US" baseline="0" dirty="0">
                <a:solidFill>
                  <a:srgbClr val="0070C0"/>
                </a:solidFill>
              </a:rPr>
              <a:t> status as “newly epithelialized”</a:t>
            </a:r>
            <a:endParaRPr lang="en-US" dirty="0">
              <a:solidFill>
                <a:srgbClr val="0070C0"/>
              </a:solidFill>
            </a:endParaRPr>
          </a:p>
          <a:p>
            <a:endParaRPr lang="en-US" sz="800" dirty="0">
              <a:solidFill>
                <a:srgbClr val="0070C0"/>
              </a:solidFill>
            </a:endParaRPr>
          </a:p>
          <a:p>
            <a:r>
              <a:rPr lang="en-US" dirty="0">
                <a:solidFill>
                  <a:srgbClr val="0070C0"/>
                </a:solidFill>
              </a:rPr>
              <a:t>Needle Puncture Sites are NOT surgical wounds including sites resulting from:</a:t>
            </a:r>
          </a:p>
          <a:p>
            <a:r>
              <a:rPr lang="en-US" dirty="0" err="1">
                <a:solidFill>
                  <a:srgbClr val="0070C0"/>
                </a:solidFill>
              </a:rPr>
              <a:t>Kyphoplasty</a:t>
            </a:r>
            <a:r>
              <a:rPr lang="en-US" dirty="0">
                <a:solidFill>
                  <a:srgbClr val="0070C0"/>
                </a:solidFill>
              </a:rPr>
              <a:t>	</a:t>
            </a:r>
            <a:r>
              <a:rPr lang="en-US" dirty="0" err="1">
                <a:solidFill>
                  <a:srgbClr val="0070C0"/>
                </a:solidFill>
              </a:rPr>
              <a:t>Arthrocentesis</a:t>
            </a:r>
            <a:r>
              <a:rPr lang="en-US" baseline="0" dirty="0">
                <a:solidFill>
                  <a:srgbClr val="0070C0"/>
                </a:solidFill>
              </a:rPr>
              <a:t>   Thoracentesis  </a:t>
            </a:r>
            <a:r>
              <a:rPr lang="en-US" baseline="0" dirty="0" err="1">
                <a:solidFill>
                  <a:srgbClr val="0070C0"/>
                </a:solidFill>
              </a:rPr>
              <a:t>Paracentesis</a:t>
            </a:r>
            <a:r>
              <a:rPr lang="en-US" baseline="0" dirty="0">
                <a:solidFill>
                  <a:srgbClr val="0070C0"/>
                </a:solidFill>
              </a:rPr>
              <a:t>   Cardiac Catheterization (unless cut down </a:t>
            </a:r>
            <a:r>
              <a:rPr lang="en-US" baseline="0" dirty="0" err="1">
                <a:solidFill>
                  <a:srgbClr val="0070C0"/>
                </a:solidFill>
              </a:rPr>
              <a:t>etc</a:t>
            </a:r>
            <a:r>
              <a:rPr lang="en-US" baseline="0" dirty="0">
                <a:solidFill>
                  <a:srgbClr val="0070C0"/>
                </a:solidFill>
              </a:rPr>
              <a:t>)</a:t>
            </a:r>
          </a:p>
          <a:p>
            <a:endParaRPr lang="en-US" sz="800" dirty="0">
              <a:solidFill>
                <a:srgbClr val="0070C0"/>
              </a:solidFill>
            </a:endParaRPr>
          </a:p>
          <a:p>
            <a:r>
              <a:rPr lang="en-US" baseline="0" dirty="0">
                <a:solidFill>
                  <a:srgbClr val="0070C0"/>
                </a:solidFill>
              </a:rPr>
              <a:t>Most surgical “Incisions” are surgical wounds including:</a:t>
            </a:r>
          </a:p>
          <a:p>
            <a:endParaRPr lang="en-US" sz="800" dirty="0">
              <a:solidFill>
                <a:srgbClr val="0070C0"/>
              </a:solidFill>
            </a:endParaRPr>
          </a:p>
          <a:p>
            <a:r>
              <a:rPr lang="en-US" baseline="0" dirty="0">
                <a:solidFill>
                  <a:srgbClr val="0070C0"/>
                </a:solidFill>
              </a:rPr>
              <a:t>Sites resulting from surgical procedure performed via arthroscopy</a:t>
            </a:r>
          </a:p>
          <a:p>
            <a:r>
              <a:rPr lang="en-US" baseline="0" dirty="0">
                <a:solidFill>
                  <a:srgbClr val="0070C0"/>
                </a:solidFill>
              </a:rPr>
              <a:t>Incision created to insert “</a:t>
            </a:r>
            <a:r>
              <a:rPr lang="en-US" baseline="0" dirty="0" err="1">
                <a:solidFill>
                  <a:srgbClr val="0070C0"/>
                </a:solidFill>
              </a:rPr>
              <a:t>Mammosite</a:t>
            </a:r>
            <a:r>
              <a:rPr lang="en-US" baseline="0" dirty="0">
                <a:solidFill>
                  <a:srgbClr val="0070C0"/>
                </a:solidFill>
              </a:rPr>
              <a:t>” balloon catheter</a:t>
            </a:r>
          </a:p>
          <a:p>
            <a:r>
              <a:rPr lang="en-US" baseline="0" dirty="0">
                <a:solidFill>
                  <a:srgbClr val="0070C0"/>
                </a:solidFill>
              </a:rPr>
              <a:t>Incision or “cut-down” created for a procedure via femoral sheath</a:t>
            </a:r>
          </a:p>
          <a:p>
            <a:r>
              <a:rPr lang="en-US" baseline="0" dirty="0">
                <a:solidFill>
                  <a:srgbClr val="0070C0"/>
                </a:solidFill>
              </a:rPr>
              <a:t>Skin graft donor site</a:t>
            </a:r>
          </a:p>
          <a:p>
            <a:r>
              <a:rPr lang="en-US" baseline="0" dirty="0">
                <a:solidFill>
                  <a:srgbClr val="0070C0"/>
                </a:solidFill>
              </a:rPr>
              <a:t>Shave/punch/excisional biopsy site</a:t>
            </a:r>
          </a:p>
          <a:p>
            <a:r>
              <a:rPr lang="en-US" baseline="0" dirty="0">
                <a:solidFill>
                  <a:srgbClr val="0070C0"/>
                </a:solidFill>
              </a:rPr>
              <a:t>Left ventricular assist device (LVAD) exit site</a:t>
            </a:r>
          </a:p>
          <a:p>
            <a:endParaRPr lang="en-US" sz="800" dirty="0">
              <a:solidFill>
                <a:srgbClr val="0070C0"/>
              </a:solidFill>
            </a:endParaRPr>
          </a:p>
          <a:p>
            <a:r>
              <a:rPr lang="en-US" baseline="0" dirty="0">
                <a:solidFill>
                  <a:srgbClr val="0070C0"/>
                </a:solidFill>
              </a:rPr>
              <a:t>Incision Exclusions:</a:t>
            </a:r>
          </a:p>
          <a:p>
            <a:r>
              <a:rPr lang="en-US" baseline="0" dirty="0" err="1">
                <a:solidFill>
                  <a:srgbClr val="0070C0"/>
                </a:solidFill>
              </a:rPr>
              <a:t>Enterocutaneous</a:t>
            </a:r>
            <a:r>
              <a:rPr lang="en-US" baseline="0" dirty="0">
                <a:solidFill>
                  <a:srgbClr val="0070C0"/>
                </a:solidFill>
              </a:rPr>
              <a:t> fistulas</a:t>
            </a:r>
          </a:p>
          <a:p>
            <a:r>
              <a:rPr lang="en-US" baseline="0" dirty="0">
                <a:solidFill>
                  <a:srgbClr val="0070C0"/>
                </a:solidFill>
              </a:rPr>
              <a:t>Callus removal sites</a:t>
            </a:r>
          </a:p>
          <a:p>
            <a:r>
              <a:rPr lang="en-US" baseline="0" dirty="0">
                <a:solidFill>
                  <a:srgbClr val="0070C0"/>
                </a:solidFill>
              </a:rPr>
              <a:t>Pressure Ulcers closed with sutures</a:t>
            </a:r>
          </a:p>
          <a:p>
            <a:endParaRPr lang="en-US" sz="800" dirty="0">
              <a:solidFill>
                <a:srgbClr val="0070C0"/>
              </a:solidFill>
            </a:endParaRPr>
          </a:p>
          <a:p>
            <a:r>
              <a:rPr lang="en-US" baseline="0" dirty="0">
                <a:solidFill>
                  <a:srgbClr val="0070C0"/>
                </a:solidFill>
              </a:rPr>
              <a:t>All above from COS training and CH 3; CMS Q&amp;A’s Cat. 4b Q: 89.1, 94, 102.1, 105.11.1, 105.42, 105.5, 105.6, 105.11, 105.14, 106.1, 106.2, 108.02</a:t>
            </a: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178</a:t>
            </a:fld>
            <a:endParaRPr lang="en-US" dirty="0"/>
          </a:p>
        </p:txBody>
      </p:sp>
    </p:spTree>
    <p:extLst>
      <p:ext uri="{BB962C8B-B14F-4D97-AF65-F5344CB8AC3E}">
        <p14:creationId xmlns:p14="http://schemas.microsoft.com/office/powerpoint/2010/main" val="3547076265"/>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solidFill>
                  <a:srgbClr val="0070C0"/>
                </a:solidFill>
              </a:rPr>
              <a:t>J-P drain?  Yes</a:t>
            </a:r>
            <a:r>
              <a:rPr lang="en-US" dirty="0">
                <a:solidFill>
                  <a:srgbClr val="0070C0"/>
                </a:solidFill>
              </a:rPr>
              <a:t>, PG - </a:t>
            </a:r>
            <a:r>
              <a:rPr lang="en-US" baseline="0" dirty="0">
                <a:solidFill>
                  <a:srgbClr val="0070C0"/>
                </a:solidFill>
              </a:rPr>
              <a:t> 304 Q&amp;A book 2015   Q. 105.4.2 M1340  Yes, even </a:t>
            </a:r>
            <a:r>
              <a:rPr lang="en-US" baseline="0" dirty="0" err="1">
                <a:solidFill>
                  <a:srgbClr val="0070C0"/>
                </a:solidFill>
              </a:rPr>
              <a:t>tho</a:t>
            </a:r>
            <a:r>
              <a:rPr lang="en-US" baseline="0" dirty="0">
                <a:solidFill>
                  <a:srgbClr val="0070C0"/>
                </a:solidFill>
              </a:rPr>
              <a:t> the opening was created </a:t>
            </a:r>
            <a:r>
              <a:rPr lang="en-US" baseline="0" dirty="0" err="1">
                <a:solidFill>
                  <a:srgbClr val="0070C0"/>
                </a:solidFill>
              </a:rPr>
              <a:t>percutaneously</a:t>
            </a:r>
            <a:r>
              <a:rPr lang="en-US" baseline="0" dirty="0">
                <a:solidFill>
                  <a:srgbClr val="0070C0"/>
                </a:solidFill>
              </a:rPr>
              <a:t>, it is considered a surgical wound because a drain was inserted.</a:t>
            </a:r>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179</a:t>
            </a:fld>
            <a:endParaRPr lang="en-US" dirty="0"/>
          </a:p>
        </p:txBody>
      </p:sp>
    </p:spTree>
    <p:extLst>
      <p:ext uri="{BB962C8B-B14F-4D97-AF65-F5344CB8AC3E}">
        <p14:creationId xmlns:p14="http://schemas.microsoft.com/office/powerpoint/2010/main" val="334542625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500" b="1" dirty="0">
                <a:solidFill>
                  <a:srgbClr val="0070C0"/>
                </a:solidFill>
              </a:rPr>
              <a:t>Answer:  PG 293 -  </a:t>
            </a:r>
            <a:r>
              <a:rPr lang="en-US" sz="1500" b="1" dirty="0" err="1">
                <a:solidFill>
                  <a:srgbClr val="0070C0"/>
                </a:solidFill>
              </a:rPr>
              <a:t>Mediport</a:t>
            </a:r>
            <a:r>
              <a:rPr lang="en-US" sz="1500" b="1" dirty="0">
                <a:solidFill>
                  <a:srgbClr val="0070C0"/>
                </a:solidFill>
              </a:rPr>
              <a:t> -</a:t>
            </a:r>
            <a:r>
              <a:rPr lang="en-US" sz="1500" dirty="0">
                <a:solidFill>
                  <a:srgbClr val="0070C0"/>
                </a:solidFill>
              </a:rPr>
              <a:t>is non observable but is considered a surgical wound as long as it is implanted even if it is not used or accessed.</a:t>
            </a:r>
          </a:p>
          <a:p>
            <a:endParaRPr lang="en-US" sz="1500" dirty="0">
              <a:solidFill>
                <a:srgbClr val="0070C0"/>
              </a:solidFill>
            </a:endParaRPr>
          </a:p>
          <a:p>
            <a:r>
              <a:rPr lang="en-US" sz="1500" dirty="0">
                <a:solidFill>
                  <a:srgbClr val="0070C0"/>
                </a:solidFill>
              </a:rPr>
              <a:t>Additional questions &amp; answers book for additional “surgical wound” guidance.</a:t>
            </a:r>
          </a:p>
          <a:p>
            <a:endParaRPr lang="en-US" sz="1500" b="1" dirty="0">
              <a:solidFill>
                <a:srgbClr val="0070C0"/>
              </a:solidFill>
            </a:endParaRPr>
          </a:p>
          <a:p>
            <a:r>
              <a:rPr lang="en-US" sz="1500" b="1" dirty="0">
                <a:solidFill>
                  <a:srgbClr val="0070C0"/>
                </a:solidFill>
              </a:rPr>
              <a:t>Cat. 4b Ignore the Question #s to start with.</a:t>
            </a:r>
            <a:r>
              <a:rPr lang="en-US" sz="1500" dirty="0">
                <a:solidFill>
                  <a:srgbClr val="0070C0"/>
                </a:solidFill>
              </a:rPr>
              <a:t>  Just to the right of the question # is the </a:t>
            </a:r>
            <a:r>
              <a:rPr lang="en-US" sz="1500" b="1" dirty="0">
                <a:solidFill>
                  <a:srgbClr val="0070C0"/>
                </a:solidFill>
              </a:rPr>
              <a:t>M number</a:t>
            </a:r>
            <a:r>
              <a:rPr lang="en-US" sz="1500" dirty="0">
                <a:solidFill>
                  <a:srgbClr val="0070C0"/>
                </a:solidFill>
              </a:rPr>
              <a:t>.  They are in order – </a:t>
            </a:r>
            <a:r>
              <a:rPr lang="en-US" sz="1500" b="1" dirty="0">
                <a:solidFill>
                  <a:srgbClr val="0070C0"/>
                </a:solidFill>
              </a:rPr>
              <a:t>Search for M1340.</a:t>
            </a:r>
          </a:p>
          <a:p>
            <a:endParaRPr lang="en-US" sz="1500" b="1" dirty="0">
              <a:solidFill>
                <a:srgbClr val="0070C0"/>
              </a:solidFill>
            </a:endParaRPr>
          </a:p>
          <a:p>
            <a:endParaRPr lang="en-US" sz="1500" dirty="0">
              <a:solidFill>
                <a:srgbClr val="0070C0"/>
              </a:solidFill>
            </a:endParaRPr>
          </a:p>
          <a:p>
            <a:endParaRPr lang="en-US" sz="15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180</a:t>
            </a:fld>
            <a:endParaRPr lang="en-US" dirty="0"/>
          </a:p>
        </p:txBody>
      </p:sp>
    </p:spTree>
    <p:extLst>
      <p:ext uri="{BB962C8B-B14F-4D97-AF65-F5344CB8AC3E}">
        <p14:creationId xmlns:p14="http://schemas.microsoft.com/office/powerpoint/2010/main" val="15875904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Resourse</a:t>
            </a:r>
            <a:r>
              <a:rPr lang="en-US" dirty="0"/>
              <a:t> Manual – “Static” Q &amp; A’s have been around for years.  Find 4a-4b scroll down until you get to the 4b section.  This is a collection of guidance for OASIS Item Questions that have been answered by CMS over the years.  With all the changes to OASIS over the past few years these questions were updated in 2018.</a:t>
            </a:r>
          </a:p>
          <a:p>
            <a:endParaRPr lang="en-US" dirty="0"/>
          </a:p>
          <a:p>
            <a:r>
              <a:rPr lang="en-US" dirty="0"/>
              <a:t>They most likely will be updated again after PDGM takes effect.</a:t>
            </a:r>
          </a:p>
          <a:p>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181</a:t>
            </a:fld>
            <a:endParaRPr lang="en-US" dirty="0"/>
          </a:p>
        </p:txBody>
      </p:sp>
    </p:spTree>
    <p:extLst>
      <p:ext uri="{BB962C8B-B14F-4D97-AF65-F5344CB8AC3E}">
        <p14:creationId xmlns:p14="http://schemas.microsoft.com/office/powerpoint/2010/main" val="1629506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598973" y="3329975"/>
            <a:ext cx="8098501" cy="3459581"/>
          </a:xfrm>
        </p:spPr>
        <p:txBody>
          <a:bodyPr>
            <a:normAutofit/>
          </a:bodyPr>
          <a:lstStyle/>
          <a:p>
            <a:r>
              <a:rPr lang="en-US" sz="1400" dirty="0">
                <a:solidFill>
                  <a:srgbClr val="0070C0"/>
                </a:solidFill>
              </a:rPr>
              <a:t>Currently 2019 -Health Insurance Payment Service (HIPPS) Code – If </a:t>
            </a:r>
            <a:r>
              <a:rPr lang="en-US" sz="1400" b="1" dirty="0">
                <a:solidFill>
                  <a:srgbClr val="0070C0"/>
                </a:solidFill>
              </a:rPr>
              <a:t>can’t get a HIPPS code this M0110</a:t>
            </a:r>
            <a:r>
              <a:rPr lang="en-US" sz="1400" dirty="0">
                <a:solidFill>
                  <a:srgbClr val="0070C0"/>
                </a:solidFill>
              </a:rPr>
              <a:t> is the </a:t>
            </a:r>
            <a:r>
              <a:rPr lang="en-US" sz="1400" b="1" dirty="0">
                <a:solidFill>
                  <a:srgbClr val="0070C0"/>
                </a:solidFill>
              </a:rPr>
              <a:t>first place to look</a:t>
            </a:r>
            <a:r>
              <a:rPr lang="en-US" sz="1400" dirty="0">
                <a:solidFill>
                  <a:srgbClr val="0070C0"/>
                </a:solidFill>
              </a:rPr>
              <a:t>.  </a:t>
            </a:r>
            <a:r>
              <a:rPr lang="en-US" sz="1400" b="1" dirty="0">
                <a:solidFill>
                  <a:srgbClr val="0070C0"/>
                </a:solidFill>
              </a:rPr>
              <a:t>Now read Slide</a:t>
            </a:r>
          </a:p>
          <a:p>
            <a:pPr defTabSz="912858">
              <a:defRPr/>
            </a:pPr>
            <a:endParaRPr lang="en-US" sz="800" dirty="0">
              <a:solidFill>
                <a:srgbClr val="0070C0"/>
              </a:solidFill>
            </a:endParaRPr>
          </a:p>
          <a:p>
            <a:pPr defTabSz="912858">
              <a:defRPr/>
            </a:pPr>
            <a:r>
              <a:rPr lang="en-US" sz="1400" dirty="0">
                <a:solidFill>
                  <a:srgbClr val="0070C0"/>
                </a:solidFill>
              </a:rPr>
              <a:t>*************************************************************</a:t>
            </a:r>
          </a:p>
          <a:p>
            <a:r>
              <a:rPr lang="en-US" sz="1000" b="1" dirty="0">
                <a:solidFill>
                  <a:srgbClr val="0070C0"/>
                </a:solidFill>
              </a:rPr>
              <a:t>Some of you know “institutional claims” as “key codes”</a:t>
            </a:r>
          </a:p>
          <a:p>
            <a:endParaRPr lang="en-US" sz="1000" b="1" dirty="0">
              <a:solidFill>
                <a:srgbClr val="0070C0"/>
              </a:solidFill>
            </a:endParaRPr>
          </a:p>
          <a:p>
            <a:r>
              <a:rPr lang="en-US" sz="1000" b="1" dirty="0">
                <a:solidFill>
                  <a:srgbClr val="0070C0"/>
                </a:solidFill>
              </a:rPr>
              <a:t>As of Jan. 1, 2020 the HIPPS code is no longer required with OASIS Submission.  The claim system will automatically  draw information from claims and the submitted assessment to group the 30 day period.  </a:t>
            </a:r>
          </a:p>
          <a:p>
            <a:endParaRPr lang="en-US" sz="1000" b="1" dirty="0">
              <a:solidFill>
                <a:srgbClr val="0070C0"/>
              </a:solidFill>
            </a:endParaRPr>
          </a:p>
          <a:p>
            <a:r>
              <a:rPr lang="en-US" sz="1000" b="1" dirty="0">
                <a:solidFill>
                  <a:srgbClr val="0070C0"/>
                </a:solidFill>
              </a:rPr>
              <a:t>In addition, the HIPPS will no longer calculate on the HIPPS code or send it to the Validation report.</a:t>
            </a:r>
          </a:p>
          <a:p>
            <a:r>
              <a:rPr lang="en-US" sz="1000" b="1" dirty="0">
                <a:solidFill>
                  <a:srgbClr val="0070C0"/>
                </a:solidFill>
              </a:rPr>
              <a:t>HIPPS code must still be submitted on both RAPs and claims, but only the system-generated code will be used for payment on the claim.</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17</a:t>
            </a:fld>
            <a:endParaRPr lang="en-US" dirty="0"/>
          </a:p>
        </p:txBody>
      </p:sp>
    </p:spTree>
    <p:extLst>
      <p:ext uri="{BB962C8B-B14F-4D97-AF65-F5344CB8AC3E}">
        <p14:creationId xmlns:p14="http://schemas.microsoft.com/office/powerpoint/2010/main" val="956951999"/>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pPr marL="0" marR="0" indent="0" algn="l" defTabSz="1019207" rtl="0" eaLnBrk="1" fontAlgn="auto" latinLnBrk="0" hangingPunct="1">
              <a:lnSpc>
                <a:spcPct val="100000"/>
              </a:lnSpc>
              <a:spcBef>
                <a:spcPts val="0"/>
              </a:spcBef>
              <a:spcAft>
                <a:spcPts val="0"/>
              </a:spcAft>
              <a:buClrTx/>
              <a:buSzTx/>
              <a:buFontTx/>
              <a:buNone/>
              <a:tabLst/>
              <a:defRPr/>
            </a:pPr>
            <a:r>
              <a:rPr lang="en-US" sz="1400" b="1" dirty="0">
                <a:solidFill>
                  <a:srgbClr val="0070C0"/>
                </a:solidFill>
              </a:rPr>
              <a:t>We need this information in order to answer M1342 “Status of Most Problematic Surgical Wound that is “Observable” on next slide.</a:t>
            </a:r>
          </a:p>
          <a:p>
            <a:endParaRPr lang="en-US" sz="1400" dirty="0">
              <a:solidFill>
                <a:srgbClr val="0070C0"/>
              </a:solidFill>
            </a:endParaRPr>
          </a:p>
          <a:p>
            <a:r>
              <a:rPr lang="en-US" sz="1400" dirty="0">
                <a:solidFill>
                  <a:srgbClr val="0070C0"/>
                </a:solidFill>
              </a:rPr>
              <a:t>Step 1:  Determine if the Incision is healing by Primary or Secondary Intention </a:t>
            </a:r>
          </a:p>
          <a:p>
            <a:endParaRPr lang="en-US" sz="1400" dirty="0">
              <a:solidFill>
                <a:srgbClr val="0070C0"/>
              </a:solidFill>
            </a:endParaRPr>
          </a:p>
          <a:p>
            <a:r>
              <a:rPr lang="en-US" sz="1400" b="1" dirty="0">
                <a:solidFill>
                  <a:srgbClr val="0070C0"/>
                </a:solidFill>
              </a:rPr>
              <a:t>Incision healing </a:t>
            </a:r>
            <a:r>
              <a:rPr lang="en-US" sz="1400" dirty="0">
                <a:solidFill>
                  <a:srgbClr val="0070C0"/>
                </a:solidFill>
              </a:rPr>
              <a:t>by </a:t>
            </a:r>
            <a:r>
              <a:rPr lang="en-US" sz="1400" b="1" dirty="0">
                <a:solidFill>
                  <a:srgbClr val="0070C0"/>
                </a:solidFill>
              </a:rPr>
              <a:t>primary</a:t>
            </a:r>
            <a:r>
              <a:rPr lang="en-US" sz="1400" dirty="0">
                <a:solidFill>
                  <a:srgbClr val="0070C0"/>
                </a:solidFill>
              </a:rPr>
              <a:t> intention do </a:t>
            </a:r>
            <a:r>
              <a:rPr lang="en-US" sz="1400" b="1" dirty="0">
                <a:solidFill>
                  <a:srgbClr val="0070C0"/>
                </a:solidFill>
              </a:rPr>
              <a:t>not heal by granulation </a:t>
            </a:r>
            <a:r>
              <a:rPr lang="en-US" sz="1400" dirty="0">
                <a:solidFill>
                  <a:srgbClr val="0070C0"/>
                </a:solidFill>
              </a:rPr>
              <a:t>process – so if scab = not healing</a:t>
            </a:r>
          </a:p>
          <a:p>
            <a:endParaRPr lang="en-US" sz="1400" dirty="0">
              <a:solidFill>
                <a:srgbClr val="0070C0"/>
              </a:solidFill>
            </a:endParaRPr>
          </a:p>
          <a:p>
            <a:r>
              <a:rPr lang="en-US" sz="1400" b="1" dirty="0">
                <a:solidFill>
                  <a:srgbClr val="0070C0"/>
                </a:solidFill>
              </a:rPr>
              <a:t>F-29 Incision healing </a:t>
            </a:r>
            <a:r>
              <a:rPr lang="en-US" sz="1400" dirty="0">
                <a:solidFill>
                  <a:srgbClr val="0070C0"/>
                </a:solidFill>
              </a:rPr>
              <a:t>by </a:t>
            </a:r>
            <a:r>
              <a:rPr lang="en-US" sz="1400" b="1" dirty="0">
                <a:solidFill>
                  <a:srgbClr val="0070C0"/>
                </a:solidFill>
              </a:rPr>
              <a:t>secondary intention does granulate </a:t>
            </a:r>
            <a:r>
              <a:rPr lang="en-US" sz="1400" dirty="0">
                <a:solidFill>
                  <a:srgbClr val="0070C0"/>
                </a:solidFill>
              </a:rPr>
              <a:t>– so if a scab cannot choose full epithelialization but could choose early partial granulation. </a:t>
            </a:r>
          </a:p>
          <a:p>
            <a:endParaRPr lang="en-US" sz="1400" dirty="0">
              <a:solidFill>
                <a:srgbClr val="0070C0"/>
              </a:solidFill>
            </a:endParaRPr>
          </a:p>
          <a:p>
            <a:r>
              <a:rPr lang="en-US" sz="1400" dirty="0">
                <a:solidFill>
                  <a:srgbClr val="0070C0"/>
                </a:solidFill>
              </a:rPr>
              <a:t>	</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182</a:t>
            </a:fld>
            <a:endParaRPr lang="en-US" dirty="0"/>
          </a:p>
        </p:txBody>
      </p:sp>
    </p:spTree>
    <p:extLst>
      <p:ext uri="{BB962C8B-B14F-4D97-AF65-F5344CB8AC3E}">
        <p14:creationId xmlns:p14="http://schemas.microsoft.com/office/powerpoint/2010/main" val="1131009747"/>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304800" y="3048000"/>
            <a:ext cx="8604653" cy="3429000"/>
          </a:xfrm>
        </p:spPr>
        <p:txBody>
          <a:bodyPr>
            <a:noAutofit/>
          </a:bodyPr>
          <a:lstStyle/>
          <a:p>
            <a:endParaRPr lang="en-US" sz="1100" b="1" dirty="0">
              <a:solidFill>
                <a:srgbClr val="0070C0"/>
              </a:solidFill>
            </a:endParaRPr>
          </a:p>
          <a:p>
            <a:r>
              <a:rPr lang="en-US" sz="1100" b="1" dirty="0">
                <a:solidFill>
                  <a:srgbClr val="0070C0"/>
                </a:solidFill>
              </a:rPr>
              <a:t>F-20 &amp; F-21  Read *** Only below</a:t>
            </a:r>
          </a:p>
          <a:p>
            <a:endParaRPr lang="en-US" sz="800" b="1" dirty="0">
              <a:solidFill>
                <a:srgbClr val="0070C0"/>
              </a:solidFill>
            </a:endParaRPr>
          </a:p>
          <a:p>
            <a:r>
              <a:rPr lang="en-US" sz="1100" b="1" dirty="0">
                <a:solidFill>
                  <a:srgbClr val="0070C0"/>
                </a:solidFill>
              </a:rPr>
              <a:t>M1342 </a:t>
            </a:r>
            <a:r>
              <a:rPr lang="en-US" sz="1100" dirty="0">
                <a:solidFill>
                  <a:srgbClr val="0070C0"/>
                </a:solidFill>
              </a:rPr>
              <a:t>Includes all surgical wounds not covered with a non-removable drsg/device or cast.  </a:t>
            </a:r>
          </a:p>
          <a:p>
            <a:r>
              <a:rPr lang="en-US" sz="1100" dirty="0">
                <a:solidFill>
                  <a:srgbClr val="0070C0"/>
                </a:solidFill>
              </a:rPr>
              <a:t>Called a surgical wound until re-epithelialization has been present for approximately 30 days.  Q&amp;A book 2015 PG 314.</a:t>
            </a:r>
          </a:p>
          <a:p>
            <a:endParaRPr lang="en-US" sz="800" b="1" dirty="0">
              <a:solidFill>
                <a:srgbClr val="002060"/>
              </a:solidFill>
            </a:endParaRPr>
          </a:p>
          <a:p>
            <a:pPr defTabSz="916482">
              <a:defRPr/>
            </a:pPr>
            <a:r>
              <a:rPr lang="en-US" sz="1100" b="1" dirty="0">
                <a:solidFill>
                  <a:srgbClr val="002060"/>
                </a:solidFill>
              </a:rPr>
              <a:t>***M1342 –Identifies the degree of closure present in the most problematic, observable surgical wound. </a:t>
            </a:r>
            <a:r>
              <a:rPr lang="en-US" sz="1100" dirty="0">
                <a:solidFill>
                  <a:srgbClr val="0070C0"/>
                </a:solidFill>
              </a:rPr>
              <a:t>Most problematic may be: Largest – Most resistant to treatment – Infected</a:t>
            </a:r>
          </a:p>
          <a:p>
            <a:pPr defTabSz="916482">
              <a:defRPr/>
            </a:pPr>
            <a:endParaRPr lang="en-US" sz="800" dirty="0">
              <a:solidFill>
                <a:srgbClr val="0070C0"/>
              </a:solidFill>
            </a:endParaRPr>
          </a:p>
          <a:p>
            <a:r>
              <a:rPr lang="en-US" sz="1100" b="1" dirty="0">
                <a:solidFill>
                  <a:srgbClr val="0070C0"/>
                </a:solidFill>
              </a:rPr>
              <a:t>My FYI – All of this info is now on/built into the previous slide. </a:t>
            </a:r>
          </a:p>
          <a:p>
            <a:endParaRPr lang="en-US" sz="800" b="1" dirty="0">
              <a:solidFill>
                <a:srgbClr val="0070C0"/>
              </a:solidFill>
            </a:endParaRPr>
          </a:p>
          <a:p>
            <a:r>
              <a:rPr lang="en-US" sz="1100" dirty="0">
                <a:solidFill>
                  <a:srgbClr val="0070C0"/>
                </a:solidFill>
              </a:rPr>
              <a:t>Surgical incisions healing </a:t>
            </a:r>
            <a:r>
              <a:rPr lang="en-US" sz="1100" b="1" dirty="0">
                <a:solidFill>
                  <a:srgbClr val="0070C0"/>
                </a:solidFill>
              </a:rPr>
              <a:t>by primary </a:t>
            </a:r>
            <a:r>
              <a:rPr lang="en-US" sz="1100" dirty="0">
                <a:solidFill>
                  <a:srgbClr val="0070C0"/>
                </a:solidFill>
              </a:rPr>
              <a:t>intention do </a:t>
            </a:r>
            <a:r>
              <a:rPr lang="en-US" sz="1100" b="1" dirty="0">
                <a:solidFill>
                  <a:srgbClr val="0070C0"/>
                </a:solidFill>
              </a:rPr>
              <a:t>not granulate</a:t>
            </a:r>
            <a:r>
              <a:rPr lang="en-US" sz="1100" dirty="0"/>
              <a:t>. Because of this the only response that could be appropriate for a surgical wound healing by primary intention would be 0-Newly epithelialized or 3-Not healing. </a:t>
            </a:r>
            <a:r>
              <a:rPr lang="en-US" sz="1100" dirty="0">
                <a:solidFill>
                  <a:srgbClr val="0070C0"/>
                </a:solidFill>
              </a:rPr>
              <a:t>“Newly epithelialized” </a:t>
            </a:r>
            <a:r>
              <a:rPr lang="en-US" sz="1100" dirty="0"/>
              <a:t>should be </a:t>
            </a:r>
            <a:r>
              <a:rPr lang="en-US" sz="1100" dirty="0">
                <a:solidFill>
                  <a:srgbClr val="0070C0"/>
                </a:solidFill>
              </a:rPr>
              <a:t>chosen if</a:t>
            </a:r>
            <a:r>
              <a:rPr lang="en-US" sz="1100" dirty="0"/>
              <a:t> the </a:t>
            </a:r>
            <a:r>
              <a:rPr lang="en-US" sz="1100" dirty="0">
                <a:solidFill>
                  <a:srgbClr val="0070C0"/>
                </a:solidFill>
              </a:rPr>
              <a:t>surgical incision </a:t>
            </a:r>
            <a:r>
              <a:rPr lang="en-US" sz="1100" dirty="0"/>
              <a:t>has </a:t>
            </a:r>
            <a:r>
              <a:rPr lang="en-US" sz="1100" b="1" dirty="0">
                <a:solidFill>
                  <a:srgbClr val="0070C0"/>
                </a:solidFill>
              </a:rPr>
              <a:t>epidermal resurfacing across the entire wound surface, and no signs/symptoms of infection exist. </a:t>
            </a:r>
            <a:endParaRPr lang="en-US" sz="1100" b="1" dirty="0"/>
          </a:p>
          <a:p>
            <a:pPr defTabSz="916482">
              <a:defRPr/>
            </a:pPr>
            <a:endParaRPr lang="en-US" sz="800" b="1" dirty="0"/>
          </a:p>
          <a:p>
            <a:pPr defTabSz="916482">
              <a:defRPr/>
            </a:pPr>
            <a:r>
              <a:rPr lang="en-US" sz="1100" b="1" dirty="0"/>
              <a:t>My FYI Surgical incision is </a:t>
            </a:r>
            <a:r>
              <a:rPr lang="en-US" sz="1100" b="1" dirty="0">
                <a:solidFill>
                  <a:srgbClr val="0070C0"/>
                </a:solidFill>
              </a:rPr>
              <a:t>healing by primary intention</a:t>
            </a:r>
            <a:r>
              <a:rPr lang="en-US" sz="1100" dirty="0">
                <a:solidFill>
                  <a:srgbClr val="0070C0"/>
                </a:solidFill>
              </a:rPr>
              <a:t>, </a:t>
            </a:r>
            <a:r>
              <a:rPr lang="en-US" sz="1100" dirty="0"/>
              <a:t>with edges well approximated -S</a:t>
            </a:r>
            <a:r>
              <a:rPr lang="en-US" sz="1100" b="1" dirty="0">
                <a:solidFill>
                  <a:srgbClr val="0070C0"/>
                </a:solidFill>
              </a:rPr>
              <a:t>econdary intention </a:t>
            </a:r>
            <a:r>
              <a:rPr lang="en-US" sz="1100" dirty="0">
                <a:solidFill>
                  <a:srgbClr val="0070C0"/>
                </a:solidFill>
              </a:rPr>
              <a:t>due to dehiscence or interruption </a:t>
            </a:r>
            <a:r>
              <a:rPr lang="en-US" sz="1100" dirty="0"/>
              <a:t>of the incision. </a:t>
            </a:r>
          </a:p>
          <a:p>
            <a:r>
              <a:rPr lang="en-US" sz="1100" b="1" dirty="0">
                <a:solidFill>
                  <a:srgbClr val="0070C0"/>
                </a:solidFill>
              </a:rPr>
              <a:t>**4 step process</a:t>
            </a:r>
          </a:p>
          <a:p>
            <a:r>
              <a:rPr lang="en-US" sz="1100" b="1" dirty="0"/>
              <a:t>	Determine which surgical wounds are </a:t>
            </a:r>
            <a:r>
              <a:rPr lang="en-US" sz="1100" b="1" dirty="0">
                <a:solidFill>
                  <a:srgbClr val="0070C0"/>
                </a:solidFill>
              </a:rPr>
              <a:t>observable - 4/15 Q&amp;A –</a:t>
            </a:r>
            <a:r>
              <a:rPr lang="en-US" sz="1100" b="1" dirty="0" err="1">
                <a:solidFill>
                  <a:srgbClr val="0070C0"/>
                </a:solidFill>
              </a:rPr>
              <a:t>steri</a:t>
            </a:r>
            <a:r>
              <a:rPr lang="en-US" sz="1100" b="1" dirty="0">
                <a:solidFill>
                  <a:srgbClr val="0070C0"/>
                </a:solidFill>
              </a:rPr>
              <a:t> strips –can you still observe the wound?</a:t>
            </a:r>
          </a:p>
          <a:p>
            <a:r>
              <a:rPr lang="en-US" sz="1100" b="1" dirty="0"/>
              <a:t>	Determine </a:t>
            </a:r>
            <a:r>
              <a:rPr lang="en-US" sz="1100" b="1" dirty="0">
                <a:solidFill>
                  <a:srgbClr val="0070C0"/>
                </a:solidFill>
              </a:rPr>
              <a:t>which observable </a:t>
            </a:r>
            <a:r>
              <a:rPr lang="en-US" sz="1100" b="1" dirty="0"/>
              <a:t>surgical wound is </a:t>
            </a:r>
            <a:r>
              <a:rPr lang="en-US" sz="1100" b="1" dirty="0">
                <a:solidFill>
                  <a:srgbClr val="0070C0"/>
                </a:solidFill>
              </a:rPr>
              <a:t>most problematic </a:t>
            </a:r>
            <a:r>
              <a:rPr lang="en-US" sz="1100" b="1" dirty="0"/>
              <a:t>then </a:t>
            </a:r>
          </a:p>
          <a:p>
            <a:r>
              <a:rPr lang="en-US" sz="1100" b="1" dirty="0"/>
              <a:t>	Determine if healing is by primary or secondary intention</a:t>
            </a:r>
          </a:p>
          <a:p>
            <a:r>
              <a:rPr lang="en-US" sz="1100" b="1" dirty="0"/>
              <a:t>	Determine and report </a:t>
            </a:r>
            <a:r>
              <a:rPr lang="en-US" sz="1100" b="1" dirty="0">
                <a:solidFill>
                  <a:srgbClr val="0070C0"/>
                </a:solidFill>
              </a:rPr>
              <a:t>healing status</a:t>
            </a:r>
          </a:p>
          <a:p>
            <a:r>
              <a:rPr lang="en-US" sz="1100" b="1" dirty="0"/>
              <a:t>	WOCN – healing process definitions/descriptions as before.</a:t>
            </a:r>
          </a:p>
          <a:p>
            <a:endParaRPr lang="en-US" sz="1100" b="1" dirty="0"/>
          </a:p>
          <a:p>
            <a:endParaRPr lang="en-US" sz="1100" dirty="0"/>
          </a:p>
          <a:p>
            <a:r>
              <a:rPr lang="en-US" sz="1100" b="1" dirty="0">
                <a:solidFill>
                  <a:srgbClr val="0070C0"/>
                </a:solidFill>
              </a:rPr>
              <a:t>***C1/ICD-9 </a:t>
            </a:r>
            <a:r>
              <a:rPr lang="en-US" sz="1100" dirty="0">
                <a:solidFill>
                  <a:srgbClr val="0070C0"/>
                </a:solidFill>
              </a:rPr>
              <a:t>Q&amp;A book 2015 PG 317:  If staples remain in a surgical wound is it not healing?  A:  Presence of staples in and of themselves, do NOT meet the WOCN non-healing.  PG 319 Q:  Where do we report staple insertion sites and the related edema/bruising post surgery? A:  Staple sites are excluded as “surgical wound, them may be reported in M1350 – wound/lesion if they are receiving intervention from the HHA.</a:t>
            </a:r>
          </a:p>
          <a:p>
            <a:endParaRPr lang="en-US" sz="1100" b="1"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183</a:t>
            </a:fld>
            <a:endParaRPr lang="en-US" dirty="0"/>
          </a:p>
        </p:txBody>
      </p:sp>
    </p:spTree>
    <p:extLst>
      <p:ext uri="{BB962C8B-B14F-4D97-AF65-F5344CB8AC3E}">
        <p14:creationId xmlns:p14="http://schemas.microsoft.com/office/powerpoint/2010/main" val="206621718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184</a:t>
            </a:fld>
            <a:endParaRPr lang="en-US" dirty="0"/>
          </a:p>
        </p:txBody>
      </p:sp>
    </p:spTree>
    <p:extLst>
      <p:ext uri="{BB962C8B-B14F-4D97-AF65-F5344CB8AC3E}">
        <p14:creationId xmlns:p14="http://schemas.microsoft.com/office/powerpoint/2010/main" val="3462337733"/>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 D1 M1400 pg. </a:t>
            </a:r>
            <a:r>
              <a:rPr lang="en-US" sz="1400" b="1" dirty="0">
                <a:solidFill>
                  <a:srgbClr val="0070C0"/>
                </a:solidFill>
              </a:rPr>
              <a:t>G-1 </a:t>
            </a:r>
          </a:p>
          <a:p>
            <a:endParaRPr lang="en-US" sz="1400" dirty="0">
              <a:solidFill>
                <a:srgbClr val="0070C0"/>
              </a:solidFill>
            </a:endParaRPr>
          </a:p>
          <a:p>
            <a:endParaRPr lang="en-US" sz="1000" dirty="0">
              <a:solidFill>
                <a:srgbClr val="0070C0"/>
              </a:solidFill>
            </a:endParaRPr>
          </a:p>
          <a:p>
            <a:endParaRPr lang="en-US" sz="10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185</a:t>
            </a:fld>
            <a:endParaRPr lang="en-US" dirty="0"/>
          </a:p>
        </p:txBody>
      </p:sp>
    </p:spTree>
    <p:extLst>
      <p:ext uri="{BB962C8B-B14F-4D97-AF65-F5344CB8AC3E}">
        <p14:creationId xmlns:p14="http://schemas.microsoft.com/office/powerpoint/2010/main" val="403380098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D1</a:t>
            </a:r>
          </a:p>
          <a:p>
            <a:r>
              <a:rPr lang="en-US" sz="1400" dirty="0">
                <a:solidFill>
                  <a:srgbClr val="0070C0"/>
                </a:solidFill>
              </a:rPr>
              <a:t>The response is based on the </a:t>
            </a:r>
            <a:r>
              <a:rPr lang="en-US" sz="1400" b="1" dirty="0">
                <a:solidFill>
                  <a:srgbClr val="0070C0"/>
                </a:solidFill>
              </a:rPr>
              <a:t>patient’s actual use </a:t>
            </a:r>
            <a:r>
              <a:rPr lang="en-US" sz="1400" dirty="0">
                <a:solidFill>
                  <a:srgbClr val="0070C0"/>
                </a:solidFill>
              </a:rPr>
              <a:t>of oxygen in the home, </a:t>
            </a:r>
            <a:r>
              <a:rPr lang="en-US" sz="1400" b="1" dirty="0">
                <a:solidFill>
                  <a:srgbClr val="0070C0"/>
                </a:solidFill>
              </a:rPr>
              <a:t>NOT</a:t>
            </a:r>
            <a:r>
              <a:rPr lang="en-US" sz="1400" dirty="0">
                <a:solidFill>
                  <a:srgbClr val="0070C0"/>
                </a:solidFill>
              </a:rPr>
              <a:t> on the </a:t>
            </a:r>
            <a:r>
              <a:rPr lang="en-US" sz="1400" b="1" dirty="0">
                <a:solidFill>
                  <a:srgbClr val="0070C0"/>
                </a:solidFill>
              </a:rPr>
              <a:t>physician’s oxygen order.</a:t>
            </a:r>
          </a:p>
          <a:p>
            <a:endParaRPr lang="en-US" sz="1400" dirty="0">
              <a:solidFill>
                <a:srgbClr val="0070C0"/>
              </a:solidFill>
            </a:endParaRPr>
          </a:p>
          <a:p>
            <a:r>
              <a:rPr lang="en-US" sz="1400" dirty="0">
                <a:solidFill>
                  <a:srgbClr val="0070C0"/>
                </a:solidFill>
              </a:rPr>
              <a:t>The responses represent increasing severity of shortness of breath.</a:t>
            </a:r>
          </a:p>
          <a:p>
            <a:endParaRPr lang="en-US" sz="1400" dirty="0">
              <a:solidFill>
                <a:srgbClr val="0070C0"/>
              </a:solidFill>
            </a:endParaRPr>
          </a:p>
          <a:p>
            <a:r>
              <a:rPr lang="en-US" sz="1400" dirty="0">
                <a:solidFill>
                  <a:srgbClr val="0070C0"/>
                </a:solidFill>
              </a:rPr>
              <a:t>24 hour time span – Day of Assessment</a:t>
            </a:r>
          </a:p>
          <a:p>
            <a:endParaRPr lang="en-US" sz="1400" dirty="0">
              <a:solidFill>
                <a:srgbClr val="0070C0"/>
              </a:solidFill>
            </a:endParaRPr>
          </a:p>
          <a:p>
            <a:r>
              <a:rPr lang="en-US" sz="1400" b="1" dirty="0">
                <a:solidFill>
                  <a:srgbClr val="0070C0"/>
                </a:solidFill>
              </a:rPr>
              <a:t>G-1</a:t>
            </a:r>
            <a:r>
              <a:rPr lang="en-US" sz="1400" dirty="0">
                <a:solidFill>
                  <a:srgbClr val="0070C0"/>
                </a:solidFill>
              </a:rPr>
              <a:t> – Which response would you select for a </a:t>
            </a:r>
            <a:r>
              <a:rPr lang="en-US" sz="1400" dirty="0" err="1">
                <a:solidFill>
                  <a:srgbClr val="0070C0"/>
                </a:solidFill>
              </a:rPr>
              <a:t>chairfast</a:t>
            </a:r>
            <a:r>
              <a:rPr lang="en-US" sz="1400" dirty="0">
                <a:solidFill>
                  <a:srgbClr val="0070C0"/>
                </a:solidFill>
              </a:rPr>
              <a:t> patient or bedfast patient if bed mobility activities produce dyspnea in a bedbound patient or demanding transfer activities for a chair fast patient?  </a:t>
            </a:r>
            <a:r>
              <a:rPr lang="en-US" sz="1400" b="1" dirty="0">
                <a:solidFill>
                  <a:srgbClr val="0070C0"/>
                </a:solidFill>
              </a:rPr>
              <a:t>G-1</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186</a:t>
            </a:fld>
            <a:endParaRPr lang="en-US" dirty="0"/>
          </a:p>
        </p:txBody>
      </p:sp>
    </p:spTree>
    <p:extLst>
      <p:ext uri="{BB962C8B-B14F-4D97-AF65-F5344CB8AC3E}">
        <p14:creationId xmlns:p14="http://schemas.microsoft.com/office/powerpoint/2010/main" val="1488593169"/>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b="1" dirty="0"/>
              <a:t>C2 added comment of (day of assessment) into the question for increased</a:t>
            </a:r>
            <a:r>
              <a:rPr lang="en-US" b="1" baseline="0" dirty="0"/>
              <a:t> clarity.  J-1</a:t>
            </a:r>
            <a:endParaRPr lang="en-US" b="1"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187</a:t>
            </a:fld>
            <a:endParaRPr lang="en-US" dirty="0"/>
          </a:p>
        </p:txBody>
      </p:sp>
    </p:spTree>
    <p:extLst>
      <p:ext uri="{BB962C8B-B14F-4D97-AF65-F5344CB8AC3E}">
        <p14:creationId xmlns:p14="http://schemas.microsoft.com/office/powerpoint/2010/main" val="4247802572"/>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10000"/>
          </a:bodyPr>
          <a:lstStyle/>
          <a:p>
            <a:pPr defTabSz="914474">
              <a:defRPr/>
            </a:pPr>
            <a:r>
              <a:rPr lang="en-US" sz="1400" dirty="0">
                <a:solidFill>
                  <a:srgbClr val="0070C0"/>
                </a:solidFill>
              </a:rPr>
              <a:t>Chapter 3 pg. </a:t>
            </a:r>
            <a:r>
              <a:rPr lang="en-US" sz="1400" b="1" dirty="0">
                <a:solidFill>
                  <a:srgbClr val="0070C0"/>
                </a:solidFill>
              </a:rPr>
              <a:t>J-1  Looking at comprehensive cognitive  status - 1</a:t>
            </a:r>
            <a:r>
              <a:rPr lang="en-US" sz="1400" b="1" baseline="30000" dirty="0">
                <a:solidFill>
                  <a:srgbClr val="0070C0"/>
                </a:solidFill>
              </a:rPr>
              <a:t>st</a:t>
            </a:r>
            <a:r>
              <a:rPr lang="en-US" sz="1400" b="1" dirty="0">
                <a:solidFill>
                  <a:srgbClr val="0070C0"/>
                </a:solidFill>
              </a:rPr>
              <a:t> bullet.</a:t>
            </a:r>
          </a:p>
          <a:p>
            <a:endParaRPr lang="en-US" sz="1400" b="0" dirty="0">
              <a:solidFill>
                <a:schemeClr val="tx1"/>
              </a:solidFill>
            </a:endParaRPr>
          </a:p>
          <a:p>
            <a:r>
              <a:rPr lang="en-US" sz="1400" b="1" dirty="0">
                <a:solidFill>
                  <a:srgbClr val="0070C0"/>
                </a:solidFill>
              </a:rPr>
              <a:t> Consider the degree of impairment</a:t>
            </a:r>
          </a:p>
          <a:p>
            <a:r>
              <a:rPr lang="en-US" sz="1400" b="1" dirty="0">
                <a:solidFill>
                  <a:srgbClr val="0070C0"/>
                </a:solidFill>
              </a:rPr>
              <a:t>Consider the patient’s signs/symptoms of cognitive dysfunction that have occurred -*At the time of the assessment and in the preceding 24 hours.  (J-1)</a:t>
            </a:r>
            <a:endParaRPr lang="en-US" sz="1400" dirty="0">
              <a:solidFill>
                <a:srgbClr val="0070C0"/>
              </a:solidFill>
            </a:endParaRPr>
          </a:p>
          <a:p>
            <a:endParaRPr lang="en-US" sz="1400" dirty="0">
              <a:solidFill>
                <a:srgbClr val="0070C0"/>
              </a:solidFill>
            </a:endParaRPr>
          </a:p>
          <a:p>
            <a:r>
              <a:rPr lang="en-US" sz="1400" dirty="0">
                <a:solidFill>
                  <a:srgbClr val="0070C0"/>
                </a:solidFill>
              </a:rPr>
              <a:t>Responses are fairly self explanatory  </a:t>
            </a:r>
          </a:p>
          <a:p>
            <a:r>
              <a:rPr lang="en-US" sz="1400" dirty="0">
                <a:solidFill>
                  <a:srgbClr val="0070C0"/>
                </a:solidFill>
              </a:rPr>
              <a:t>“0” recall task direction independent</a:t>
            </a:r>
          </a:p>
          <a:p>
            <a:r>
              <a:rPr lang="en-US" sz="1400" dirty="0">
                <a:solidFill>
                  <a:srgbClr val="0070C0"/>
                </a:solidFill>
              </a:rPr>
              <a:t>“1” needs prompting only under stressful or unfamiliar conditions</a:t>
            </a:r>
          </a:p>
          <a:p>
            <a:r>
              <a:rPr lang="en-US" sz="1400" dirty="0">
                <a:solidFill>
                  <a:srgbClr val="0070C0"/>
                </a:solidFill>
              </a:rPr>
              <a:t>“2” Needs assist and some directions in specific situation (requires low stimulus environment to concentrate)</a:t>
            </a:r>
          </a:p>
          <a:p>
            <a:r>
              <a:rPr lang="en-US" sz="1400" dirty="0">
                <a:solidFill>
                  <a:srgbClr val="0070C0"/>
                </a:solidFill>
              </a:rPr>
              <a:t>“3” Needs considerable assistance in </a:t>
            </a:r>
            <a:r>
              <a:rPr lang="en-US" sz="1400" b="1" dirty="0">
                <a:solidFill>
                  <a:srgbClr val="0070C0"/>
                </a:solidFill>
              </a:rPr>
              <a:t>routine situations</a:t>
            </a:r>
          </a:p>
          <a:p>
            <a:endParaRPr lang="en-US" sz="1400" dirty="0">
              <a:solidFill>
                <a:srgbClr val="0070C0"/>
              </a:solidFill>
            </a:endParaRPr>
          </a:p>
          <a:p>
            <a:r>
              <a:rPr lang="en-US" sz="1400" dirty="0">
                <a:solidFill>
                  <a:srgbClr val="0070C0"/>
                </a:solidFill>
              </a:rPr>
              <a:t>Reads responses on slide</a:t>
            </a:r>
          </a:p>
          <a:p>
            <a:endParaRPr lang="en-US" sz="1400" dirty="0">
              <a:solidFill>
                <a:srgbClr val="0070C0"/>
              </a:solidFill>
            </a:endParaRPr>
          </a:p>
          <a:p>
            <a:r>
              <a:rPr lang="en-US" sz="1400" dirty="0">
                <a:solidFill>
                  <a:srgbClr val="0070C0"/>
                </a:solidFill>
              </a:rPr>
              <a:t>If any ability to perform any task upon discharge that you could show improvement such as dressing, if # 4 is marked you will not get credit because this patient will be excluded.  So only if # 4 is a true match for the patient.</a:t>
            </a:r>
          </a:p>
          <a:p>
            <a:endParaRPr lang="en-US" sz="1400" dirty="0">
              <a:solidFill>
                <a:srgbClr val="0070C0"/>
              </a:solidFill>
            </a:endParaRPr>
          </a:p>
          <a:p>
            <a:r>
              <a:rPr lang="en-US" sz="1400" dirty="0">
                <a:solidFill>
                  <a:srgbClr val="0070C0"/>
                </a:solidFill>
              </a:rPr>
              <a:t>OASIS Manual:  CH. 5 for “Cognitive Tools”</a:t>
            </a: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188</a:t>
            </a:fld>
            <a:endParaRPr lang="en-US" dirty="0"/>
          </a:p>
        </p:txBody>
      </p:sp>
    </p:spTree>
    <p:extLst>
      <p:ext uri="{BB962C8B-B14F-4D97-AF65-F5344CB8AC3E}">
        <p14:creationId xmlns:p14="http://schemas.microsoft.com/office/powerpoint/2010/main" val="4166387940"/>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sz="1400" dirty="0">
                <a:solidFill>
                  <a:srgbClr val="0070C0"/>
                </a:solidFill>
              </a:rPr>
              <a:t>CH. 3 pg </a:t>
            </a:r>
            <a:r>
              <a:rPr lang="en-US" sz="1400" b="1" dirty="0">
                <a:solidFill>
                  <a:srgbClr val="0070C0"/>
                </a:solidFill>
              </a:rPr>
              <a:t>J-2</a:t>
            </a:r>
            <a:r>
              <a:rPr lang="en-US" sz="1400" dirty="0">
                <a:solidFill>
                  <a:srgbClr val="0070C0"/>
                </a:solidFill>
              </a:rPr>
              <a:t>  for confusion choices.  - Looking at time of day or situations of confusion in this one.</a:t>
            </a:r>
          </a:p>
          <a:p>
            <a:endParaRPr lang="en-US" sz="1400" dirty="0">
              <a:solidFill>
                <a:srgbClr val="0070C0"/>
              </a:solidFill>
            </a:endParaRPr>
          </a:p>
          <a:p>
            <a:r>
              <a:rPr lang="en-US" sz="1400" dirty="0">
                <a:solidFill>
                  <a:srgbClr val="0070C0"/>
                </a:solidFill>
              </a:rPr>
              <a:t>2</a:t>
            </a:r>
            <a:r>
              <a:rPr lang="en-US" sz="1400" baseline="30000" dirty="0">
                <a:solidFill>
                  <a:srgbClr val="0070C0"/>
                </a:solidFill>
              </a:rPr>
              <a:t>nd</a:t>
            </a:r>
            <a:r>
              <a:rPr lang="en-US" sz="1400" dirty="0">
                <a:solidFill>
                  <a:srgbClr val="0070C0"/>
                </a:solidFill>
              </a:rPr>
              <a:t> Bullet:  </a:t>
            </a:r>
            <a:r>
              <a:rPr lang="en-US" sz="1400" b="1" dirty="0">
                <a:solidFill>
                  <a:srgbClr val="0070C0"/>
                </a:solidFill>
              </a:rPr>
              <a:t>M1700 Cognitive functioning – day of assessment – </a:t>
            </a:r>
          </a:p>
          <a:p>
            <a:endParaRPr lang="en-US" sz="1400" dirty="0">
              <a:solidFill>
                <a:srgbClr val="0070C0"/>
              </a:solidFill>
            </a:endParaRPr>
          </a:p>
          <a:p>
            <a:pPr defTabSz="914860">
              <a:defRPr/>
            </a:pPr>
            <a:r>
              <a:rPr lang="en-US" sz="1400" b="1" dirty="0">
                <a:solidFill>
                  <a:srgbClr val="0070C0"/>
                </a:solidFill>
              </a:rPr>
              <a:t>M1710 – confused in past 14 day. Reported or Observed -  </a:t>
            </a:r>
            <a:r>
              <a:rPr lang="en-US" sz="1400" dirty="0"/>
              <a:t>Identifies the time of day or situations when the patient experiences confusion.</a:t>
            </a:r>
          </a:p>
          <a:p>
            <a:r>
              <a:rPr lang="en-US" sz="1400" b="1" dirty="0">
                <a:solidFill>
                  <a:srgbClr val="0070C0"/>
                </a:solidFill>
              </a:rPr>
              <a:t>Read Slide responses above.</a:t>
            </a:r>
          </a:p>
          <a:p>
            <a:endParaRPr lang="en-US" sz="1400" b="1" dirty="0">
              <a:solidFill>
                <a:srgbClr val="0070C0"/>
              </a:solidFill>
            </a:endParaRPr>
          </a:p>
          <a:p>
            <a:r>
              <a:rPr lang="en-US" sz="1400" b="1" dirty="0">
                <a:solidFill>
                  <a:srgbClr val="0070C0"/>
                </a:solidFill>
              </a:rPr>
              <a:t>Definition of Confusion:  </a:t>
            </a:r>
            <a:r>
              <a:rPr lang="en-US" sz="1400" dirty="0">
                <a:solidFill>
                  <a:srgbClr val="0070C0"/>
                </a:solidFill>
              </a:rPr>
              <a:t>A mental state characterized by disorientation regarding time, place, person or situation.  It causes bewilderment, perplexity, lack of orderly thought, and inability to choose or act decisively and perform activities of daily living.</a:t>
            </a:r>
          </a:p>
          <a:p>
            <a:endParaRPr lang="en-US" sz="1400" dirty="0">
              <a:solidFill>
                <a:srgbClr val="0070C0"/>
              </a:solidFill>
            </a:endParaRPr>
          </a:p>
          <a:p>
            <a:r>
              <a:rPr lang="en-US" sz="1400" b="1" dirty="0">
                <a:solidFill>
                  <a:srgbClr val="0070C0"/>
                </a:solidFill>
              </a:rPr>
              <a:t>OASIS definition _ “Nonresponsive” – explained on this guidance page J-2.</a:t>
            </a:r>
          </a:p>
          <a:p>
            <a:endParaRPr lang="en-US" sz="1400" dirty="0">
              <a:solidFill>
                <a:srgbClr val="0070C0"/>
              </a:solidFill>
            </a:endParaRPr>
          </a:p>
          <a:p>
            <a:r>
              <a:rPr lang="en-US" sz="1400" b="1" dirty="0">
                <a:solidFill>
                  <a:srgbClr val="0070C0"/>
                </a:solidFill>
              </a:rPr>
              <a:t>*M1700 and M1710 have a relationship.  Go to next slide….</a:t>
            </a: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189</a:t>
            </a:fld>
            <a:endParaRPr lang="en-US" dirty="0"/>
          </a:p>
        </p:txBody>
      </p:sp>
    </p:spTree>
    <p:extLst>
      <p:ext uri="{BB962C8B-B14F-4D97-AF65-F5344CB8AC3E}">
        <p14:creationId xmlns:p14="http://schemas.microsoft.com/office/powerpoint/2010/main" val="2497242570"/>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solidFill>
                  <a:srgbClr val="0070C0"/>
                </a:solidFill>
              </a:rPr>
              <a:t>OASIS Book 2019</a:t>
            </a:r>
            <a:r>
              <a:rPr lang="en-US" baseline="0" dirty="0">
                <a:solidFill>
                  <a:srgbClr val="0070C0"/>
                </a:solidFill>
              </a:rPr>
              <a:t> </a:t>
            </a:r>
            <a:r>
              <a:rPr lang="en-US" dirty="0">
                <a:solidFill>
                  <a:srgbClr val="0070C0"/>
                </a:solidFill>
              </a:rPr>
              <a:t> PG 308</a:t>
            </a:r>
          </a:p>
          <a:p>
            <a:endParaRPr lang="en-US" dirty="0"/>
          </a:p>
          <a:p>
            <a:r>
              <a:rPr lang="en-US" dirty="0"/>
              <a:t>Remind:   M1700</a:t>
            </a:r>
            <a:r>
              <a:rPr lang="en-US" baseline="0" dirty="0"/>
              <a:t> – Day of Assessment</a:t>
            </a:r>
          </a:p>
          <a:p>
            <a:r>
              <a:rPr lang="en-US" baseline="0" dirty="0"/>
              <a:t>               M1710 – Last 14 days.</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190</a:t>
            </a:fld>
            <a:endParaRPr lang="en-US" dirty="0"/>
          </a:p>
        </p:txBody>
      </p:sp>
    </p:spTree>
    <p:extLst>
      <p:ext uri="{BB962C8B-B14F-4D97-AF65-F5344CB8AC3E}">
        <p14:creationId xmlns:p14="http://schemas.microsoft.com/office/powerpoint/2010/main" val="2489891836"/>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CH. 3 PG - </a:t>
            </a:r>
            <a:r>
              <a:rPr lang="en-US" sz="1400" b="1" dirty="0">
                <a:solidFill>
                  <a:srgbClr val="0070C0"/>
                </a:solidFill>
              </a:rPr>
              <a:t>J-4  C2 added reported or observed within the Last 14 days to the question.</a:t>
            </a:r>
          </a:p>
          <a:p>
            <a:endParaRPr lang="en-US" sz="1400" dirty="0">
              <a:solidFill>
                <a:srgbClr val="0070C0"/>
              </a:solidFill>
            </a:endParaRPr>
          </a:p>
          <a:p>
            <a:r>
              <a:rPr lang="en-US" sz="1400" b="1" dirty="0">
                <a:solidFill>
                  <a:srgbClr val="0070C0"/>
                </a:solidFill>
              </a:rPr>
              <a:t>M1720 Question  Looking at Frequency with which the patient has felt anxious in past 14 days without regard to cause.</a:t>
            </a:r>
          </a:p>
          <a:p>
            <a:endParaRPr lang="en-US" sz="1400" b="1" dirty="0">
              <a:solidFill>
                <a:srgbClr val="0070C0"/>
              </a:solidFill>
            </a:endParaRPr>
          </a:p>
          <a:p>
            <a:r>
              <a:rPr lang="en-US" sz="1400" dirty="0">
                <a:solidFill>
                  <a:srgbClr val="0070C0"/>
                </a:solidFill>
              </a:rPr>
              <a:t>Then go to </a:t>
            </a:r>
            <a:r>
              <a:rPr lang="en-US" sz="1400" b="1" dirty="0">
                <a:solidFill>
                  <a:srgbClr val="0070C0"/>
                </a:solidFill>
              </a:rPr>
              <a:t>Anxiety includes</a:t>
            </a:r>
            <a:r>
              <a:rPr lang="en-US" sz="1400" dirty="0">
                <a:solidFill>
                  <a:srgbClr val="0070C0"/>
                </a:solidFill>
              </a:rPr>
              <a:t>:  Read that then below.</a:t>
            </a:r>
          </a:p>
          <a:p>
            <a:endParaRPr lang="en-US" sz="1400" dirty="0">
              <a:solidFill>
                <a:srgbClr val="0070C0"/>
              </a:solidFill>
            </a:endParaRPr>
          </a:p>
          <a:p>
            <a:r>
              <a:rPr lang="en-US" sz="1400" b="1" dirty="0">
                <a:solidFill>
                  <a:srgbClr val="0070C0"/>
                </a:solidFill>
              </a:rPr>
              <a:t>Sx of anxiety disorders</a:t>
            </a:r>
            <a:r>
              <a:rPr lang="en-US" sz="1400" dirty="0">
                <a:solidFill>
                  <a:srgbClr val="0070C0"/>
                </a:solidFill>
              </a:rPr>
              <a:t>: excessive anxiety and worry  (apprehensive expectation) happening for more days than not for at least 6 months about a number of events or ideas – restlessness or feeling keyed up, being easily fatigued, difficulty concentrating or mind going blank, irritability, muscle tension, sleep disturbance.</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191</a:t>
            </a:fld>
            <a:endParaRPr lang="en-US" dirty="0"/>
          </a:p>
        </p:txBody>
      </p:sp>
    </p:spTree>
    <p:extLst>
      <p:ext uri="{BB962C8B-B14F-4D97-AF65-F5344CB8AC3E}">
        <p14:creationId xmlns:p14="http://schemas.microsoft.com/office/powerpoint/2010/main" val="31203865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The PDGM is a new case-mix adjustment methodology that adjusts Home Health Care payments based on</a:t>
            </a:r>
          </a:p>
          <a:p>
            <a:r>
              <a:rPr lang="en-US" dirty="0"/>
              <a:t>Patient characteristics for 30-day periods of care under Medicare fee-for-service. These changes represent the largest overhaul of the payment methodology since the implementation of the Home Health Perspective Payment</a:t>
            </a:r>
          </a:p>
          <a:p>
            <a:r>
              <a:rPr lang="en-US" dirty="0"/>
              <a:t>System on October 1, 2000.</a:t>
            </a:r>
          </a:p>
          <a:p>
            <a:endParaRPr lang="en-US" dirty="0"/>
          </a:p>
          <a:p>
            <a:r>
              <a:rPr lang="en-US" dirty="0"/>
              <a:t>Responses to </a:t>
            </a:r>
            <a:r>
              <a:rPr lang="en-US" b="1" dirty="0"/>
              <a:t>selected elements in the OASIS assessment </a:t>
            </a:r>
            <a:r>
              <a:rPr lang="en-US" dirty="0"/>
              <a:t>instrument are </a:t>
            </a:r>
            <a:r>
              <a:rPr lang="en-US" b="1" dirty="0"/>
              <a:t>used to determine the clinical severity</a:t>
            </a:r>
          </a:p>
          <a:p>
            <a:r>
              <a:rPr lang="en-US" dirty="0"/>
              <a:t>level, the </a:t>
            </a:r>
            <a:r>
              <a:rPr lang="en-US" b="1" dirty="0"/>
              <a:t>functional severity level, and service utilization</a:t>
            </a:r>
            <a:r>
              <a:rPr lang="en-US" dirty="0"/>
              <a:t>.   </a:t>
            </a:r>
            <a:r>
              <a:rPr lang="en-US" b="1" dirty="0"/>
              <a:t>Timing </a:t>
            </a:r>
            <a:r>
              <a:rPr lang="en-US" dirty="0"/>
              <a:t>also a variable in the case-mix adjustment,</a:t>
            </a:r>
          </a:p>
          <a:p>
            <a:r>
              <a:rPr lang="en-US" b="1" dirty="0"/>
              <a:t>depending on whether the 60-day episode of care is early — meaning the first two 60-day episodes were late—meaning the third or later 60-day episode of care in a sequence of episodes.</a:t>
            </a:r>
          </a:p>
          <a:p>
            <a:endParaRPr lang="en-US" b="1" dirty="0"/>
          </a:p>
          <a:p>
            <a:r>
              <a:rPr lang="en-US" b="1" dirty="0"/>
              <a:t>DGM eliminates the use of therapy </a:t>
            </a:r>
            <a:r>
              <a:rPr lang="en-US" b="1" u="sng" dirty="0"/>
              <a:t>thresholds</a:t>
            </a:r>
            <a:r>
              <a:rPr lang="en-US" b="1" dirty="0"/>
              <a:t> for adjusting Home Health payments.  Therapy is allowed and encouraged.  Five areas will be utilized to construct the case-mix variables.</a:t>
            </a:r>
          </a:p>
          <a:p>
            <a:endParaRPr lang="en-US" b="1" dirty="0"/>
          </a:p>
          <a:p>
            <a:r>
              <a:rPr lang="en-US" b="1" dirty="0"/>
              <a:t>Next slide to see what this looks like.</a:t>
            </a:r>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18</a:t>
            </a:fld>
            <a:endParaRPr lang="en-US" dirty="0"/>
          </a:p>
        </p:txBody>
      </p:sp>
    </p:spTree>
    <p:extLst>
      <p:ext uri="{BB962C8B-B14F-4D97-AF65-F5344CB8AC3E}">
        <p14:creationId xmlns:p14="http://schemas.microsoft.com/office/powerpoint/2010/main" val="1693372175"/>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02646" y="3332348"/>
            <a:ext cx="7437120" cy="3154680"/>
          </a:xfrm>
        </p:spPr>
        <p:txBody>
          <a:bodyPr>
            <a:normAutofit/>
          </a:bodyPr>
          <a:lstStyle/>
          <a:p>
            <a:r>
              <a:rPr lang="en-US" sz="1400" dirty="0">
                <a:solidFill>
                  <a:srgbClr val="0070C0"/>
                </a:solidFill>
              </a:rPr>
              <a:t>Go to Chapter 3 – M1710 </a:t>
            </a:r>
            <a:r>
              <a:rPr lang="en-US" sz="1400" b="1" dirty="0">
                <a:solidFill>
                  <a:srgbClr val="0070C0"/>
                </a:solidFill>
              </a:rPr>
              <a:t>J-2  Last 14 days </a:t>
            </a:r>
            <a:r>
              <a:rPr lang="en-US" sz="1400" dirty="0">
                <a:solidFill>
                  <a:srgbClr val="0070C0"/>
                </a:solidFill>
              </a:rPr>
              <a:t>           M1720 </a:t>
            </a:r>
            <a:r>
              <a:rPr lang="en-US" sz="1400" b="1" dirty="0">
                <a:solidFill>
                  <a:srgbClr val="0070C0"/>
                </a:solidFill>
              </a:rPr>
              <a:t>J-3 </a:t>
            </a:r>
            <a:r>
              <a:rPr lang="en-US" sz="1400" b="1" dirty="0" err="1">
                <a:solidFill>
                  <a:srgbClr val="0070C0"/>
                </a:solidFill>
              </a:rPr>
              <a:t>Lst</a:t>
            </a:r>
            <a:r>
              <a:rPr lang="en-US" sz="1400" b="1" dirty="0">
                <a:solidFill>
                  <a:srgbClr val="0070C0"/>
                </a:solidFill>
              </a:rPr>
              <a:t>. 14 days</a:t>
            </a:r>
          </a:p>
          <a:p>
            <a:endParaRPr lang="en-US" sz="1400" dirty="0"/>
          </a:p>
          <a:p>
            <a:endParaRPr lang="en-US" sz="1400" dirty="0"/>
          </a:p>
          <a:p>
            <a:r>
              <a:rPr lang="en-US" sz="1400" b="1" dirty="0"/>
              <a:t>Question #1 – Response</a:t>
            </a:r>
            <a:r>
              <a:rPr lang="en-US" sz="1400" dirty="0"/>
              <a:t> </a:t>
            </a:r>
            <a:r>
              <a:rPr lang="en-US" sz="1400" b="1" dirty="0"/>
              <a:t>2</a:t>
            </a:r>
          </a:p>
          <a:p>
            <a:endParaRPr lang="en-US" sz="1400" dirty="0"/>
          </a:p>
          <a:p>
            <a:r>
              <a:rPr lang="en-US" sz="1400" b="1" dirty="0"/>
              <a:t>Question #2 – Response 1      Back 1 slide.</a:t>
            </a:r>
          </a:p>
          <a:p>
            <a:endParaRPr lang="en-US" sz="1400" dirty="0">
              <a:solidFill>
                <a:srgbClr val="0070C0"/>
              </a:solidFill>
            </a:endParaRPr>
          </a:p>
          <a:p>
            <a:r>
              <a:rPr lang="en-US" sz="1400" b="1" dirty="0">
                <a:solidFill>
                  <a:srgbClr val="0070C0"/>
                </a:solidFill>
              </a:rPr>
              <a:t>Q #1:  M1710 </a:t>
            </a:r>
            <a:r>
              <a:rPr lang="en-US" sz="1400" dirty="0">
                <a:solidFill>
                  <a:srgbClr val="0070C0"/>
                </a:solidFill>
              </a:rPr>
              <a:t>                                        </a:t>
            </a:r>
            <a:r>
              <a:rPr lang="en-US" sz="1400" b="1" dirty="0">
                <a:solidFill>
                  <a:srgbClr val="0070C0"/>
                </a:solidFill>
              </a:rPr>
              <a:t>Q#2:   M1720 </a:t>
            </a:r>
            <a:r>
              <a:rPr lang="en-US" sz="1400" dirty="0">
                <a:solidFill>
                  <a:srgbClr val="0070C0"/>
                </a:solidFill>
              </a:rPr>
              <a:t> J-3  (</a:t>
            </a:r>
            <a:r>
              <a:rPr lang="en-US" sz="1400" b="1" dirty="0">
                <a:solidFill>
                  <a:srgbClr val="0070C0"/>
                </a:solidFill>
              </a:rPr>
              <a:t>back one slide</a:t>
            </a:r>
            <a:r>
              <a:rPr lang="en-US" sz="1400" dirty="0">
                <a:solidFill>
                  <a:srgbClr val="0070C0"/>
                </a:solidFill>
              </a:rPr>
              <a:t>)</a:t>
            </a:r>
          </a:p>
          <a:p>
            <a:r>
              <a:rPr lang="en-US" sz="1400" dirty="0">
                <a:solidFill>
                  <a:srgbClr val="0070C0"/>
                </a:solidFill>
              </a:rPr>
              <a:t>0-Never			       0-None of the time</a:t>
            </a:r>
          </a:p>
          <a:p>
            <a:r>
              <a:rPr lang="en-US" sz="1400" dirty="0">
                <a:solidFill>
                  <a:srgbClr val="0070C0"/>
                </a:solidFill>
              </a:rPr>
              <a:t>1- In a new/complex situation only              1-Less than daily</a:t>
            </a:r>
          </a:p>
          <a:p>
            <a:r>
              <a:rPr lang="en-US" sz="1400" dirty="0">
                <a:solidFill>
                  <a:srgbClr val="0070C0"/>
                </a:solidFill>
              </a:rPr>
              <a:t>2-On wakening or night only	         2-Daily – not constant</a:t>
            </a:r>
          </a:p>
          <a:p>
            <a:r>
              <a:rPr lang="en-US" sz="1400" dirty="0">
                <a:solidFill>
                  <a:srgbClr val="0070C0"/>
                </a:solidFill>
              </a:rPr>
              <a:t>3-During day or evening, but not constant   3- All the time</a:t>
            </a:r>
          </a:p>
          <a:p>
            <a:r>
              <a:rPr lang="en-US" sz="1400" dirty="0">
                <a:solidFill>
                  <a:srgbClr val="0070C0"/>
                </a:solidFill>
              </a:rPr>
              <a:t>4-Constantly			        NA-Pt. non-responsive</a:t>
            </a:r>
          </a:p>
          <a:p>
            <a:r>
              <a:rPr lang="en-US" sz="1400" dirty="0">
                <a:solidFill>
                  <a:srgbClr val="0070C0"/>
                </a:solidFill>
              </a:rPr>
              <a:t>NA-Pt. non-responsive</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192</a:t>
            </a:fld>
            <a:endParaRPr lang="en-US" dirty="0"/>
          </a:p>
        </p:txBody>
      </p:sp>
    </p:spTree>
    <p:extLst>
      <p:ext uri="{BB962C8B-B14F-4D97-AF65-F5344CB8AC3E}">
        <p14:creationId xmlns:p14="http://schemas.microsoft.com/office/powerpoint/2010/main" val="2184422593"/>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 PG J-5</a:t>
            </a:r>
          </a:p>
          <a:p>
            <a:endParaRPr lang="en-US" sz="1400" dirty="0">
              <a:solidFill>
                <a:srgbClr val="0070C0"/>
              </a:solidFill>
            </a:endParaRPr>
          </a:p>
          <a:p>
            <a:r>
              <a:rPr lang="en-US" sz="1400" dirty="0">
                <a:solidFill>
                  <a:srgbClr val="0070C0"/>
                </a:solidFill>
              </a:rPr>
              <a:t>“Specifies Tool” but not required to use the tool.  Process measure.  </a:t>
            </a:r>
          </a:p>
          <a:p>
            <a:endParaRPr lang="en-US" sz="1400" dirty="0">
              <a:solidFill>
                <a:srgbClr val="0070C0"/>
              </a:solidFill>
            </a:endParaRPr>
          </a:p>
          <a:p>
            <a:r>
              <a:rPr lang="en-US" sz="1400" dirty="0">
                <a:solidFill>
                  <a:srgbClr val="0070C0"/>
                </a:solidFill>
              </a:rPr>
              <a:t>You can choose staff observation tools and or </a:t>
            </a:r>
            <a:r>
              <a:rPr lang="en-US" sz="1400" dirty="0" err="1">
                <a:solidFill>
                  <a:srgbClr val="0070C0"/>
                </a:solidFill>
              </a:rPr>
              <a:t>cornell</a:t>
            </a:r>
            <a:r>
              <a:rPr lang="en-US" sz="1400" dirty="0">
                <a:solidFill>
                  <a:srgbClr val="0070C0"/>
                </a:solidFill>
              </a:rPr>
              <a:t> tools  - Chapter 5 link to other depression tools.</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193</a:t>
            </a:fld>
            <a:endParaRPr lang="en-US" dirty="0"/>
          </a:p>
        </p:txBody>
      </p:sp>
    </p:spTree>
    <p:extLst>
      <p:ext uri="{BB962C8B-B14F-4D97-AF65-F5344CB8AC3E}">
        <p14:creationId xmlns:p14="http://schemas.microsoft.com/office/powerpoint/2010/main" val="351941616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67025" y="563563"/>
            <a:ext cx="3651250" cy="2628900"/>
          </a:xfrm>
        </p:spPr>
      </p:sp>
      <p:sp>
        <p:nvSpPr>
          <p:cNvPr id="3" name="Notes Placeholder 2"/>
          <p:cNvSpPr>
            <a:spLocks noGrp="1"/>
          </p:cNvSpPr>
          <p:nvPr>
            <p:ph type="body" idx="1"/>
          </p:nvPr>
        </p:nvSpPr>
        <p:spPr/>
        <p:txBody>
          <a:bodyPr>
            <a:normAutofit/>
          </a:bodyPr>
          <a:lstStyle/>
          <a:p>
            <a:r>
              <a:rPr lang="en-US" sz="1400">
                <a:solidFill>
                  <a:srgbClr val="0070C0"/>
                </a:solidFill>
              </a:rPr>
              <a:t>D1   </a:t>
            </a:r>
            <a:r>
              <a:rPr lang="en-US" sz="1400" b="1" dirty="0">
                <a:solidFill>
                  <a:srgbClr val="0070C0"/>
                </a:solidFill>
              </a:rPr>
              <a:t>PG J-5</a:t>
            </a:r>
            <a:r>
              <a:rPr lang="en-US" sz="1400" dirty="0">
                <a:solidFill>
                  <a:srgbClr val="0070C0"/>
                </a:solidFill>
              </a:rPr>
              <a:t>  Has the patient been screened for depression, using a standardized, validated depression screening tool?  </a:t>
            </a:r>
          </a:p>
          <a:p>
            <a:endParaRPr lang="en-US" sz="1400" dirty="0">
              <a:solidFill>
                <a:srgbClr val="0070C0"/>
              </a:solidFill>
            </a:endParaRPr>
          </a:p>
          <a:p>
            <a:r>
              <a:rPr lang="en-US" sz="1400" b="1" dirty="0">
                <a:solidFill>
                  <a:srgbClr val="0070C0"/>
                </a:solidFill>
              </a:rPr>
              <a:t>0 – No</a:t>
            </a:r>
          </a:p>
          <a:p>
            <a:endParaRPr lang="en-US" sz="1400" dirty="0">
              <a:solidFill>
                <a:srgbClr val="0070C0"/>
              </a:solidFill>
            </a:endParaRPr>
          </a:p>
          <a:p>
            <a:r>
              <a:rPr lang="en-US" sz="1400" b="1" dirty="0">
                <a:solidFill>
                  <a:srgbClr val="0070C0"/>
                </a:solidFill>
              </a:rPr>
              <a:t>1- Yes screened using the PHQ-2 scale.</a:t>
            </a:r>
          </a:p>
          <a:p>
            <a:endParaRPr lang="en-US" sz="1400" dirty="0">
              <a:solidFill>
                <a:srgbClr val="0070C0"/>
              </a:solidFill>
            </a:endParaRPr>
          </a:p>
          <a:p>
            <a:endParaRPr lang="en-US" sz="1400" dirty="0">
              <a:solidFill>
                <a:srgbClr val="0070C0"/>
              </a:solidFill>
            </a:endParaRPr>
          </a:p>
          <a:p>
            <a:pPr defTabSz="916019">
              <a:defRPr/>
            </a:pPr>
            <a:r>
              <a:rPr lang="en-US" sz="1400" dirty="0"/>
              <a:t>*Depressive feelings, symptoms, and/or behaviors may be </a:t>
            </a:r>
            <a:r>
              <a:rPr lang="en-US" sz="1400" b="1" dirty="0"/>
              <a:t>observed</a:t>
            </a:r>
            <a:r>
              <a:rPr lang="en-US" sz="1400" dirty="0"/>
              <a:t> by the clinician </a:t>
            </a:r>
            <a:r>
              <a:rPr lang="en-US" sz="1400" b="1" dirty="0"/>
              <a:t>or reported </a:t>
            </a:r>
            <a:r>
              <a:rPr lang="en-US" sz="1400" dirty="0"/>
              <a:t>by the patient, family, or others as allowed by the tool’s instructions.</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194</a:t>
            </a:fld>
            <a:endParaRPr lang="en-US" dirty="0"/>
          </a:p>
        </p:txBody>
      </p:sp>
    </p:spTree>
    <p:extLst>
      <p:ext uri="{BB962C8B-B14F-4D97-AF65-F5344CB8AC3E}">
        <p14:creationId xmlns:p14="http://schemas.microsoft.com/office/powerpoint/2010/main" val="3740920595"/>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sz="1400" b="1" dirty="0">
                <a:solidFill>
                  <a:srgbClr val="0070C0"/>
                </a:solidFill>
              </a:rPr>
              <a:t>J – 6  </a:t>
            </a:r>
          </a:p>
          <a:p>
            <a:r>
              <a:rPr lang="en-US" sz="1400" b="1" dirty="0">
                <a:solidFill>
                  <a:srgbClr val="0070C0"/>
                </a:solidFill>
              </a:rPr>
              <a:t>Standardized/Validated = scientifically tested on similar population</a:t>
            </a:r>
          </a:p>
          <a:p>
            <a:endParaRPr lang="en-US" sz="1400" dirty="0">
              <a:solidFill>
                <a:srgbClr val="0070C0"/>
              </a:solidFill>
            </a:endParaRPr>
          </a:p>
          <a:p>
            <a:r>
              <a:rPr lang="en-US" sz="1400" dirty="0">
                <a:solidFill>
                  <a:srgbClr val="0070C0"/>
                </a:solidFill>
              </a:rPr>
              <a:t>OEC – A staff “Observation Tool or Cornell Tool for example.</a:t>
            </a:r>
          </a:p>
          <a:p>
            <a:endParaRPr lang="en-US" sz="1400" b="1" dirty="0">
              <a:solidFill>
                <a:srgbClr val="0070C0"/>
              </a:solidFill>
            </a:endParaRPr>
          </a:p>
          <a:p>
            <a:r>
              <a:rPr lang="en-US" sz="1100" b="1" dirty="0">
                <a:solidFill>
                  <a:srgbClr val="0070C0"/>
                </a:solidFill>
              </a:rPr>
              <a:t>Only difference between #2 and #3:</a:t>
            </a:r>
          </a:p>
          <a:p>
            <a:r>
              <a:rPr lang="en-US" dirty="0">
                <a:solidFill>
                  <a:srgbClr val="0070C0"/>
                </a:solidFill>
              </a:rPr>
              <a:t>Response 2 – yes, </a:t>
            </a:r>
            <a:r>
              <a:rPr lang="en-US" u="sng" dirty="0">
                <a:solidFill>
                  <a:srgbClr val="0070C0"/>
                </a:solidFill>
              </a:rPr>
              <a:t>patient was screened</a:t>
            </a:r>
            <a:r>
              <a:rPr lang="en-US" dirty="0">
                <a:solidFill>
                  <a:srgbClr val="0070C0"/>
                </a:solidFill>
              </a:rPr>
              <a:t> with a </a:t>
            </a:r>
            <a:r>
              <a:rPr lang="en-US" b="1" dirty="0">
                <a:solidFill>
                  <a:srgbClr val="0070C0"/>
                </a:solidFill>
              </a:rPr>
              <a:t>different</a:t>
            </a:r>
            <a:r>
              <a:rPr lang="en-US" dirty="0">
                <a:solidFill>
                  <a:srgbClr val="0070C0"/>
                </a:solidFill>
              </a:rPr>
              <a:t> standardized, </a:t>
            </a:r>
            <a:r>
              <a:rPr lang="en-US" u="sng" dirty="0">
                <a:solidFill>
                  <a:srgbClr val="0070C0"/>
                </a:solidFill>
              </a:rPr>
              <a:t>validated</a:t>
            </a:r>
            <a:r>
              <a:rPr lang="en-US" dirty="0">
                <a:solidFill>
                  <a:srgbClr val="0070C0"/>
                </a:solidFill>
              </a:rPr>
              <a:t> assessment and </a:t>
            </a:r>
            <a:r>
              <a:rPr lang="en-US" u="sng" dirty="0">
                <a:solidFill>
                  <a:srgbClr val="0070C0"/>
                </a:solidFill>
              </a:rPr>
              <a:t>the patient </a:t>
            </a:r>
            <a:r>
              <a:rPr lang="en-US" b="1" u="sng" dirty="0">
                <a:solidFill>
                  <a:srgbClr val="0070C0"/>
                </a:solidFill>
              </a:rPr>
              <a:t>meets t</a:t>
            </a:r>
            <a:r>
              <a:rPr lang="en-US" u="sng" dirty="0">
                <a:solidFill>
                  <a:srgbClr val="0070C0"/>
                </a:solidFill>
              </a:rPr>
              <a:t>he criteria for further </a:t>
            </a:r>
            <a:r>
              <a:rPr lang="en-US" u="sng" dirty="0" err="1">
                <a:solidFill>
                  <a:srgbClr val="0070C0"/>
                </a:solidFill>
              </a:rPr>
              <a:t>eval</a:t>
            </a:r>
            <a:r>
              <a:rPr lang="en-US" u="sng" dirty="0">
                <a:solidFill>
                  <a:srgbClr val="0070C0"/>
                </a:solidFill>
              </a:rPr>
              <a:t> for depression.</a:t>
            </a:r>
          </a:p>
          <a:p>
            <a:endParaRPr lang="en-US" dirty="0">
              <a:solidFill>
                <a:srgbClr val="0070C0"/>
              </a:solidFill>
            </a:endParaRPr>
          </a:p>
          <a:p>
            <a:r>
              <a:rPr lang="en-US" dirty="0">
                <a:solidFill>
                  <a:srgbClr val="0070C0"/>
                </a:solidFill>
              </a:rPr>
              <a:t>Response 3 – yes, </a:t>
            </a:r>
            <a:r>
              <a:rPr lang="en-US" u="sng" dirty="0">
                <a:solidFill>
                  <a:srgbClr val="0070C0"/>
                </a:solidFill>
              </a:rPr>
              <a:t>patient was screened </a:t>
            </a:r>
            <a:r>
              <a:rPr lang="en-US" dirty="0">
                <a:solidFill>
                  <a:srgbClr val="0070C0"/>
                </a:solidFill>
              </a:rPr>
              <a:t>with a </a:t>
            </a:r>
            <a:r>
              <a:rPr lang="en-US" b="1" dirty="0">
                <a:solidFill>
                  <a:srgbClr val="0070C0"/>
                </a:solidFill>
              </a:rPr>
              <a:t>different </a:t>
            </a:r>
            <a:r>
              <a:rPr lang="en-US" dirty="0">
                <a:solidFill>
                  <a:srgbClr val="0070C0"/>
                </a:solidFill>
              </a:rPr>
              <a:t>standardized, </a:t>
            </a:r>
            <a:r>
              <a:rPr lang="en-US" u="sng" dirty="0">
                <a:solidFill>
                  <a:srgbClr val="0070C0"/>
                </a:solidFill>
              </a:rPr>
              <a:t>validated</a:t>
            </a:r>
            <a:r>
              <a:rPr lang="en-US" dirty="0">
                <a:solidFill>
                  <a:srgbClr val="0070C0"/>
                </a:solidFill>
              </a:rPr>
              <a:t> assessment and </a:t>
            </a:r>
            <a:r>
              <a:rPr lang="en-US" u="sng" dirty="0">
                <a:solidFill>
                  <a:srgbClr val="0070C0"/>
                </a:solidFill>
              </a:rPr>
              <a:t>the patient does </a:t>
            </a:r>
            <a:r>
              <a:rPr lang="en-US" b="1" u="sng" dirty="0">
                <a:solidFill>
                  <a:srgbClr val="0070C0"/>
                </a:solidFill>
              </a:rPr>
              <a:t>not meet </a:t>
            </a:r>
            <a:r>
              <a:rPr lang="en-US" u="sng" dirty="0">
                <a:solidFill>
                  <a:srgbClr val="0070C0"/>
                </a:solidFill>
              </a:rPr>
              <a:t>criteria for further </a:t>
            </a:r>
            <a:r>
              <a:rPr lang="en-US" u="sng" dirty="0" err="1">
                <a:solidFill>
                  <a:srgbClr val="0070C0"/>
                </a:solidFill>
              </a:rPr>
              <a:t>eval</a:t>
            </a:r>
            <a:r>
              <a:rPr lang="en-US" u="sng" dirty="0">
                <a:solidFill>
                  <a:srgbClr val="0070C0"/>
                </a:solidFill>
              </a:rPr>
              <a:t>.</a:t>
            </a:r>
          </a:p>
          <a:p>
            <a:endParaRPr lang="en-US" u="sng" dirty="0">
              <a:solidFill>
                <a:srgbClr val="0070C0"/>
              </a:solidFill>
            </a:endParaRPr>
          </a:p>
          <a:p>
            <a:endParaRPr lang="en-US" dirty="0">
              <a:solidFill>
                <a:srgbClr val="0070C0"/>
              </a:solidFill>
            </a:endParaRP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195</a:t>
            </a:fld>
            <a:endParaRPr lang="en-US" dirty="0"/>
          </a:p>
        </p:txBody>
      </p:sp>
    </p:spTree>
    <p:extLst>
      <p:ext uri="{BB962C8B-B14F-4D97-AF65-F5344CB8AC3E}">
        <p14:creationId xmlns:p14="http://schemas.microsoft.com/office/powerpoint/2010/main" val="2129586516"/>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196</a:t>
            </a:fld>
            <a:endParaRPr lang="en-US" dirty="0"/>
          </a:p>
        </p:txBody>
      </p:sp>
    </p:spTree>
    <p:extLst>
      <p:ext uri="{BB962C8B-B14F-4D97-AF65-F5344CB8AC3E}">
        <p14:creationId xmlns:p14="http://schemas.microsoft.com/office/powerpoint/2010/main" val="2011879757"/>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sz="1400" b="1" dirty="0">
                <a:solidFill>
                  <a:srgbClr val="0070C0"/>
                </a:solidFill>
              </a:rPr>
              <a:t>CH 3 PG J-7   Coding symptoms is one thing but be very careful about “diagnoses”  Should not use a diagnoses to cover behaviors unless the patient has a psychiatric diagnoses.</a:t>
            </a:r>
          </a:p>
          <a:p>
            <a:endParaRPr lang="en-US" sz="1400" dirty="0">
              <a:solidFill>
                <a:srgbClr val="0070C0"/>
              </a:solidFill>
            </a:endParaRPr>
          </a:p>
          <a:p>
            <a:r>
              <a:rPr lang="en-US" sz="1400" b="1" dirty="0">
                <a:solidFill>
                  <a:srgbClr val="0070C0"/>
                </a:solidFill>
              </a:rPr>
              <a:t>Response 4 </a:t>
            </a:r>
            <a:r>
              <a:rPr lang="en-US" sz="1400" dirty="0">
                <a:solidFill>
                  <a:srgbClr val="0070C0"/>
                </a:solidFill>
              </a:rPr>
              <a:t>- Physical aggression:  hits self, throws objects, punches, dangerous maneuvers with wheelchair or other objects.</a:t>
            </a:r>
          </a:p>
          <a:p>
            <a:endParaRPr lang="en-US" sz="1400" dirty="0">
              <a:solidFill>
                <a:srgbClr val="0070C0"/>
              </a:solidFill>
            </a:endParaRPr>
          </a:p>
          <a:p>
            <a:r>
              <a:rPr lang="en-US" sz="1400" b="1" dirty="0">
                <a:solidFill>
                  <a:srgbClr val="0070C0"/>
                </a:solidFill>
              </a:rPr>
              <a:t>Response 5</a:t>
            </a:r>
            <a:r>
              <a:rPr lang="en-US" sz="1400" dirty="0">
                <a:solidFill>
                  <a:srgbClr val="0070C0"/>
                </a:solidFill>
              </a:rPr>
              <a:t> – Disruptive, infantile, or socially inappropriate behavior (</a:t>
            </a:r>
            <a:r>
              <a:rPr lang="en-US" sz="1400" b="1" dirty="0">
                <a:solidFill>
                  <a:srgbClr val="0070C0"/>
                </a:solidFill>
              </a:rPr>
              <a:t>excludes</a:t>
            </a:r>
            <a:r>
              <a:rPr lang="en-US" sz="1400" dirty="0">
                <a:solidFill>
                  <a:srgbClr val="0070C0"/>
                </a:solidFill>
              </a:rPr>
              <a:t> verbal action)</a:t>
            </a:r>
          </a:p>
          <a:p>
            <a:endParaRPr lang="en-US" dirty="0">
              <a:solidFill>
                <a:srgbClr val="0070C0"/>
              </a:solidFill>
            </a:endParaRPr>
          </a:p>
          <a:p>
            <a:r>
              <a:rPr lang="en-US" b="1" dirty="0">
                <a:solidFill>
                  <a:srgbClr val="0070C0"/>
                </a:solidFill>
              </a:rPr>
              <a:t>OEC – Willful choice vs impaired</a:t>
            </a:r>
            <a:r>
              <a:rPr lang="en-US" b="1" baseline="0" dirty="0">
                <a:solidFill>
                  <a:srgbClr val="0070C0"/>
                </a:solidFill>
              </a:rPr>
              <a:t> decision making:  </a:t>
            </a:r>
          </a:p>
          <a:p>
            <a:endParaRPr lang="en-US" b="1" baseline="0" dirty="0">
              <a:solidFill>
                <a:srgbClr val="0070C0"/>
              </a:solidFill>
            </a:endParaRPr>
          </a:p>
          <a:p>
            <a:r>
              <a:rPr lang="en-US" b="1" baseline="0" dirty="0">
                <a:solidFill>
                  <a:srgbClr val="0070C0"/>
                </a:solidFill>
              </a:rPr>
              <a:t>Example – </a:t>
            </a:r>
          </a:p>
          <a:p>
            <a:r>
              <a:rPr lang="en-US" baseline="0" dirty="0">
                <a:solidFill>
                  <a:srgbClr val="0070C0"/>
                </a:solidFill>
              </a:rPr>
              <a:t>Patient will not use Walker because it puts line marks in my carpet.  It looks tacky when my card club comes over and I can’t carry my drink.</a:t>
            </a:r>
          </a:p>
          <a:p>
            <a:r>
              <a:rPr lang="en-US" baseline="0" dirty="0">
                <a:solidFill>
                  <a:srgbClr val="0070C0"/>
                </a:solidFill>
              </a:rPr>
              <a:t>I know the risk and I am careful.   (Helps if you can determine they are knowledgeable and making an informed choice).  </a:t>
            </a:r>
          </a:p>
          <a:p>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197</a:t>
            </a:fld>
            <a:endParaRPr lang="en-US" dirty="0"/>
          </a:p>
        </p:txBody>
      </p:sp>
    </p:spTree>
    <p:extLst>
      <p:ext uri="{BB962C8B-B14F-4D97-AF65-F5344CB8AC3E}">
        <p14:creationId xmlns:p14="http://schemas.microsoft.com/office/powerpoint/2010/main" val="289817896"/>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sz="1400" dirty="0">
                <a:solidFill>
                  <a:srgbClr val="0070C0"/>
                </a:solidFill>
              </a:rPr>
              <a:t>   Ch 3 </a:t>
            </a:r>
            <a:r>
              <a:rPr lang="en-US" sz="1400" b="1" dirty="0">
                <a:solidFill>
                  <a:srgbClr val="0070C0"/>
                </a:solidFill>
              </a:rPr>
              <a:t>PG J-7   </a:t>
            </a:r>
            <a:r>
              <a:rPr lang="en-US" sz="1400" dirty="0">
                <a:solidFill>
                  <a:srgbClr val="0070C0"/>
                </a:solidFill>
              </a:rPr>
              <a:t>Read Slide</a:t>
            </a:r>
          </a:p>
          <a:p>
            <a:endParaRPr lang="en-US" sz="1400" dirty="0">
              <a:solidFill>
                <a:srgbClr val="0070C0"/>
              </a:solidFill>
            </a:endParaRPr>
          </a:p>
          <a:p>
            <a:r>
              <a:rPr lang="en-US" sz="1400" dirty="0">
                <a:solidFill>
                  <a:srgbClr val="0070C0"/>
                </a:solidFill>
              </a:rPr>
              <a:t>Use clinical judgment to determine if the degree of the behavior is disruptive or dangerous to the patient or caregiver.</a:t>
            </a:r>
          </a:p>
          <a:p>
            <a:endParaRPr lang="en-US" sz="1400" dirty="0">
              <a:solidFill>
                <a:srgbClr val="0070C0"/>
              </a:solidFill>
            </a:endParaRPr>
          </a:p>
          <a:p>
            <a:endParaRPr lang="en-US" sz="1400" dirty="0">
              <a:solidFill>
                <a:srgbClr val="0070C0"/>
              </a:solidFill>
            </a:endParaRPr>
          </a:p>
          <a:p>
            <a:r>
              <a:rPr lang="en-US" dirty="0"/>
              <a:t>Examples of Disruptive/dangerous behaviors:</a:t>
            </a:r>
          </a:p>
          <a:p>
            <a:pPr lvl="1"/>
            <a:r>
              <a:rPr lang="en-US" dirty="0"/>
              <a:t>Sleeplessness</a:t>
            </a:r>
          </a:p>
          <a:p>
            <a:pPr lvl="1"/>
            <a:r>
              <a:rPr lang="en-US" dirty="0"/>
              <a:t>“Sun-downing”</a:t>
            </a:r>
          </a:p>
          <a:p>
            <a:pPr lvl="1"/>
            <a:r>
              <a:rPr lang="en-US" dirty="0"/>
              <a:t>Agitation</a:t>
            </a:r>
          </a:p>
          <a:p>
            <a:pPr lvl="1"/>
            <a:r>
              <a:rPr lang="en-US" dirty="0"/>
              <a:t>Wandering</a:t>
            </a:r>
          </a:p>
          <a:p>
            <a:pPr lvl="1"/>
            <a:r>
              <a:rPr lang="en-US" dirty="0"/>
              <a:t>Aggression</a:t>
            </a:r>
          </a:p>
          <a:p>
            <a:pPr lvl="1"/>
            <a:r>
              <a:rPr lang="en-US" dirty="0"/>
              <a:t>Combativeness</a:t>
            </a:r>
          </a:p>
          <a:p>
            <a:pPr lvl="1"/>
            <a:r>
              <a:rPr lang="en-US" dirty="0"/>
              <a:t>Getting lost in familiar places, etc.</a:t>
            </a:r>
          </a:p>
          <a:p>
            <a:pPr lvl="1"/>
            <a:r>
              <a:rPr lang="en-US" dirty="0"/>
              <a:t>Use Clinical Judgment </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198</a:t>
            </a:fld>
            <a:endParaRPr lang="en-US" dirty="0"/>
          </a:p>
        </p:txBody>
      </p:sp>
    </p:spTree>
    <p:extLst>
      <p:ext uri="{BB962C8B-B14F-4D97-AF65-F5344CB8AC3E}">
        <p14:creationId xmlns:p14="http://schemas.microsoft.com/office/powerpoint/2010/main" val="2896610606"/>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dirty="0">
                <a:solidFill>
                  <a:srgbClr val="0070C0"/>
                </a:solidFill>
              </a:rPr>
              <a:t>**100 slides in next 1 and ½ hours.  Stop at 309 Quality**</a:t>
            </a:r>
          </a:p>
          <a:p>
            <a:endParaRPr lang="en-US" dirty="0">
              <a:solidFill>
                <a:srgbClr val="0070C0"/>
              </a:solidFill>
            </a:endParaRPr>
          </a:p>
          <a:p>
            <a:r>
              <a:rPr lang="en-US" dirty="0">
                <a:solidFill>
                  <a:srgbClr val="0070C0"/>
                </a:solidFill>
              </a:rPr>
              <a:t>Break 230 to 2:45 PM </a:t>
            </a:r>
          </a:p>
          <a:p>
            <a:endParaRPr lang="en-US" dirty="0">
              <a:solidFill>
                <a:srgbClr val="0070C0"/>
              </a:solidFill>
            </a:endParaRPr>
          </a:p>
          <a:p>
            <a:r>
              <a:rPr lang="en-US" dirty="0">
                <a:solidFill>
                  <a:srgbClr val="0070C0"/>
                </a:solidFill>
              </a:rPr>
              <a:t>ADL Section Convention wording changes.  The following slides contain the new convention wording/direction.</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199</a:t>
            </a:fld>
            <a:endParaRPr lang="en-US" dirty="0"/>
          </a:p>
        </p:txBody>
      </p:sp>
    </p:spTree>
    <p:extLst>
      <p:ext uri="{BB962C8B-B14F-4D97-AF65-F5344CB8AC3E}">
        <p14:creationId xmlns:p14="http://schemas.microsoft.com/office/powerpoint/2010/main" val="108115944"/>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599005" y="3332856"/>
            <a:ext cx="8199727" cy="3456705"/>
          </a:xfrm>
        </p:spPr>
        <p:txBody>
          <a:bodyPr>
            <a:normAutofit/>
          </a:bodyPr>
          <a:lstStyle/>
          <a:p>
            <a:r>
              <a:rPr lang="en-US" sz="1400" b="1" dirty="0">
                <a:solidFill>
                  <a:srgbClr val="0070C0"/>
                </a:solidFill>
              </a:rPr>
              <a:t>Read Convention 1 and 2 then example.</a:t>
            </a:r>
          </a:p>
          <a:p>
            <a:endParaRPr lang="en-US" b="1" dirty="0">
              <a:solidFill>
                <a:srgbClr val="0070C0"/>
              </a:solidFill>
            </a:endParaRPr>
          </a:p>
          <a:p>
            <a:endParaRPr lang="en-US" b="1" dirty="0">
              <a:solidFill>
                <a:srgbClr val="0070C0"/>
              </a:solidFill>
            </a:endParaRPr>
          </a:p>
          <a:p>
            <a:pPr marL="344471" indent="-344471">
              <a:buAutoNum type="arabicPeriod" startAt="2"/>
            </a:pPr>
            <a:r>
              <a:rPr lang="en-US" sz="1400" b="1" dirty="0">
                <a:solidFill>
                  <a:srgbClr val="0070C0"/>
                </a:solidFill>
              </a:rPr>
              <a:t>Safe Ability</a:t>
            </a:r>
          </a:p>
          <a:p>
            <a:r>
              <a:rPr lang="en-US" sz="900" b="1" dirty="0">
                <a:solidFill>
                  <a:srgbClr val="0070C0"/>
                </a:solidFill>
              </a:rPr>
              <a:t>SEE if Conventions are current****************</a:t>
            </a:r>
          </a:p>
          <a:p>
            <a:r>
              <a:rPr lang="en-US" sz="1400" b="1" dirty="0">
                <a:solidFill>
                  <a:srgbClr val="0070C0"/>
                </a:solidFill>
              </a:rPr>
              <a:t>Observe patient performing tasks to assess safety.  </a:t>
            </a:r>
            <a:r>
              <a:rPr lang="en-US" sz="1400" dirty="0">
                <a:solidFill>
                  <a:srgbClr val="0070C0"/>
                </a:solidFill>
              </a:rPr>
              <a:t>Observe how the patient uses his/her assistive devices and observe the techniques used while performing ADL/IADL’s.  If a patient performs a tasks without anyone’s assistance but does </a:t>
            </a:r>
            <a:r>
              <a:rPr lang="en-US" sz="1400" b="1" dirty="0">
                <a:solidFill>
                  <a:srgbClr val="0070C0"/>
                </a:solidFill>
              </a:rPr>
              <a:t>not perform </a:t>
            </a:r>
            <a:r>
              <a:rPr lang="en-US" sz="1400" dirty="0">
                <a:solidFill>
                  <a:srgbClr val="0070C0"/>
                </a:solidFill>
              </a:rPr>
              <a:t>those tasks </a:t>
            </a:r>
            <a:r>
              <a:rPr lang="en-US" sz="1400" b="1" dirty="0">
                <a:solidFill>
                  <a:srgbClr val="0070C0"/>
                </a:solidFill>
              </a:rPr>
              <a:t>safely</a:t>
            </a:r>
            <a:r>
              <a:rPr lang="en-US" sz="1400" dirty="0">
                <a:solidFill>
                  <a:srgbClr val="0070C0"/>
                </a:solidFill>
              </a:rPr>
              <a:t>, then you </a:t>
            </a:r>
            <a:r>
              <a:rPr lang="en-US" sz="1400" b="1" dirty="0">
                <a:solidFill>
                  <a:srgbClr val="0070C0"/>
                </a:solidFill>
              </a:rPr>
              <a:t>cannot score </a:t>
            </a:r>
            <a:r>
              <a:rPr lang="en-US" sz="1400" dirty="0">
                <a:solidFill>
                  <a:srgbClr val="0070C0"/>
                </a:solidFill>
              </a:rPr>
              <a:t>the patient as </a:t>
            </a:r>
            <a:r>
              <a:rPr lang="en-US" sz="1400" b="1" dirty="0">
                <a:solidFill>
                  <a:srgbClr val="0070C0"/>
                </a:solidFill>
              </a:rPr>
              <a:t>independent</a:t>
            </a:r>
            <a:r>
              <a:rPr lang="en-US" sz="1400" dirty="0">
                <a:solidFill>
                  <a:srgbClr val="0070C0"/>
                </a:solidFill>
              </a:rPr>
              <a:t> and you must </a:t>
            </a:r>
            <a:r>
              <a:rPr lang="en-US" sz="1400" b="1" dirty="0">
                <a:solidFill>
                  <a:srgbClr val="0070C0"/>
                </a:solidFill>
              </a:rPr>
              <a:t>assess what level of assistance is required for the pt. to be safe.</a:t>
            </a:r>
          </a:p>
          <a:p>
            <a:endParaRPr lang="en-US" b="1" dirty="0">
              <a:solidFill>
                <a:srgbClr val="0070C0"/>
              </a:solidFill>
            </a:endParaRPr>
          </a:p>
          <a:p>
            <a:r>
              <a:rPr lang="en-US" sz="1400" dirty="0">
                <a:solidFill>
                  <a:srgbClr val="0070C0"/>
                </a:solidFill>
              </a:rPr>
              <a:t>Ex. 1. The pt. may be walking alone without equipment, but if he is using furniture and the walls for support, then he is not ambulating safely.  2.  If patient uses the walker safely but then forgets the walker – not safe.</a:t>
            </a:r>
          </a:p>
          <a:p>
            <a:endParaRPr lang="en-US" sz="1400" b="1"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200</a:t>
            </a:fld>
            <a:endParaRPr lang="en-US" dirty="0"/>
          </a:p>
        </p:txBody>
      </p:sp>
    </p:spTree>
    <p:extLst>
      <p:ext uri="{BB962C8B-B14F-4D97-AF65-F5344CB8AC3E}">
        <p14:creationId xmlns:p14="http://schemas.microsoft.com/office/powerpoint/2010/main" val="329078222"/>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dirty="0">
                <a:solidFill>
                  <a:srgbClr val="0070C0"/>
                </a:solidFill>
              </a:rPr>
              <a:t>Read TITLE then below.</a:t>
            </a:r>
          </a:p>
          <a:p>
            <a:endParaRPr lang="en-US" dirty="0">
              <a:solidFill>
                <a:srgbClr val="0070C0"/>
              </a:solidFill>
            </a:endParaRPr>
          </a:p>
          <a:p>
            <a:r>
              <a:rPr lang="en-US" dirty="0">
                <a:solidFill>
                  <a:srgbClr val="0070C0"/>
                </a:solidFill>
              </a:rPr>
              <a:t>READ Below also:  </a:t>
            </a:r>
          </a:p>
          <a:p>
            <a:endParaRPr lang="en-US" dirty="0">
              <a:solidFill>
                <a:srgbClr val="0070C0"/>
              </a:solidFill>
            </a:endParaRPr>
          </a:p>
          <a:p>
            <a:r>
              <a:rPr lang="en-US" dirty="0">
                <a:solidFill>
                  <a:srgbClr val="0070C0"/>
                </a:solidFill>
              </a:rPr>
              <a:t>Non Compliance vs Inability</a:t>
            </a:r>
          </a:p>
          <a:p>
            <a:endParaRPr lang="en-US" dirty="0">
              <a:solidFill>
                <a:srgbClr val="0070C0"/>
              </a:solidFill>
            </a:endParaRPr>
          </a:p>
          <a:p>
            <a:r>
              <a:rPr lang="en-US" dirty="0">
                <a:solidFill>
                  <a:srgbClr val="0070C0"/>
                </a:solidFill>
              </a:rPr>
              <a:t>Non Compliance due to “impairment”  - Pt. demonstrates she can walk safely with walker, but FORGETS</a:t>
            </a:r>
            <a:r>
              <a:rPr lang="en-US" baseline="0" dirty="0">
                <a:solidFill>
                  <a:srgbClr val="0070C0"/>
                </a:solidFill>
              </a:rPr>
              <a:t> to use the walker = impairment impacts ability </a:t>
            </a:r>
          </a:p>
          <a:p>
            <a:endParaRPr lang="en-US" baseline="0" dirty="0">
              <a:solidFill>
                <a:srgbClr val="0070C0"/>
              </a:solidFill>
            </a:endParaRPr>
          </a:p>
          <a:p>
            <a:r>
              <a:rPr lang="en-US" baseline="0" dirty="0">
                <a:solidFill>
                  <a:srgbClr val="0070C0"/>
                </a:solidFill>
              </a:rPr>
              <a:t>Non Compliance due to “choice” – Patient demonstrates she can walk safely with walker, but CHOOSES not to use walker, even though she is aware of the potential risk. = Matter of Choice.</a:t>
            </a:r>
          </a:p>
          <a:p>
            <a:endParaRPr lang="en-US" baseline="0" dirty="0">
              <a:solidFill>
                <a:srgbClr val="0070C0"/>
              </a:solidFill>
            </a:endParaRPr>
          </a:p>
          <a:p>
            <a:r>
              <a:rPr lang="en-US" b="1" baseline="0" dirty="0">
                <a:solidFill>
                  <a:srgbClr val="0070C0"/>
                </a:solidFill>
              </a:rPr>
              <a:t>May score lower if NOT considered to be safe.  Score at the level they are most safe.  </a:t>
            </a:r>
          </a:p>
          <a:p>
            <a:endParaRPr lang="en-US" baseline="0" dirty="0">
              <a:solidFill>
                <a:srgbClr val="0070C0"/>
              </a:solidFill>
            </a:endParaRPr>
          </a:p>
          <a:p>
            <a:r>
              <a:rPr lang="en-US" baseline="0" dirty="0">
                <a:solidFill>
                  <a:srgbClr val="0070C0"/>
                </a:solidFill>
              </a:rPr>
              <a:t>Item Intent will normally have the word SAFELY as a reminder to also look at the safety factor.</a:t>
            </a:r>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201</a:t>
            </a:fld>
            <a:endParaRPr lang="en-US" dirty="0"/>
          </a:p>
        </p:txBody>
      </p:sp>
    </p:spTree>
    <p:extLst>
      <p:ext uri="{BB962C8B-B14F-4D97-AF65-F5344CB8AC3E}">
        <p14:creationId xmlns:p14="http://schemas.microsoft.com/office/powerpoint/2010/main" val="1761068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Effective Jan. 1, 2020.</a:t>
            </a:r>
          </a:p>
          <a:p>
            <a:endParaRPr lang="en-US" dirty="0"/>
          </a:p>
          <a:p>
            <a:r>
              <a:rPr lang="en-US" dirty="0"/>
              <a:t>They found there was higher resource use for 30 day periods when the patient was admitted from an institutional admission source.  </a:t>
            </a:r>
          </a:p>
          <a:p>
            <a:endParaRPr lang="en-US" dirty="0"/>
          </a:p>
          <a:p>
            <a:r>
              <a:rPr lang="en-US" dirty="0"/>
              <a:t>Institutional Definition on slide.</a:t>
            </a:r>
          </a:p>
        </p:txBody>
      </p:sp>
      <p:sp>
        <p:nvSpPr>
          <p:cNvPr id="4" name="Slide Number Placeholder 3"/>
          <p:cNvSpPr>
            <a:spLocks noGrp="1"/>
          </p:cNvSpPr>
          <p:nvPr>
            <p:ph type="sldNum" sz="quarter" idx="5"/>
          </p:nvPr>
        </p:nvSpPr>
        <p:spPr/>
        <p:txBody>
          <a:bodyPr/>
          <a:lstStyle/>
          <a:p>
            <a:fld id="{DE6A6F7E-FF20-4893-9B67-69E41E6C65A7}" type="slidenum">
              <a:rPr lang="en-US" smtClean="0"/>
              <a:pPr/>
              <a:t>19</a:t>
            </a:fld>
            <a:endParaRPr lang="en-US" dirty="0"/>
          </a:p>
        </p:txBody>
      </p:sp>
    </p:spTree>
    <p:extLst>
      <p:ext uri="{BB962C8B-B14F-4D97-AF65-F5344CB8AC3E}">
        <p14:creationId xmlns:p14="http://schemas.microsoft.com/office/powerpoint/2010/main" val="850151977"/>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solidFill>
                  <a:srgbClr val="0070C0"/>
                </a:solidFill>
              </a:rPr>
              <a:t>Example,  </a:t>
            </a:r>
            <a:r>
              <a:rPr lang="en-US" dirty="0">
                <a:solidFill>
                  <a:srgbClr val="0070C0"/>
                </a:solidFill>
              </a:rPr>
              <a:t>you assess that your pt. is physically, cognitively, and behaviorally able to ambulate safely alone with her walker; however, she chooses not to walk very often, and when she does, her spouse insists on walking with her, providing continuous contact guard assistance every time to gets up to ambulate.  In this situation, the patient’s performance is that when she ambulates she uses a device and constant human assistance.  You have assessed that her safe ability is that when she ambulates she only requires a device to be safe.  </a:t>
            </a:r>
          </a:p>
          <a:p>
            <a:endParaRPr lang="en-US" sz="800" dirty="0">
              <a:solidFill>
                <a:srgbClr val="0070C0"/>
              </a:solidFill>
            </a:endParaRPr>
          </a:p>
          <a:p>
            <a:r>
              <a:rPr lang="en-US" dirty="0">
                <a:solidFill>
                  <a:srgbClr val="0070C0"/>
                </a:solidFill>
              </a:rPr>
              <a:t>According to this convention, we are to score item M1860 Ambulation/Locomotion based upon the </a:t>
            </a:r>
            <a:r>
              <a:rPr lang="en-US" dirty="0" err="1">
                <a:solidFill>
                  <a:srgbClr val="0070C0"/>
                </a:solidFill>
              </a:rPr>
              <a:t>pt.s</a:t>
            </a:r>
            <a:r>
              <a:rPr lang="en-US" dirty="0">
                <a:solidFill>
                  <a:srgbClr val="0070C0"/>
                </a:solidFill>
              </a:rPr>
              <a:t> safe ability to ambulate, which is using only an assistive device, and not her actual preference, which is an assistive device and continuous human assistance.  (CMS online training).</a:t>
            </a:r>
            <a:endParaRPr lang="en-US" b="1" dirty="0">
              <a:solidFill>
                <a:srgbClr val="0070C0"/>
              </a:solidFill>
            </a:endParaRPr>
          </a:p>
          <a:p>
            <a:endParaRPr lang="en-US" b="1" dirty="0">
              <a:solidFill>
                <a:srgbClr val="0070C0"/>
              </a:solidFill>
            </a:endParaRP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202</a:t>
            </a:fld>
            <a:endParaRPr lang="en-US" dirty="0"/>
          </a:p>
        </p:txBody>
      </p:sp>
    </p:spTree>
    <p:extLst>
      <p:ext uri="{BB962C8B-B14F-4D97-AF65-F5344CB8AC3E}">
        <p14:creationId xmlns:p14="http://schemas.microsoft.com/office/powerpoint/2010/main" val="3795777796"/>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Where will we find the information what is included or excluded?  Access to items or location is more difficult to determine.  In general always</a:t>
            </a:r>
            <a:r>
              <a:rPr lang="en-US" baseline="0" dirty="0"/>
              <a:t> include unless it is specifically Excluded.   PG K-21 is a good example.  </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203</a:t>
            </a:fld>
            <a:endParaRPr lang="en-US" dirty="0"/>
          </a:p>
        </p:txBody>
      </p:sp>
    </p:spTree>
    <p:extLst>
      <p:ext uri="{BB962C8B-B14F-4D97-AF65-F5344CB8AC3E}">
        <p14:creationId xmlns:p14="http://schemas.microsoft.com/office/powerpoint/2010/main" val="210973570"/>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b="1" dirty="0">
                <a:solidFill>
                  <a:srgbClr val="0070C0"/>
                </a:solidFill>
              </a:rPr>
              <a:t>Majority of Tasks only applies to Grooming and Dressing.  </a:t>
            </a:r>
          </a:p>
          <a:p>
            <a:r>
              <a:rPr lang="en-US" sz="1400" b="1" dirty="0">
                <a:solidFill>
                  <a:srgbClr val="0070C0"/>
                </a:solidFill>
              </a:rPr>
              <a:t>Access is included for Grooming</a:t>
            </a:r>
          </a:p>
          <a:p>
            <a:endParaRPr lang="en-US" sz="1400" dirty="0">
              <a:solidFill>
                <a:srgbClr val="0070C0"/>
              </a:solidFill>
            </a:endParaRPr>
          </a:p>
          <a:p>
            <a:r>
              <a:rPr lang="en-US" sz="1400" dirty="0">
                <a:solidFill>
                  <a:srgbClr val="0070C0"/>
                </a:solidFill>
              </a:rPr>
              <a:t>BIG CONCEPT - Pay attention to when Access to needed items and/or location” where the task occurs </a:t>
            </a:r>
            <a:r>
              <a:rPr lang="en-US" sz="1400" b="1" dirty="0">
                <a:solidFill>
                  <a:srgbClr val="0070C0"/>
                </a:solidFill>
              </a:rPr>
              <a:t>is Included UNLESS </a:t>
            </a:r>
            <a:r>
              <a:rPr lang="en-US" sz="1400" dirty="0">
                <a:solidFill>
                  <a:srgbClr val="0070C0"/>
                </a:solidFill>
              </a:rPr>
              <a:t>it is specifically Excluded.</a:t>
            </a:r>
          </a:p>
          <a:p>
            <a:endParaRPr lang="en-US" sz="1400" dirty="0">
              <a:solidFill>
                <a:srgbClr val="0070C0"/>
              </a:solidFill>
            </a:endParaRPr>
          </a:p>
          <a:p>
            <a:r>
              <a:rPr lang="en-US" sz="1400" dirty="0">
                <a:solidFill>
                  <a:srgbClr val="0070C0"/>
                </a:solidFill>
              </a:rPr>
              <a:t>New OASIS question on this.  </a:t>
            </a:r>
          </a:p>
        </p:txBody>
      </p:sp>
      <p:sp>
        <p:nvSpPr>
          <p:cNvPr id="4" name="Slide Number Placeholder 3"/>
          <p:cNvSpPr>
            <a:spLocks noGrp="1"/>
          </p:cNvSpPr>
          <p:nvPr>
            <p:ph type="sldNum" sz="quarter" idx="10"/>
          </p:nvPr>
        </p:nvSpPr>
        <p:spPr/>
        <p:txBody>
          <a:bodyPr/>
          <a:lstStyle/>
          <a:p>
            <a:fld id="{DE6A6F7E-FF20-4893-9B67-69E41E6C65A7}" type="slidenum">
              <a:rPr lang="en-US" smtClean="0"/>
              <a:pPr/>
              <a:t>204</a:t>
            </a:fld>
            <a:endParaRPr lang="en-US" dirty="0"/>
          </a:p>
        </p:txBody>
      </p:sp>
    </p:spTree>
    <p:extLst>
      <p:ext uri="{BB962C8B-B14F-4D97-AF65-F5344CB8AC3E}">
        <p14:creationId xmlns:p14="http://schemas.microsoft.com/office/powerpoint/2010/main" val="3287285777"/>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205</a:t>
            </a:fld>
            <a:endParaRPr lang="en-US" dirty="0"/>
          </a:p>
        </p:txBody>
      </p:sp>
    </p:spTree>
    <p:extLst>
      <p:ext uri="{BB962C8B-B14F-4D97-AF65-F5344CB8AC3E}">
        <p14:creationId xmlns:p14="http://schemas.microsoft.com/office/powerpoint/2010/main" val="2031002019"/>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29640" y="3329954"/>
            <a:ext cx="7437120" cy="3286724"/>
          </a:xfrm>
        </p:spPr>
        <p:txBody>
          <a:bodyPr>
            <a:normAutofit fontScale="92500"/>
          </a:bodyPr>
          <a:lstStyle/>
          <a:p>
            <a:r>
              <a:rPr lang="en-US" sz="1500" b="1" dirty="0">
                <a:solidFill>
                  <a:srgbClr val="0070C0"/>
                </a:solidFill>
              </a:rPr>
              <a:t>CH 3 PG K-1    Majority of task  and safety applies  (access to grooming utensils included in ability): CMS Oasis Q&amp;As, Category 4b, Question 129.1</a:t>
            </a:r>
            <a:endParaRPr lang="en-US" sz="800" dirty="0">
              <a:solidFill>
                <a:srgbClr val="0070C0"/>
              </a:solidFill>
            </a:endParaRPr>
          </a:p>
          <a:p>
            <a:endParaRPr lang="en-US" sz="900" dirty="0">
              <a:solidFill>
                <a:srgbClr val="0070C0"/>
              </a:solidFill>
            </a:endParaRPr>
          </a:p>
          <a:p>
            <a:r>
              <a:rPr lang="en-US" sz="1500" dirty="0">
                <a:solidFill>
                  <a:srgbClr val="0070C0"/>
                </a:solidFill>
              </a:rPr>
              <a:t>Finally can wash your face, shave etc. Not bathing or shampooing hair nor toileting hygiene.  “Hair care is brushing/styling not shampooing.”</a:t>
            </a:r>
            <a:endParaRPr lang="en-US" sz="800" dirty="0">
              <a:solidFill>
                <a:srgbClr val="0070C0"/>
              </a:solidFill>
            </a:endParaRPr>
          </a:p>
          <a:p>
            <a:endParaRPr lang="en-US" sz="800" dirty="0">
              <a:solidFill>
                <a:srgbClr val="0070C0"/>
              </a:solidFill>
            </a:endParaRPr>
          </a:p>
          <a:p>
            <a:r>
              <a:rPr lang="en-US" sz="1500" dirty="0">
                <a:solidFill>
                  <a:srgbClr val="0070C0"/>
                </a:solidFill>
              </a:rPr>
              <a:t>Focus on Patient’s ABILITY  to safely perform.</a:t>
            </a:r>
          </a:p>
          <a:p>
            <a:endParaRPr lang="en-US" sz="800" dirty="0">
              <a:solidFill>
                <a:srgbClr val="0070C0"/>
              </a:solidFill>
            </a:endParaRPr>
          </a:p>
          <a:p>
            <a:r>
              <a:rPr lang="en-US" sz="1500" dirty="0">
                <a:solidFill>
                  <a:srgbClr val="0070C0"/>
                </a:solidFill>
              </a:rPr>
              <a:t>Pt.s ability may change.</a:t>
            </a:r>
          </a:p>
          <a:p>
            <a:endParaRPr lang="en-US" sz="800" dirty="0">
              <a:solidFill>
                <a:srgbClr val="0070C0"/>
              </a:solidFill>
            </a:endParaRPr>
          </a:p>
          <a:p>
            <a:r>
              <a:rPr lang="en-US" sz="1500" dirty="0">
                <a:solidFill>
                  <a:srgbClr val="0070C0"/>
                </a:solidFill>
              </a:rPr>
              <a:t>Assess what the pt. is able to do on the </a:t>
            </a:r>
            <a:r>
              <a:rPr lang="en-US" sz="1500" b="1" dirty="0">
                <a:solidFill>
                  <a:srgbClr val="0070C0"/>
                </a:solidFill>
              </a:rPr>
              <a:t>day of assessment</a:t>
            </a:r>
            <a:r>
              <a:rPr lang="en-US" sz="1500" dirty="0">
                <a:solidFill>
                  <a:srgbClr val="0070C0"/>
                </a:solidFill>
              </a:rPr>
              <a:t>.  A patients ability to perform tasks may vary in a multi-task item such as grooming. </a:t>
            </a:r>
          </a:p>
          <a:p>
            <a:r>
              <a:rPr lang="en-US" sz="1500" dirty="0">
                <a:solidFill>
                  <a:srgbClr val="0070C0"/>
                </a:solidFill>
              </a:rPr>
              <a:t>Report based on what the patient is able to perform </a:t>
            </a:r>
            <a:r>
              <a:rPr lang="en-US" sz="1500" u="sng" dirty="0">
                <a:solidFill>
                  <a:srgbClr val="0070C0"/>
                </a:solidFill>
              </a:rPr>
              <a:t>safely in the “majority” </a:t>
            </a:r>
            <a:r>
              <a:rPr lang="en-US" sz="1500" b="1" u="sng" dirty="0">
                <a:solidFill>
                  <a:srgbClr val="0070C0"/>
                </a:solidFill>
              </a:rPr>
              <a:t>of included tasks</a:t>
            </a:r>
            <a:r>
              <a:rPr lang="en-US" sz="1500" b="1" dirty="0">
                <a:solidFill>
                  <a:srgbClr val="0070C0"/>
                </a:solidFill>
              </a:rPr>
              <a:t>.</a:t>
            </a:r>
          </a:p>
          <a:p>
            <a:r>
              <a:rPr lang="en-US" sz="1500" dirty="0">
                <a:solidFill>
                  <a:srgbClr val="0070C0"/>
                </a:solidFill>
              </a:rPr>
              <a:t>Give more weight to tasks that are performed more frequently.</a:t>
            </a:r>
          </a:p>
          <a:p>
            <a:endParaRPr lang="en-US" sz="1400" dirty="0">
              <a:solidFill>
                <a:srgbClr val="0070C0"/>
              </a:solidFill>
            </a:endParaRPr>
          </a:p>
          <a:p>
            <a:pPr marL="0" lvl="1" defTabSz="916019">
              <a:defRPr/>
            </a:pPr>
            <a:r>
              <a:rPr lang="en-US" dirty="0">
                <a:solidFill>
                  <a:srgbClr val="0070C0"/>
                </a:solidFill>
              </a:rPr>
              <a:t>Was on this slide:   Response “2” – Someone must assist the patient to groom self </a:t>
            </a:r>
            <a:r>
              <a:rPr lang="en-US" b="1" dirty="0">
                <a:solidFill>
                  <a:schemeClr val="tx1"/>
                </a:solidFill>
              </a:rPr>
              <a:t>includes standby assist or verbal cueing</a:t>
            </a:r>
            <a:r>
              <a:rPr lang="en-US" dirty="0">
                <a:solidFill>
                  <a:srgbClr val="0070C0"/>
                </a:solidFill>
              </a:rPr>
              <a:t>.</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206</a:t>
            </a:fld>
            <a:endParaRPr lang="en-US" dirty="0"/>
          </a:p>
        </p:txBody>
      </p:sp>
    </p:spTree>
    <p:extLst>
      <p:ext uri="{BB962C8B-B14F-4D97-AF65-F5344CB8AC3E}">
        <p14:creationId xmlns:p14="http://schemas.microsoft.com/office/powerpoint/2010/main" val="2358401032"/>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b="1" dirty="0"/>
              <a:t>K-1  1/1/18</a:t>
            </a:r>
          </a:p>
        </p:txBody>
      </p:sp>
      <p:sp>
        <p:nvSpPr>
          <p:cNvPr id="4" name="Slide Number Placeholder 3"/>
          <p:cNvSpPr>
            <a:spLocks noGrp="1"/>
          </p:cNvSpPr>
          <p:nvPr>
            <p:ph type="sldNum" sz="quarter" idx="10"/>
          </p:nvPr>
        </p:nvSpPr>
        <p:spPr/>
        <p:txBody>
          <a:bodyPr/>
          <a:lstStyle/>
          <a:p>
            <a:fld id="{DE6A6F7E-FF20-4893-9B67-69E41E6C65A7}" type="slidenum">
              <a:rPr lang="en-US" smtClean="0"/>
              <a:pPr/>
              <a:t>208</a:t>
            </a:fld>
            <a:endParaRPr lang="en-US" dirty="0"/>
          </a:p>
        </p:txBody>
      </p:sp>
    </p:spTree>
    <p:extLst>
      <p:ext uri="{BB962C8B-B14F-4D97-AF65-F5344CB8AC3E}">
        <p14:creationId xmlns:p14="http://schemas.microsoft.com/office/powerpoint/2010/main" val="1815109497"/>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598973" y="3329966"/>
            <a:ext cx="8098501" cy="3632439"/>
          </a:xfrm>
        </p:spPr>
        <p:txBody>
          <a:bodyPr>
            <a:normAutofit fontScale="92500" lnSpcReduction="20000"/>
          </a:bodyPr>
          <a:lstStyle/>
          <a:p>
            <a:pPr defTabSz="912858">
              <a:defRPr/>
            </a:pPr>
            <a:r>
              <a:rPr lang="en-US" sz="1400" b="1" dirty="0">
                <a:solidFill>
                  <a:srgbClr val="0070C0"/>
                </a:solidFill>
              </a:rPr>
              <a:t>      </a:t>
            </a:r>
            <a:r>
              <a:rPr lang="en-US" sz="1400" b="1" dirty="0"/>
              <a:t>How many task?  4/5  How many does the pt. independently perform? ¾</a:t>
            </a:r>
          </a:p>
          <a:p>
            <a:endParaRPr lang="en-US" sz="900" b="1" dirty="0"/>
          </a:p>
          <a:p>
            <a:r>
              <a:rPr lang="en-US" sz="1400" b="1" dirty="0"/>
              <a:t>Answer</a:t>
            </a:r>
            <a:r>
              <a:rPr lang="en-US" sz="1400" dirty="0"/>
              <a:t> – Response 0  (In cases where a pt.s ability is different for various grooming tasks, select the response that best describes the pt.s  ability to perform the majority of grooming task.  Q&amp;A book PG 374)</a:t>
            </a:r>
          </a:p>
          <a:p>
            <a:endParaRPr lang="en-US" sz="900" dirty="0"/>
          </a:p>
          <a:p>
            <a:r>
              <a:rPr lang="en-US" sz="1400" dirty="0"/>
              <a:t>Out of 5 activities – shaving only one can’t do – can do 3 of 4 regular activities.  </a:t>
            </a:r>
            <a:r>
              <a:rPr lang="en-US" sz="1400" b="1" dirty="0"/>
              <a:t>Did you remember to apply the Majority of Tasks convention applies to this one</a:t>
            </a:r>
            <a:r>
              <a:rPr lang="en-US" sz="1400" dirty="0"/>
              <a:t>?  We are directed to select the response that reports the patient’s ability in a majority of the grooming tasks when ability varies between the different included tasks.  There is only one task that he performs once a day that requires assistance.</a:t>
            </a:r>
          </a:p>
          <a:p>
            <a:endParaRPr lang="en-US" sz="1100" b="1" dirty="0">
              <a:solidFill>
                <a:srgbClr val="0070C0"/>
              </a:solidFill>
            </a:endParaRPr>
          </a:p>
          <a:p>
            <a:r>
              <a:rPr lang="en-US" sz="1400" b="1" dirty="0">
                <a:solidFill>
                  <a:srgbClr val="0070C0"/>
                </a:solidFill>
              </a:rPr>
              <a:t>2</a:t>
            </a:r>
            <a:r>
              <a:rPr lang="en-US" sz="1400" b="1" baseline="30000" dirty="0">
                <a:solidFill>
                  <a:srgbClr val="0070C0"/>
                </a:solidFill>
              </a:rPr>
              <a:t>nd</a:t>
            </a:r>
            <a:r>
              <a:rPr lang="en-US" sz="1400" b="1" dirty="0">
                <a:solidFill>
                  <a:srgbClr val="0070C0"/>
                </a:solidFill>
              </a:rPr>
              <a:t> Scenario – read to them – choices are on slide:  </a:t>
            </a:r>
          </a:p>
          <a:p>
            <a:endParaRPr lang="en-US" sz="1100" b="1" dirty="0">
              <a:solidFill>
                <a:srgbClr val="0070C0"/>
              </a:solidFill>
            </a:endParaRPr>
          </a:p>
          <a:p>
            <a:r>
              <a:rPr lang="en-US" sz="1400" dirty="0">
                <a:solidFill>
                  <a:srgbClr val="0070C0"/>
                </a:solidFill>
              </a:rPr>
              <a:t>When you arrive to perform the SOC assessment you find the patient disheveled.  He states he hasn’t combed his hair, shaved, or brushed his teeth since his wife went to the hospital 2 days ago.  The pt. wife likes a clutter free home therefore she keeps all his grooming utensils on the top shelf of the medicine cabinet.  Due to the severe arthritis in his shoulders, his wife usually gathers the grooming supplies and places them on the countertop.  You get his supplies from the medicine cabinet and place them within reach, and he demonstrates he can groom independently.  </a:t>
            </a:r>
          </a:p>
          <a:p>
            <a:endParaRPr lang="en-US" sz="1100" dirty="0">
              <a:solidFill>
                <a:srgbClr val="0070C0"/>
              </a:solidFill>
            </a:endParaRPr>
          </a:p>
          <a:p>
            <a:r>
              <a:rPr lang="en-US" sz="1400" dirty="0">
                <a:solidFill>
                  <a:srgbClr val="0070C0"/>
                </a:solidFill>
              </a:rPr>
              <a:t>How would you score M1800?  See choices on slide.  </a:t>
            </a:r>
            <a:r>
              <a:rPr lang="en-US" sz="1400" b="1" dirty="0">
                <a:solidFill>
                  <a:srgbClr val="0070C0"/>
                </a:solidFill>
              </a:rPr>
              <a:t>Correct answer is Response 1 – Grooming utensils must be placed…. OASIS response is on safe ability, not actual performance.  Upon admission, the pt. was performing below his ability by not grooming.  You observed him demonstrate his ability, he was able to “safely” groom when his grooming utensils were placed within reach.</a:t>
            </a:r>
          </a:p>
          <a:p>
            <a:endParaRPr lang="en-US" sz="1400" b="1" dirty="0">
              <a:solidFill>
                <a:srgbClr val="0070C0"/>
              </a:solidFill>
            </a:endParaRPr>
          </a:p>
          <a:p>
            <a:endParaRPr lang="en-US" sz="1400"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209</a:t>
            </a:fld>
            <a:endParaRPr lang="en-US" dirty="0"/>
          </a:p>
        </p:txBody>
      </p:sp>
    </p:spTree>
    <p:extLst>
      <p:ext uri="{BB962C8B-B14F-4D97-AF65-F5344CB8AC3E}">
        <p14:creationId xmlns:p14="http://schemas.microsoft.com/office/powerpoint/2010/main" val="3481261291"/>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533400" y="3200400"/>
            <a:ext cx="7842049" cy="3733800"/>
          </a:xfrm>
          <a:ln>
            <a:noFill/>
          </a:ln>
        </p:spPr>
        <p:txBody>
          <a:bodyPr>
            <a:normAutofit fontScale="92500" lnSpcReduction="20000"/>
          </a:bodyPr>
          <a:lstStyle/>
          <a:p>
            <a:pPr defTabSz="912858">
              <a:defRPr/>
            </a:pPr>
            <a:r>
              <a:rPr lang="en-US" sz="1400" b="1" dirty="0">
                <a:solidFill>
                  <a:srgbClr val="0070C0"/>
                </a:solidFill>
              </a:rPr>
              <a:t>K-3</a:t>
            </a:r>
            <a:r>
              <a:rPr lang="en-US" sz="1400" dirty="0">
                <a:solidFill>
                  <a:srgbClr val="0070C0"/>
                </a:solidFill>
              </a:rPr>
              <a:t>     </a:t>
            </a:r>
            <a:r>
              <a:rPr lang="en-US" sz="1400" b="1" dirty="0">
                <a:solidFill>
                  <a:srgbClr val="0070C0"/>
                </a:solidFill>
              </a:rPr>
              <a:t>READ TOP 2 only. – Then below</a:t>
            </a:r>
          </a:p>
          <a:p>
            <a:endParaRPr lang="en-US" sz="1200" dirty="0"/>
          </a:p>
          <a:p>
            <a:r>
              <a:rPr lang="en-US" sz="1400" b="1" dirty="0">
                <a:solidFill>
                  <a:srgbClr val="0070C0"/>
                </a:solidFill>
              </a:rPr>
              <a:t>Second bullet:  Each garment/item is a task</a:t>
            </a:r>
            <a:r>
              <a:rPr lang="en-US" sz="1400" dirty="0">
                <a:solidFill>
                  <a:srgbClr val="0070C0"/>
                </a:solidFill>
              </a:rPr>
              <a:t>.  A task is not the steps to putting on one garment. </a:t>
            </a:r>
            <a:endParaRPr lang="en-US" sz="1400" b="1" dirty="0">
              <a:solidFill>
                <a:srgbClr val="0070C0"/>
              </a:solidFill>
            </a:endParaRPr>
          </a:p>
          <a:p>
            <a:endParaRPr lang="en-US" sz="1100" b="1" dirty="0">
              <a:solidFill>
                <a:srgbClr val="0070C0"/>
              </a:solidFill>
            </a:endParaRPr>
          </a:p>
          <a:p>
            <a:r>
              <a:rPr lang="en-US" sz="1400" b="1" dirty="0">
                <a:solidFill>
                  <a:srgbClr val="0070C0"/>
                </a:solidFill>
              </a:rPr>
              <a:t>** (Safety included in this item and “to obtain” clothing) If must use walker to be safe and go to closet and let go of walker to obtain clothing may not be safe.  It is clinician judgment and you must know why then need walker.  </a:t>
            </a:r>
          </a:p>
          <a:p>
            <a:r>
              <a:rPr lang="en-US" sz="1400" b="1" dirty="0">
                <a:solidFill>
                  <a:srgbClr val="0070C0"/>
                </a:solidFill>
              </a:rPr>
              <a:t>If due to balance and they let go – issue.  If need it for long distance (stamina may be ok).</a:t>
            </a:r>
          </a:p>
          <a:p>
            <a:endParaRPr lang="en-US" sz="1100" dirty="0">
              <a:solidFill>
                <a:srgbClr val="0070C0"/>
              </a:solidFill>
            </a:endParaRPr>
          </a:p>
          <a:p>
            <a:r>
              <a:rPr lang="en-US" sz="1400" dirty="0">
                <a:solidFill>
                  <a:srgbClr val="0070C0"/>
                </a:solidFill>
              </a:rPr>
              <a:t>Also need to look at whether the patient has modified style of dress and if there is a new location for storing clothing – If in a drawer and can’t get clothes out – now on side of bed or on top of chest and now able to do task=modified environment – this assessment the patient may need assist however once modified the next assessment may be able to show improvement. </a:t>
            </a:r>
          </a:p>
          <a:p>
            <a:endParaRPr lang="en-US" sz="1100" dirty="0"/>
          </a:p>
          <a:p>
            <a:r>
              <a:rPr lang="en-US" b="1" dirty="0">
                <a:solidFill>
                  <a:srgbClr val="0070C0"/>
                </a:solidFill>
              </a:rPr>
              <a:t>**</a:t>
            </a:r>
            <a:r>
              <a:rPr lang="en-US" dirty="0">
                <a:solidFill>
                  <a:srgbClr val="0070C0"/>
                </a:solidFill>
              </a:rPr>
              <a:t>The patient’s ability may change as the patient’s condition improves or declines, as medical restrictions are imposed or lifted, or as the environment is modified. The clinician </a:t>
            </a:r>
            <a:r>
              <a:rPr lang="en-US" b="1" dirty="0">
                <a:solidFill>
                  <a:srgbClr val="0070C0"/>
                </a:solidFill>
              </a:rPr>
              <a:t>must consider </a:t>
            </a:r>
            <a:r>
              <a:rPr lang="en-US" dirty="0">
                <a:solidFill>
                  <a:srgbClr val="0070C0"/>
                </a:solidFill>
              </a:rPr>
              <a:t>what the patient is able to do on the </a:t>
            </a:r>
            <a:r>
              <a:rPr lang="en-US" b="1" dirty="0"/>
              <a:t>day of the assessment</a:t>
            </a:r>
            <a:r>
              <a:rPr lang="en-US" dirty="0"/>
              <a:t>. </a:t>
            </a:r>
            <a:r>
              <a:rPr lang="en-US" b="1" dirty="0">
                <a:solidFill>
                  <a:srgbClr val="0070C0"/>
                </a:solidFill>
              </a:rPr>
              <a:t>If ability varies over time, enter the response describing the patient’s ability more than 50% of the time period under consideration.  K-3</a:t>
            </a:r>
          </a:p>
          <a:p>
            <a:endParaRPr lang="en-US" sz="1100" b="1" dirty="0">
              <a:solidFill>
                <a:srgbClr val="0070C0"/>
              </a:solidFill>
            </a:endParaRPr>
          </a:p>
          <a:p>
            <a:r>
              <a:rPr lang="en-US" sz="1400" b="1" dirty="0">
                <a:solidFill>
                  <a:srgbClr val="0070C0"/>
                </a:solidFill>
              </a:rPr>
              <a:t> If ability varies between tasks – clothing items, devices, support – pick response that best describes ability in Majority of tasks.  (K4 &amp; K-5 in Lower body section).  * “Any concerns of clinicians focus on critical issues need to be addressed in the Plan of Care.”	</a:t>
            </a:r>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210</a:t>
            </a:fld>
            <a:endParaRPr lang="en-US" dirty="0"/>
          </a:p>
        </p:txBody>
      </p:sp>
    </p:spTree>
    <p:extLst>
      <p:ext uri="{BB962C8B-B14F-4D97-AF65-F5344CB8AC3E}">
        <p14:creationId xmlns:p14="http://schemas.microsoft.com/office/powerpoint/2010/main" val="387387161"/>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14400" y="3200400"/>
            <a:ext cx="7437120" cy="3657600"/>
          </a:xfrm>
        </p:spPr>
        <p:txBody>
          <a:bodyPr>
            <a:normAutofit fontScale="85000" lnSpcReduction="20000"/>
          </a:bodyPr>
          <a:lstStyle/>
          <a:p>
            <a:r>
              <a:rPr lang="en-US" sz="1400" b="1" dirty="0">
                <a:solidFill>
                  <a:srgbClr val="0070C0"/>
                </a:solidFill>
              </a:rPr>
              <a:t>Guidance Chase </a:t>
            </a:r>
            <a:r>
              <a:rPr lang="en-US" sz="1400" dirty="0">
                <a:solidFill>
                  <a:srgbClr val="0070C0"/>
                </a:solidFill>
              </a:rPr>
              <a:t>-  My right side of the room look up SOB and Ability to dress self     -    My left side of the room look up Adaptive Equipment/Environment</a:t>
            </a:r>
          </a:p>
          <a:p>
            <a:endParaRPr lang="en-US" sz="900" dirty="0">
              <a:solidFill>
                <a:srgbClr val="0070C0"/>
              </a:solidFill>
            </a:endParaRPr>
          </a:p>
          <a:p>
            <a:r>
              <a:rPr lang="en-US" sz="1400" b="1" dirty="0">
                <a:solidFill>
                  <a:srgbClr val="0070C0"/>
                </a:solidFill>
              </a:rPr>
              <a:t>K-5    What if had Bra score =0  </a:t>
            </a:r>
            <a:r>
              <a:rPr lang="en-US" sz="1400" b="1" dirty="0" err="1">
                <a:solidFill>
                  <a:srgbClr val="0070C0"/>
                </a:solidFill>
              </a:rPr>
              <a:t>Neckbrace</a:t>
            </a:r>
            <a:r>
              <a:rPr lang="en-US" sz="1400" b="1" dirty="0">
                <a:solidFill>
                  <a:srgbClr val="0070C0"/>
                </a:solidFill>
              </a:rPr>
              <a:t> = score 3  Blouse = score 0 = majority score of 0  or only 1 out of 3 items.  Clinically this bother us – Comprehensive assessment job is to tie up loose ends. (OEC)</a:t>
            </a:r>
          </a:p>
          <a:p>
            <a:endParaRPr lang="en-US" sz="900" dirty="0">
              <a:solidFill>
                <a:srgbClr val="0070C0"/>
              </a:solidFill>
            </a:endParaRPr>
          </a:p>
          <a:p>
            <a:r>
              <a:rPr lang="en-US" sz="1400" dirty="0">
                <a:solidFill>
                  <a:srgbClr val="0070C0"/>
                </a:solidFill>
              </a:rPr>
              <a:t>Lower body devices count on this on.  Ace wrap, shoe inserts – all count  just like pieces of clothing each is a task.</a:t>
            </a:r>
          </a:p>
          <a:p>
            <a:endParaRPr lang="en-US" sz="900" dirty="0">
              <a:solidFill>
                <a:srgbClr val="0070C0"/>
              </a:solidFill>
            </a:endParaRPr>
          </a:p>
          <a:p>
            <a:r>
              <a:rPr lang="en-US" sz="1400" dirty="0">
                <a:solidFill>
                  <a:srgbClr val="0070C0"/>
                </a:solidFill>
              </a:rPr>
              <a:t>Plan after rehab – for instance to go back to work.  Look at that goal.</a:t>
            </a:r>
          </a:p>
          <a:p>
            <a:endParaRPr lang="en-US" sz="900" dirty="0">
              <a:solidFill>
                <a:srgbClr val="0070C0"/>
              </a:solidFill>
            </a:endParaRPr>
          </a:p>
          <a:p>
            <a:r>
              <a:rPr lang="en-US" sz="1400" dirty="0">
                <a:solidFill>
                  <a:srgbClr val="0070C0"/>
                </a:solidFill>
              </a:rPr>
              <a:t>**If an attorney that normally wears a 3 piece suit – had surgery but plans to go back to work – which clothing should you be working with – especially toward the end of therapy?</a:t>
            </a:r>
          </a:p>
          <a:p>
            <a:endParaRPr lang="en-US" sz="900" dirty="0">
              <a:solidFill>
                <a:srgbClr val="0070C0"/>
              </a:solidFill>
            </a:endParaRPr>
          </a:p>
          <a:p>
            <a:r>
              <a:rPr lang="en-US" sz="1400" dirty="0">
                <a:solidFill>
                  <a:srgbClr val="0070C0"/>
                </a:solidFill>
              </a:rPr>
              <a:t>The clinician determines which clothing should be considered routine.  </a:t>
            </a:r>
          </a:p>
          <a:p>
            <a:pPr defTabSz="912665">
              <a:defRPr/>
            </a:pPr>
            <a:endParaRPr lang="en-US" sz="900" b="1" dirty="0">
              <a:solidFill>
                <a:srgbClr val="0070C0"/>
              </a:solidFill>
            </a:endParaRPr>
          </a:p>
          <a:p>
            <a:pPr defTabSz="912665">
              <a:defRPr/>
            </a:pPr>
            <a:r>
              <a:rPr lang="en-US" sz="1400" b="1" dirty="0">
                <a:solidFill>
                  <a:srgbClr val="0070C0"/>
                </a:solidFill>
              </a:rPr>
              <a:t>SOB/Safety – at SOC might be score of 2 then you implement energy conservation score could become 0 on next assessment.</a:t>
            </a:r>
          </a:p>
          <a:p>
            <a:pPr defTabSz="912665">
              <a:defRPr/>
            </a:pPr>
            <a:endParaRPr lang="en-US" sz="900" b="1" dirty="0">
              <a:solidFill>
                <a:srgbClr val="0070C0"/>
              </a:solidFill>
            </a:endParaRPr>
          </a:p>
          <a:p>
            <a:r>
              <a:rPr lang="en-US" sz="1400" b="1" dirty="0">
                <a:solidFill>
                  <a:srgbClr val="0070C0"/>
                </a:solidFill>
              </a:rPr>
              <a:t>***Scenario – How do you answer if a disabled person has everything in their home adapted for them?  Is the patient independent with dressing?    </a:t>
            </a:r>
          </a:p>
          <a:p>
            <a:endParaRPr lang="en-US" sz="1400" b="1" dirty="0">
              <a:solidFill>
                <a:srgbClr val="0070C0"/>
              </a:solidFill>
            </a:endParaRPr>
          </a:p>
          <a:p>
            <a:r>
              <a:rPr lang="en-US" sz="1400" b="1" dirty="0">
                <a:solidFill>
                  <a:srgbClr val="0070C0"/>
                </a:solidFill>
              </a:rPr>
              <a:t>Guidance current 2019-2020.</a:t>
            </a:r>
          </a:p>
          <a:p>
            <a:endParaRPr lang="en-US" sz="1400" b="1" dirty="0">
              <a:solidFill>
                <a:srgbClr val="0070C0"/>
              </a:solidFill>
            </a:endParaRPr>
          </a:p>
          <a:p>
            <a:r>
              <a:rPr lang="en-US" sz="1400" b="1" dirty="0">
                <a:solidFill>
                  <a:srgbClr val="0070C0"/>
                </a:solidFill>
              </a:rPr>
              <a:t>Response 0 – able to safely access clothes, put on and remove without assistance. Special equipment does not impact the score selection. </a:t>
            </a:r>
            <a:endParaRPr lang="en-US" sz="1400" dirty="0"/>
          </a:p>
          <a:p>
            <a:pPr defTabSz="912665">
              <a:defRPr/>
            </a:pPr>
            <a:endParaRPr lang="en-US" sz="1400" b="1" dirty="0">
              <a:solidFill>
                <a:srgbClr val="0070C0"/>
              </a:solidFill>
            </a:endParaRP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211</a:t>
            </a:fld>
            <a:endParaRPr lang="en-US" dirty="0"/>
          </a:p>
        </p:txBody>
      </p:sp>
    </p:spTree>
    <p:extLst>
      <p:ext uri="{BB962C8B-B14F-4D97-AF65-F5344CB8AC3E}">
        <p14:creationId xmlns:p14="http://schemas.microsoft.com/office/powerpoint/2010/main" val="3255145653"/>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20000"/>
          </a:bodyPr>
          <a:lstStyle/>
          <a:p>
            <a:r>
              <a:rPr lang="en-US" sz="1400" b="1" dirty="0">
                <a:solidFill>
                  <a:srgbClr val="0070C0"/>
                </a:solidFill>
              </a:rPr>
              <a:t>Safety is issue </a:t>
            </a:r>
            <a:r>
              <a:rPr lang="en-US" sz="1400" dirty="0">
                <a:solidFill>
                  <a:srgbClr val="0070C0"/>
                </a:solidFill>
              </a:rPr>
              <a:t>– includes observation of </a:t>
            </a:r>
            <a:r>
              <a:rPr lang="en-US" sz="1400" b="1" dirty="0">
                <a:solidFill>
                  <a:srgbClr val="0070C0"/>
                </a:solidFill>
              </a:rPr>
              <a:t>safely stepping in and out of the shower or tub to determine how much assistance the pt. needs to perform the activity safely.  **Includes ability to access needed items and/or location see new Q&amp;A M1830  ** Evaluate amount of assistance needed for patient to be able to safely bathe in tub or shower (K-8)</a:t>
            </a:r>
          </a:p>
          <a:p>
            <a:endParaRPr lang="en-US" sz="800" b="1" dirty="0">
              <a:solidFill>
                <a:srgbClr val="0070C0"/>
              </a:solidFill>
            </a:endParaRPr>
          </a:p>
          <a:p>
            <a:r>
              <a:rPr lang="en-US" sz="1400" b="1" dirty="0">
                <a:solidFill>
                  <a:srgbClr val="0070C0"/>
                </a:solidFill>
              </a:rPr>
              <a:t>Stacked/Tiered Question.</a:t>
            </a:r>
          </a:p>
          <a:p>
            <a:endParaRPr lang="en-US" sz="1100" b="1" dirty="0">
              <a:solidFill>
                <a:srgbClr val="0070C0"/>
              </a:solidFill>
            </a:endParaRPr>
          </a:p>
          <a:p>
            <a:r>
              <a:rPr lang="en-US" sz="1400" dirty="0">
                <a:solidFill>
                  <a:srgbClr val="0070C0"/>
                </a:solidFill>
              </a:rPr>
              <a:t>Observe general appearance to determine if the patient has been able to bathe as needed.</a:t>
            </a:r>
          </a:p>
          <a:p>
            <a:endParaRPr lang="en-US" sz="1100" dirty="0">
              <a:solidFill>
                <a:srgbClr val="0070C0"/>
              </a:solidFill>
            </a:endParaRPr>
          </a:p>
          <a:p>
            <a:r>
              <a:rPr lang="en-US" sz="1400" b="1" dirty="0">
                <a:solidFill>
                  <a:srgbClr val="0070C0"/>
                </a:solidFill>
              </a:rPr>
              <a:t>Read slide response 0 and 1.      Then it depends on amount of assistance needed for your response. </a:t>
            </a:r>
          </a:p>
          <a:p>
            <a:endParaRPr lang="en-US" sz="1100" dirty="0">
              <a:solidFill>
                <a:srgbClr val="0070C0"/>
              </a:solidFill>
            </a:endParaRPr>
          </a:p>
          <a:p>
            <a:pPr defTabSz="920217">
              <a:defRPr/>
            </a:pPr>
            <a:r>
              <a:rPr lang="en-US" sz="1400" dirty="0">
                <a:solidFill>
                  <a:srgbClr val="0070C0"/>
                </a:solidFill>
              </a:rPr>
              <a:t>Example: Shower bench installed and can get into and wash self however the bench blocks the toilet.  Have to separate this out to can they get into/out – yes  Can they wash body – yes.  Use POC and comprehensive assessment to help problem solve.</a:t>
            </a:r>
          </a:p>
          <a:p>
            <a:pPr defTabSz="920217">
              <a:defRPr/>
            </a:pPr>
            <a:endParaRPr lang="en-US" sz="1100" dirty="0">
              <a:solidFill>
                <a:srgbClr val="0070C0"/>
              </a:solidFill>
            </a:endParaRPr>
          </a:p>
          <a:p>
            <a:pPr defTabSz="920217">
              <a:defRPr/>
            </a:pPr>
            <a:r>
              <a:rPr lang="en-US" sz="1400" dirty="0">
                <a:solidFill>
                  <a:srgbClr val="0070C0"/>
                </a:solidFill>
              </a:rPr>
              <a:t>Matters where bathing happens.</a:t>
            </a:r>
          </a:p>
          <a:p>
            <a:pPr defTabSz="920217">
              <a:defRPr/>
            </a:pPr>
            <a:endParaRPr lang="en-US" sz="1100" dirty="0">
              <a:solidFill>
                <a:srgbClr val="0070C0"/>
              </a:solidFill>
            </a:endParaRPr>
          </a:p>
          <a:p>
            <a:pPr defTabSz="920217">
              <a:defRPr/>
            </a:pPr>
            <a:r>
              <a:rPr lang="en-US" sz="1400" dirty="0">
                <a:solidFill>
                  <a:srgbClr val="0070C0"/>
                </a:solidFill>
              </a:rPr>
              <a:t>Getting supplies, water temp, shower chair, bench seat – is someone helping with the devices needed?</a:t>
            </a:r>
          </a:p>
          <a:p>
            <a:pPr defTabSz="920217">
              <a:defRPr/>
            </a:pPr>
            <a:r>
              <a:rPr lang="en-US" sz="1400" b="1" dirty="0">
                <a:solidFill>
                  <a:srgbClr val="0070C0"/>
                </a:solidFill>
              </a:rPr>
              <a:t>Does someone help them get to the location of the shower/tub, sink/bed etc.  4b </a:t>
            </a:r>
            <a:r>
              <a:rPr lang="en-US" sz="1400" b="1" dirty="0" err="1">
                <a:solidFill>
                  <a:srgbClr val="0070C0"/>
                </a:solidFill>
              </a:rPr>
              <a:t>pg</a:t>
            </a:r>
            <a:r>
              <a:rPr lang="en-US" sz="1400" b="1" dirty="0">
                <a:solidFill>
                  <a:srgbClr val="0070C0"/>
                </a:solidFill>
              </a:rPr>
              <a:t> 100 also says this.   (50% of the time period under</a:t>
            </a:r>
            <a:r>
              <a:rPr lang="en-US" sz="1400" b="1" baseline="0" dirty="0">
                <a:solidFill>
                  <a:srgbClr val="0070C0"/>
                </a:solidFill>
              </a:rPr>
              <a:t> consideration  K-8)</a:t>
            </a:r>
            <a:endParaRPr lang="en-US" sz="1400" b="1" dirty="0">
              <a:solidFill>
                <a:srgbClr val="0070C0"/>
              </a:solidFill>
            </a:endParaRPr>
          </a:p>
          <a:p>
            <a:endParaRPr lang="en-US" sz="1100" b="1" dirty="0">
              <a:solidFill>
                <a:srgbClr val="0070C0"/>
              </a:solidFill>
            </a:endParaRPr>
          </a:p>
          <a:p>
            <a:r>
              <a:rPr lang="en-US" sz="1400" dirty="0">
                <a:solidFill>
                  <a:srgbClr val="0070C0"/>
                </a:solidFill>
              </a:rPr>
              <a:t> Move on.</a:t>
            </a:r>
          </a:p>
        </p:txBody>
      </p:sp>
      <p:sp>
        <p:nvSpPr>
          <p:cNvPr id="4" name="Slide Number Placeholder 3"/>
          <p:cNvSpPr>
            <a:spLocks noGrp="1"/>
          </p:cNvSpPr>
          <p:nvPr>
            <p:ph type="sldNum" sz="quarter" idx="10"/>
          </p:nvPr>
        </p:nvSpPr>
        <p:spPr/>
        <p:txBody>
          <a:bodyPr/>
          <a:lstStyle/>
          <a:p>
            <a:fld id="{DE6A6F7E-FF20-4893-9B67-69E41E6C65A7}" type="slidenum">
              <a:rPr lang="en-US" smtClean="0"/>
              <a:pPr/>
              <a:t>212</a:t>
            </a:fld>
            <a:endParaRPr lang="en-US" dirty="0"/>
          </a:p>
        </p:txBody>
      </p:sp>
    </p:spTree>
    <p:extLst>
      <p:ext uri="{BB962C8B-B14F-4D97-AF65-F5344CB8AC3E}">
        <p14:creationId xmlns:p14="http://schemas.microsoft.com/office/powerpoint/2010/main" val="661728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Chapter 3 comes from the OASIS Guidance Manual.</a:t>
            </a:r>
          </a:p>
          <a:p>
            <a:endParaRPr lang="en-US" sz="1400" dirty="0">
              <a:solidFill>
                <a:srgbClr val="0070C0"/>
              </a:solidFill>
            </a:endParaRPr>
          </a:p>
          <a:p>
            <a:r>
              <a:rPr lang="en-US" sz="1400" dirty="0">
                <a:solidFill>
                  <a:srgbClr val="0070C0"/>
                </a:solidFill>
              </a:rPr>
              <a:t>Chapter 3 is your road map and your first resource with instructions on how to fill out each</a:t>
            </a:r>
          </a:p>
          <a:p>
            <a:pPr defTabSz="914860">
              <a:defRPr/>
            </a:pPr>
            <a:endParaRPr lang="en-US" sz="1000" b="1" dirty="0">
              <a:solidFill>
                <a:srgbClr val="0070C0"/>
              </a:solidFill>
            </a:endParaRPr>
          </a:p>
          <a:p>
            <a:r>
              <a:rPr lang="en-US" sz="1400" dirty="0">
                <a:solidFill>
                  <a:srgbClr val="0070C0"/>
                </a:solidFill>
              </a:rPr>
              <a:t>We will now begin use of </a:t>
            </a:r>
            <a:r>
              <a:rPr lang="en-US" sz="1400" b="1" dirty="0">
                <a:solidFill>
                  <a:srgbClr val="0070C0"/>
                </a:solidFill>
              </a:rPr>
              <a:t>Chapter 3 </a:t>
            </a:r>
            <a:r>
              <a:rPr lang="en-US" sz="1400" dirty="0">
                <a:solidFill>
                  <a:srgbClr val="0070C0"/>
                </a:solidFill>
              </a:rPr>
              <a:t>and the slides and will go back and forth for a few slides.  </a:t>
            </a:r>
            <a:endParaRPr lang="en-US" sz="1400" b="0" dirty="0">
              <a:solidFill>
                <a:srgbClr val="0070C0"/>
              </a:solidFill>
            </a:endParaRPr>
          </a:p>
          <a:p>
            <a:endParaRPr lang="en-US" sz="1400" b="0" dirty="0">
              <a:solidFill>
                <a:srgbClr val="0070C0"/>
              </a:solidFill>
            </a:endParaRPr>
          </a:p>
          <a:p>
            <a:r>
              <a:rPr lang="en-US" sz="1400" b="0" dirty="0">
                <a:solidFill>
                  <a:srgbClr val="0070C0"/>
                </a:solidFill>
              </a:rPr>
              <a:t>Resource Folder – find Chapter 3.</a:t>
            </a:r>
          </a:p>
          <a:p>
            <a:r>
              <a:rPr lang="en-US" sz="1400" b="1" dirty="0">
                <a:solidFill>
                  <a:srgbClr val="0070C0"/>
                </a:solidFill>
              </a:rPr>
              <a:t>Locate the OASIS D1- all item data set – this is a complete entire  set of OASIS Collection items – not all items are collected at the same time</a:t>
            </a:r>
          </a:p>
          <a:p>
            <a:r>
              <a:rPr lang="en-US" sz="1400" b="1" dirty="0">
                <a:solidFill>
                  <a:srgbClr val="0070C0"/>
                </a:solidFill>
              </a:rPr>
              <a:t>Now find page</a:t>
            </a:r>
            <a:r>
              <a:rPr lang="en-US" sz="1400" dirty="0">
                <a:solidFill>
                  <a:srgbClr val="0070C0"/>
                </a:solidFill>
              </a:rPr>
              <a:t>  </a:t>
            </a:r>
            <a:r>
              <a:rPr lang="en-US" sz="1400" b="1" dirty="0">
                <a:solidFill>
                  <a:srgbClr val="0070C0"/>
                </a:solidFill>
              </a:rPr>
              <a:t>(PG A-1 – A 16) of Chapter 3 as this is where we will begin.</a:t>
            </a:r>
            <a:endParaRPr lang="en-US" sz="1400" dirty="0">
              <a:solidFill>
                <a:srgbClr val="0070C0"/>
              </a:solidFill>
            </a:endParaRPr>
          </a:p>
          <a:p>
            <a:endParaRPr lang="en-US" sz="1000" dirty="0">
              <a:solidFill>
                <a:srgbClr val="0070C0"/>
              </a:solidFill>
            </a:endParaRPr>
          </a:p>
          <a:p>
            <a:r>
              <a:rPr lang="en-US" sz="1400" b="1" dirty="0">
                <a:solidFill>
                  <a:srgbClr val="0070C0"/>
                </a:solidFill>
              </a:rPr>
              <a:t>M items in general are grouped together.</a:t>
            </a:r>
          </a:p>
          <a:p>
            <a:endParaRPr lang="en-US" sz="1000" dirty="0">
              <a:solidFill>
                <a:srgbClr val="0070C0"/>
              </a:solidFill>
            </a:endParaRPr>
          </a:p>
          <a:p>
            <a:r>
              <a:rPr lang="en-US" sz="1400" dirty="0">
                <a:solidFill>
                  <a:srgbClr val="0070C0"/>
                </a:solidFill>
              </a:rPr>
              <a:t>This first section is “Patient Tracking Items”. </a:t>
            </a:r>
            <a:r>
              <a:rPr lang="en-US" dirty="0">
                <a:solidFill>
                  <a:srgbClr val="0070C0"/>
                </a:solidFill>
              </a:rPr>
              <a:t>The Patient Tracking Domain consists of 17 “M” items. </a:t>
            </a: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a:t>
            </a:fld>
            <a:endParaRPr lang="en-US" dirty="0"/>
          </a:p>
        </p:txBody>
      </p:sp>
    </p:spTree>
    <p:extLst>
      <p:ext uri="{BB962C8B-B14F-4D97-AF65-F5344CB8AC3E}">
        <p14:creationId xmlns:p14="http://schemas.microsoft.com/office/powerpoint/2010/main" val="12006448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First, there's the Admissions Source</a:t>
            </a:r>
            <a:r>
              <a:rPr lang="en-US" dirty="0"/>
              <a:t>.  This accounts for whether the patient is</a:t>
            </a:r>
          </a:p>
          <a:p>
            <a:r>
              <a:rPr lang="en-US" dirty="0"/>
              <a:t>admitted to Home Health from an Institutional or Community source. This information will be collected from</a:t>
            </a:r>
          </a:p>
          <a:p>
            <a:r>
              <a:rPr lang="en-US" dirty="0"/>
              <a:t>Medicare Claims.</a:t>
            </a:r>
          </a:p>
          <a:p>
            <a:r>
              <a:rPr lang="en-US" b="1" dirty="0"/>
              <a:t>Second, there's Timing - accounts for whether the period of care is early or late – it collected for Medicare claims.</a:t>
            </a:r>
          </a:p>
          <a:p>
            <a:r>
              <a:rPr lang="en-US" b="1" dirty="0"/>
              <a:t>Third is the Clinical Grouping - primary reason the patient is receiving Home Health services.</a:t>
            </a:r>
          </a:p>
          <a:p>
            <a:r>
              <a:rPr lang="en-US" b="1" dirty="0"/>
              <a:t>This information will come from the reported principal diagnosis on the Home Health Claims with comes from your principal diagnosis listed on the OASIS. can see in this diagram that a 30-day period of care can be grouped into 1 of 12 Clinical Groups. These Clinical Groups characterize most common reasons for Home Health Care services.</a:t>
            </a:r>
          </a:p>
          <a:p>
            <a:r>
              <a:rPr lang="en-US" b="1" dirty="0"/>
              <a:t>Fourth is the Functional Impairment Level - level of functional impairment identified on OASIS items.</a:t>
            </a:r>
          </a:p>
          <a:p>
            <a:r>
              <a:rPr lang="en-US" b="1" dirty="0"/>
              <a:t>Fifth is from Comorbidity Adjustment - will come from reported secondary diagnoses on Home Health Claims.   </a:t>
            </a:r>
          </a:p>
        </p:txBody>
      </p:sp>
      <p:sp>
        <p:nvSpPr>
          <p:cNvPr id="4" name="Slide Number Placeholder 3"/>
          <p:cNvSpPr>
            <a:spLocks noGrp="1"/>
          </p:cNvSpPr>
          <p:nvPr>
            <p:ph type="sldNum" sz="quarter" idx="5"/>
          </p:nvPr>
        </p:nvSpPr>
        <p:spPr/>
        <p:txBody>
          <a:bodyPr/>
          <a:lstStyle/>
          <a:p>
            <a:fld id="{DE6A6F7E-FF20-4893-9B67-69E41E6C65A7}" type="slidenum">
              <a:rPr lang="en-US" smtClean="0"/>
              <a:pPr/>
              <a:t>20</a:t>
            </a:fld>
            <a:endParaRPr lang="en-US" dirty="0"/>
          </a:p>
        </p:txBody>
      </p:sp>
    </p:spTree>
    <p:extLst>
      <p:ext uri="{BB962C8B-B14F-4D97-AF65-F5344CB8AC3E}">
        <p14:creationId xmlns:p14="http://schemas.microsoft.com/office/powerpoint/2010/main" val="3521076023"/>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20000"/>
          </a:bodyPr>
          <a:lstStyle/>
          <a:p>
            <a:pPr defTabSz="918588">
              <a:defRPr/>
            </a:pPr>
            <a:r>
              <a:rPr lang="en-US" sz="1400" b="1" dirty="0">
                <a:solidFill>
                  <a:srgbClr val="0070C0"/>
                </a:solidFill>
              </a:rPr>
              <a:t>**If the patient bathes outside the shower, providers need to identify the </a:t>
            </a:r>
            <a:r>
              <a:rPr lang="en-US" sz="1400" b="1" u="sng" dirty="0">
                <a:solidFill>
                  <a:srgbClr val="0070C0"/>
                </a:solidFill>
              </a:rPr>
              <a:t>reason.</a:t>
            </a:r>
          </a:p>
          <a:p>
            <a:pPr defTabSz="918588">
              <a:defRPr/>
            </a:pPr>
            <a:endParaRPr lang="en-US" sz="1100" u="sng" dirty="0">
              <a:solidFill>
                <a:srgbClr val="0070C0"/>
              </a:solidFill>
            </a:endParaRPr>
          </a:p>
          <a:p>
            <a:pPr defTabSz="918588">
              <a:defRPr/>
            </a:pPr>
            <a:r>
              <a:rPr lang="en-US" sz="1400" u="sng" dirty="0">
                <a:solidFill>
                  <a:srgbClr val="0070C0"/>
                </a:solidFill>
              </a:rPr>
              <a:t>If medically restricted or environmental barriers to tub or shower – read responses 4, 5 or 6 to determine assistance and safety to bathe.</a:t>
            </a:r>
          </a:p>
          <a:p>
            <a:endParaRPr lang="en-US" sz="1100" dirty="0">
              <a:solidFill>
                <a:srgbClr val="0070C0"/>
              </a:solidFill>
            </a:endParaRPr>
          </a:p>
          <a:p>
            <a:pPr defTabSz="920202">
              <a:defRPr/>
            </a:pPr>
            <a:r>
              <a:rPr lang="en-US" sz="1400" b="1" dirty="0">
                <a:solidFill>
                  <a:srgbClr val="0070C0"/>
                </a:solidFill>
              </a:rPr>
              <a:t>K-6 &amp; K-7   </a:t>
            </a:r>
          </a:p>
          <a:p>
            <a:pPr defTabSz="920202">
              <a:defRPr/>
            </a:pPr>
            <a:endParaRPr lang="en-US" sz="1100" dirty="0">
              <a:solidFill>
                <a:srgbClr val="0070C0"/>
              </a:solidFill>
            </a:endParaRPr>
          </a:p>
          <a:p>
            <a:pPr defTabSz="920202">
              <a:defRPr/>
            </a:pPr>
            <a:r>
              <a:rPr lang="en-US" sz="1400" b="1" dirty="0">
                <a:solidFill>
                  <a:srgbClr val="0070C0"/>
                </a:solidFill>
              </a:rPr>
              <a:t>Response 5 to also include patients </a:t>
            </a:r>
            <a:r>
              <a:rPr lang="en-US" sz="1400" dirty="0">
                <a:solidFill>
                  <a:srgbClr val="0070C0"/>
                </a:solidFill>
              </a:rPr>
              <a:t>who need intermittent assistance </a:t>
            </a:r>
            <a:r>
              <a:rPr lang="en-US" sz="1400" b="1" dirty="0">
                <a:solidFill>
                  <a:srgbClr val="0070C0"/>
                </a:solidFill>
              </a:rPr>
              <a:t>bathing </a:t>
            </a:r>
            <a:r>
              <a:rPr lang="en-US" sz="1400" dirty="0">
                <a:solidFill>
                  <a:srgbClr val="0070C0"/>
                </a:solidFill>
              </a:rPr>
              <a:t>self in </a:t>
            </a:r>
            <a:r>
              <a:rPr lang="en-US" sz="1400" b="1" dirty="0">
                <a:solidFill>
                  <a:srgbClr val="0070C0"/>
                </a:solidFill>
              </a:rPr>
              <a:t>bed, at the sink, in bedside chair, or on the commode.</a:t>
            </a:r>
          </a:p>
          <a:p>
            <a:endParaRPr lang="en-US" sz="1100" dirty="0"/>
          </a:p>
          <a:p>
            <a:pPr defTabSz="914474">
              <a:defRPr/>
            </a:pPr>
            <a:r>
              <a:rPr lang="en-US" sz="1400" b="1" dirty="0">
                <a:solidFill>
                  <a:srgbClr val="0070C0"/>
                </a:solidFill>
              </a:rPr>
              <a:t>**Example of - </a:t>
            </a:r>
            <a:r>
              <a:rPr lang="en-US" sz="1400" dirty="0">
                <a:solidFill>
                  <a:srgbClr val="0070C0"/>
                </a:solidFill>
              </a:rPr>
              <a:t>The patient’s status should not be based on an assumption of a patient’s ability to perform a task with equipment they do not currently have.</a:t>
            </a:r>
          </a:p>
          <a:p>
            <a:pPr defTabSz="914474">
              <a:defRPr/>
            </a:pPr>
            <a:endParaRPr lang="en-US" sz="1100" dirty="0">
              <a:solidFill>
                <a:srgbClr val="0070C0"/>
              </a:solidFill>
            </a:endParaRPr>
          </a:p>
          <a:p>
            <a:pPr defTabSz="914474">
              <a:defRPr/>
            </a:pPr>
            <a:r>
              <a:rPr lang="en-US" sz="1400" dirty="0">
                <a:solidFill>
                  <a:srgbClr val="0070C0"/>
                </a:solidFill>
              </a:rPr>
              <a:t> </a:t>
            </a:r>
            <a:r>
              <a:rPr lang="en-US" sz="1400" b="1" dirty="0">
                <a:solidFill>
                  <a:srgbClr val="0070C0"/>
                </a:solidFill>
              </a:rPr>
              <a:t>(New Q&amp;A M1830 April 20, 2016)  </a:t>
            </a:r>
            <a:r>
              <a:rPr lang="en-US" sz="1400" dirty="0">
                <a:solidFill>
                  <a:srgbClr val="0070C0"/>
                </a:solidFill>
              </a:rPr>
              <a:t>- Please confirm something I heard in my office.  They said getting to the bathroom for bathing is also included in the data collection for bathing even though the responses for M1830 Bathing only address the transfer in and out of the shower/tub and washing the body.  Is this true?</a:t>
            </a:r>
          </a:p>
          <a:p>
            <a:pPr defTabSz="914474">
              <a:defRPr/>
            </a:pPr>
            <a:endParaRPr lang="en-US" sz="1100" dirty="0">
              <a:solidFill>
                <a:srgbClr val="0070C0"/>
              </a:solidFill>
            </a:endParaRPr>
          </a:p>
          <a:p>
            <a:pPr defTabSz="914474">
              <a:defRPr/>
            </a:pPr>
            <a:r>
              <a:rPr lang="en-US" sz="1400" dirty="0">
                <a:solidFill>
                  <a:srgbClr val="0070C0"/>
                </a:solidFill>
              </a:rPr>
              <a:t>The OASIS ADL items consider the patient’s ability to access the needed items and or location where the task is performed UNLESS the item guidance specifically excludes these from consideration.  In your scenario the patient requires assistance to safely ambulate down the hallway and no other assistance with transfer and bathing.  This is considered intermittent assistance response #2.</a:t>
            </a:r>
          </a:p>
          <a:p>
            <a:pPr defTabSz="914474">
              <a:defRPr/>
            </a:pPr>
            <a:endParaRPr lang="en-US" sz="1400" dirty="0">
              <a:solidFill>
                <a:srgbClr val="0070C0"/>
              </a:solidFill>
            </a:endParaRPr>
          </a:p>
          <a:p>
            <a:endParaRPr lang="en-US" sz="1400" dirty="0"/>
          </a:p>
          <a:p>
            <a:endParaRPr lang="en-US" sz="1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213</a:t>
            </a:fld>
            <a:endParaRPr lang="en-US" dirty="0"/>
          </a:p>
        </p:txBody>
      </p:sp>
    </p:spTree>
    <p:extLst>
      <p:ext uri="{BB962C8B-B14F-4D97-AF65-F5344CB8AC3E}">
        <p14:creationId xmlns:p14="http://schemas.microsoft.com/office/powerpoint/2010/main" val="1835105537"/>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pPr defTabSz="918588">
              <a:defRPr/>
            </a:pPr>
            <a:r>
              <a:rPr lang="en-US" sz="1400" dirty="0">
                <a:solidFill>
                  <a:srgbClr val="0070C0"/>
                </a:solidFill>
              </a:rPr>
              <a:t>Look again at CH3  PG </a:t>
            </a:r>
            <a:r>
              <a:rPr lang="en-US" sz="1400" b="1" dirty="0">
                <a:solidFill>
                  <a:srgbClr val="0070C0"/>
                </a:solidFill>
              </a:rPr>
              <a:t>K –7  </a:t>
            </a:r>
            <a:r>
              <a:rPr lang="en-US" sz="1400" dirty="0">
                <a:solidFill>
                  <a:srgbClr val="0070C0"/>
                </a:solidFill>
              </a:rPr>
              <a:t>for more in depth responses. </a:t>
            </a:r>
          </a:p>
          <a:p>
            <a:endParaRPr lang="en-US" sz="1400" dirty="0"/>
          </a:p>
          <a:p>
            <a:r>
              <a:rPr lang="en-US" sz="1400" b="1" dirty="0">
                <a:solidFill>
                  <a:srgbClr val="0070C0"/>
                </a:solidFill>
              </a:rPr>
              <a:t>1)  Answer – Response 0</a:t>
            </a:r>
          </a:p>
          <a:p>
            <a:endParaRPr lang="en-US" sz="1400" b="1" dirty="0">
              <a:solidFill>
                <a:srgbClr val="0070C0"/>
              </a:solidFill>
            </a:endParaRPr>
          </a:p>
          <a:p>
            <a:r>
              <a:rPr lang="en-US" sz="1400" dirty="0">
                <a:solidFill>
                  <a:srgbClr val="0070C0"/>
                </a:solidFill>
              </a:rPr>
              <a:t>0-Able to bathe self in shower or tub independently, including getting in and out of the tub/shower.  Sink bathing is just her choice.</a:t>
            </a:r>
          </a:p>
          <a:p>
            <a:endParaRPr lang="en-US" sz="1400" dirty="0">
              <a:solidFill>
                <a:srgbClr val="0070C0"/>
              </a:solidFill>
            </a:endParaRPr>
          </a:p>
          <a:p>
            <a:r>
              <a:rPr lang="en-US" sz="1400" dirty="0">
                <a:solidFill>
                  <a:srgbClr val="0070C0"/>
                </a:solidFill>
              </a:rPr>
              <a:t>2)  Another example: </a:t>
            </a:r>
          </a:p>
          <a:p>
            <a:r>
              <a:rPr lang="en-US" sz="1400" dirty="0">
                <a:solidFill>
                  <a:srgbClr val="0070C0"/>
                </a:solidFill>
              </a:rPr>
              <a:t>Mr. King has no tub/shower and bathes at the sink.  At SOC, due to weakness, he was able to bathe if someone assisted by soaping up and rinsing the washcloth throughout the entire bath.</a:t>
            </a:r>
          </a:p>
          <a:p>
            <a:r>
              <a:rPr lang="en-US" sz="1400" dirty="0">
                <a:solidFill>
                  <a:srgbClr val="0070C0"/>
                </a:solidFill>
              </a:rPr>
              <a:t>At DC, Mr. King still had no tub and was washing at the sink, but now only needed help washing his feet.</a:t>
            </a:r>
          </a:p>
          <a:p>
            <a:endParaRPr lang="en-US" sz="1400" dirty="0">
              <a:solidFill>
                <a:srgbClr val="0070C0"/>
              </a:solidFill>
            </a:endParaRPr>
          </a:p>
          <a:p>
            <a:r>
              <a:rPr lang="en-US" sz="1400" dirty="0">
                <a:solidFill>
                  <a:srgbClr val="0070C0"/>
                </a:solidFill>
              </a:rPr>
              <a:t>Which score?</a:t>
            </a:r>
          </a:p>
          <a:p>
            <a:r>
              <a:rPr lang="en-US" sz="1400" b="1" dirty="0">
                <a:solidFill>
                  <a:srgbClr val="0070C0"/>
                </a:solidFill>
              </a:rPr>
              <a:t>Response 5</a:t>
            </a:r>
            <a:r>
              <a:rPr lang="en-US" sz="1400" dirty="0">
                <a:solidFill>
                  <a:srgbClr val="0070C0"/>
                </a:solidFill>
              </a:rPr>
              <a:t> – no tub so can’t bathe in tub uses sink – still needs human assistance.</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214</a:t>
            </a:fld>
            <a:endParaRPr lang="en-US" dirty="0"/>
          </a:p>
        </p:txBody>
      </p:sp>
    </p:spTree>
    <p:extLst>
      <p:ext uri="{BB962C8B-B14F-4D97-AF65-F5344CB8AC3E}">
        <p14:creationId xmlns:p14="http://schemas.microsoft.com/office/powerpoint/2010/main" val="1265255434"/>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20000"/>
          </a:bodyPr>
          <a:lstStyle/>
          <a:p>
            <a:r>
              <a:rPr lang="en-US" sz="1400" dirty="0">
                <a:solidFill>
                  <a:srgbClr val="0070C0"/>
                </a:solidFill>
              </a:rPr>
              <a:t>Excludes personal hygiene and management of clothing when toileting</a:t>
            </a:r>
            <a:r>
              <a:rPr lang="en-US" sz="1400" b="1" dirty="0">
                <a:solidFill>
                  <a:srgbClr val="0070C0"/>
                </a:solidFill>
              </a:rPr>
              <a:t>.  Not a majority of task item.</a:t>
            </a:r>
          </a:p>
          <a:p>
            <a:endParaRPr lang="en-US" sz="1400" dirty="0">
              <a:solidFill>
                <a:srgbClr val="0070C0"/>
              </a:solidFill>
            </a:endParaRPr>
          </a:p>
          <a:p>
            <a:r>
              <a:rPr lang="en-US" sz="1400" dirty="0">
                <a:solidFill>
                  <a:srgbClr val="0070C0"/>
                </a:solidFill>
              </a:rPr>
              <a:t>This question </a:t>
            </a:r>
            <a:r>
              <a:rPr lang="en-US" sz="1400" b="1" dirty="0">
                <a:solidFill>
                  <a:srgbClr val="0070C0"/>
                </a:solidFill>
              </a:rPr>
              <a:t>has layers/tiered/stacked question</a:t>
            </a:r>
            <a:r>
              <a:rPr lang="en-US" sz="1400" dirty="0">
                <a:solidFill>
                  <a:srgbClr val="0070C0"/>
                </a:solidFill>
              </a:rPr>
              <a:t>.  “0 and 1” transfer to /from toilet if can’t then look at use of BSC then 3</a:t>
            </a:r>
            <a:r>
              <a:rPr lang="en-US" sz="1400" baseline="30000" dirty="0">
                <a:solidFill>
                  <a:srgbClr val="0070C0"/>
                </a:solidFill>
              </a:rPr>
              <a:t>rd</a:t>
            </a:r>
            <a:r>
              <a:rPr lang="en-US" sz="1400" dirty="0">
                <a:solidFill>
                  <a:srgbClr val="0070C0"/>
                </a:solidFill>
              </a:rPr>
              <a:t> type bedpan/urinal.</a:t>
            </a:r>
          </a:p>
          <a:p>
            <a:endParaRPr lang="en-US" sz="1400" dirty="0">
              <a:solidFill>
                <a:srgbClr val="0070C0"/>
              </a:solidFill>
            </a:endParaRPr>
          </a:p>
          <a:p>
            <a:r>
              <a:rPr lang="en-US" sz="1400" dirty="0">
                <a:solidFill>
                  <a:srgbClr val="0070C0"/>
                </a:solidFill>
              </a:rPr>
              <a:t>Focus is to get to and from toilet AND transfer on/off the toilet or bedside commode/with or without a device.</a:t>
            </a:r>
          </a:p>
          <a:p>
            <a:endParaRPr lang="en-US" sz="1400" dirty="0">
              <a:solidFill>
                <a:srgbClr val="0070C0"/>
              </a:solidFill>
            </a:endParaRPr>
          </a:p>
          <a:p>
            <a:r>
              <a:rPr lang="en-US" sz="1400" b="1" dirty="0">
                <a:solidFill>
                  <a:srgbClr val="0070C0"/>
                </a:solidFill>
              </a:rPr>
              <a:t>How would you score the following:</a:t>
            </a:r>
          </a:p>
          <a:p>
            <a:endParaRPr lang="en-US" sz="1400" dirty="0">
              <a:solidFill>
                <a:srgbClr val="0070C0"/>
              </a:solidFill>
            </a:endParaRPr>
          </a:p>
          <a:p>
            <a:r>
              <a:rPr lang="en-US" sz="1400" b="1" dirty="0">
                <a:solidFill>
                  <a:srgbClr val="0070C0"/>
                </a:solidFill>
              </a:rPr>
              <a:t>K-10  If the patient can get to/from the toilet during the day independently, but uses the commode at night for convenience? -  Response 0.</a:t>
            </a:r>
          </a:p>
          <a:p>
            <a:endParaRPr lang="en-US" sz="1400" b="1" dirty="0">
              <a:solidFill>
                <a:srgbClr val="0070C0"/>
              </a:solidFill>
            </a:endParaRPr>
          </a:p>
          <a:p>
            <a:r>
              <a:rPr lang="en-US" sz="1400" b="1" dirty="0">
                <a:solidFill>
                  <a:srgbClr val="0070C0"/>
                </a:solidFill>
              </a:rPr>
              <a:t>If the patient needs assistance getting to and from the toilet safely or requires verbal cueing/reminders?  - Response 1</a:t>
            </a:r>
          </a:p>
          <a:p>
            <a:endParaRPr lang="en-US" sz="1400" b="1" dirty="0">
              <a:solidFill>
                <a:srgbClr val="0070C0"/>
              </a:solidFill>
            </a:endParaRPr>
          </a:p>
          <a:p>
            <a:r>
              <a:rPr lang="en-US" sz="1400" b="1" dirty="0">
                <a:solidFill>
                  <a:srgbClr val="0070C0"/>
                </a:solidFill>
              </a:rPr>
              <a:t>If the patient needs assistance getting to/from the toilet or with toileting transfer or both?  - Response 1 is best option</a:t>
            </a:r>
          </a:p>
          <a:p>
            <a:endParaRPr lang="en-US" sz="1400" b="1" dirty="0">
              <a:solidFill>
                <a:srgbClr val="0070C0"/>
              </a:solidFill>
            </a:endParaRPr>
          </a:p>
          <a:p>
            <a:endParaRPr lang="en-US" sz="1400" b="1" dirty="0">
              <a:solidFill>
                <a:srgbClr val="0070C0"/>
              </a:solidFill>
            </a:endParaRPr>
          </a:p>
          <a:p>
            <a:endParaRPr lang="en-US" sz="1400" b="1" dirty="0">
              <a:solidFill>
                <a:srgbClr val="0070C0"/>
              </a:solidFill>
            </a:endParaRPr>
          </a:p>
          <a:p>
            <a:endParaRPr lang="en-US" sz="1400"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215</a:t>
            </a:fld>
            <a:endParaRPr lang="en-US" dirty="0"/>
          </a:p>
        </p:txBody>
      </p:sp>
    </p:spTree>
    <p:extLst>
      <p:ext uri="{BB962C8B-B14F-4D97-AF65-F5344CB8AC3E}">
        <p14:creationId xmlns:p14="http://schemas.microsoft.com/office/powerpoint/2010/main" val="3625102286"/>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29640" y="3329948"/>
            <a:ext cx="7437120" cy="3528052"/>
          </a:xfrm>
        </p:spPr>
        <p:txBody>
          <a:bodyPr>
            <a:normAutofit fontScale="55000" lnSpcReduction="20000"/>
          </a:bodyPr>
          <a:lstStyle/>
          <a:p>
            <a:r>
              <a:rPr lang="en-US" sz="1800" dirty="0">
                <a:solidFill>
                  <a:srgbClr val="0070C0"/>
                </a:solidFill>
              </a:rPr>
              <a:t>Time frame is 24 hour period</a:t>
            </a:r>
          </a:p>
          <a:p>
            <a:endParaRPr lang="en-US" sz="1800" dirty="0">
              <a:solidFill>
                <a:srgbClr val="0070C0"/>
              </a:solidFill>
            </a:endParaRPr>
          </a:p>
          <a:p>
            <a:r>
              <a:rPr lang="en-US" sz="1800" dirty="0">
                <a:solidFill>
                  <a:srgbClr val="0070C0"/>
                </a:solidFill>
              </a:rPr>
              <a:t>CH 3 </a:t>
            </a:r>
            <a:r>
              <a:rPr lang="en-US" sz="1800" b="1" dirty="0">
                <a:solidFill>
                  <a:srgbClr val="0070C0"/>
                </a:solidFill>
              </a:rPr>
              <a:t>K-9 &amp; K-10</a:t>
            </a:r>
          </a:p>
          <a:p>
            <a:pPr defTabSz="916019">
              <a:defRPr/>
            </a:pPr>
            <a:endParaRPr lang="en-US" sz="1800" dirty="0"/>
          </a:p>
          <a:p>
            <a:pPr defTabSz="916019">
              <a:defRPr/>
            </a:pPr>
            <a:r>
              <a:rPr lang="en-US" sz="1800" dirty="0"/>
              <a:t>Patient who is </a:t>
            </a:r>
            <a:r>
              <a:rPr lang="en-US" sz="1800" b="1" dirty="0"/>
              <a:t>unable</a:t>
            </a:r>
            <a:r>
              <a:rPr lang="en-US" sz="1800" dirty="0"/>
              <a:t> to get to/from the </a:t>
            </a:r>
            <a:r>
              <a:rPr lang="en-US" sz="1800" b="1" dirty="0"/>
              <a:t>toilet or bedside commode</a:t>
            </a:r>
            <a:r>
              <a:rPr lang="en-US" sz="1800" dirty="0"/>
              <a:t>, but is </a:t>
            </a:r>
            <a:r>
              <a:rPr lang="en-US" sz="1800" b="1" dirty="0"/>
              <a:t>able</a:t>
            </a:r>
            <a:r>
              <a:rPr lang="en-US" sz="1800" dirty="0"/>
              <a:t> to place and remove a </a:t>
            </a:r>
            <a:r>
              <a:rPr lang="en-US" sz="1800" b="1" dirty="0"/>
              <a:t>bedpan/urinal independently</a:t>
            </a:r>
            <a:r>
              <a:rPr lang="en-US" sz="1800" dirty="0"/>
              <a:t>.  Excludes emptying bedpan/urinal.  </a:t>
            </a:r>
            <a:r>
              <a:rPr lang="en-US" sz="1800" b="1" dirty="0"/>
              <a:t>Response?  - 3</a:t>
            </a:r>
          </a:p>
          <a:p>
            <a:endParaRPr lang="en-US" sz="1800" b="1" dirty="0">
              <a:solidFill>
                <a:srgbClr val="0070C0"/>
              </a:solidFill>
            </a:endParaRPr>
          </a:p>
          <a:p>
            <a:r>
              <a:rPr lang="en-US" sz="1800" b="1" dirty="0">
                <a:solidFill>
                  <a:srgbClr val="0070C0"/>
                </a:solidFill>
              </a:rPr>
              <a:t>In the scenario (50%) of the time frame, her ability varies so we would apply the 50% Convention and select Response 2</a:t>
            </a:r>
          </a:p>
          <a:p>
            <a:endParaRPr lang="en-US" sz="1800" dirty="0">
              <a:solidFill>
                <a:srgbClr val="0070C0"/>
              </a:solidFill>
            </a:endParaRPr>
          </a:p>
          <a:p>
            <a:r>
              <a:rPr lang="en-US" sz="1800" dirty="0">
                <a:solidFill>
                  <a:srgbClr val="0070C0"/>
                </a:solidFill>
              </a:rPr>
              <a:t>2-Unable to get to and from the toilet but is able to use a bedside commode.</a:t>
            </a:r>
          </a:p>
          <a:p>
            <a:endParaRPr lang="en-US" sz="1800" dirty="0">
              <a:solidFill>
                <a:srgbClr val="0070C0"/>
              </a:solidFill>
            </a:endParaRPr>
          </a:p>
          <a:p>
            <a:r>
              <a:rPr lang="en-US" sz="1800" dirty="0">
                <a:solidFill>
                  <a:srgbClr val="0070C0"/>
                </a:solidFill>
              </a:rPr>
              <a:t>The patient may use an assistive device and, for this OASIS item, it does not impact the patient’s ability to be independent.  </a:t>
            </a:r>
          </a:p>
          <a:p>
            <a:r>
              <a:rPr lang="en-US" sz="1800" dirty="0">
                <a:solidFill>
                  <a:srgbClr val="0070C0"/>
                </a:solidFill>
              </a:rPr>
              <a:t>____________________  STOP</a:t>
            </a:r>
          </a:p>
          <a:p>
            <a:endParaRPr lang="en-US" sz="1800" dirty="0">
              <a:solidFill>
                <a:srgbClr val="0070C0"/>
              </a:solidFill>
            </a:endParaRPr>
          </a:p>
          <a:p>
            <a:r>
              <a:rPr lang="en-US" sz="1800" b="1" dirty="0">
                <a:solidFill>
                  <a:srgbClr val="0070C0"/>
                </a:solidFill>
              </a:rPr>
              <a:t>April 20, 2016 Q&amp;A</a:t>
            </a:r>
            <a:r>
              <a:rPr lang="en-US" sz="1800" dirty="0">
                <a:solidFill>
                  <a:srgbClr val="0070C0"/>
                </a:solidFill>
              </a:rPr>
              <a:t>: Current 2019-2020 Scenario below:</a:t>
            </a:r>
          </a:p>
          <a:p>
            <a:r>
              <a:rPr lang="en-US" sz="1800" dirty="0">
                <a:solidFill>
                  <a:srgbClr val="0070C0"/>
                </a:solidFill>
              </a:rPr>
              <a:t>Q:  My pt. lives alone.  He can safely get to/from and use his bathroom toilet by himself without difficulty during the day.  His daughter insist he use the BSC at night due to vision and balance are compromised at night.  I think he would be safe walking to bathroom at night with supervision but he lives alone.  Do I score him based on the use of the bedside commode, or based on the need for supervision?</a:t>
            </a:r>
          </a:p>
          <a:p>
            <a:endParaRPr lang="en-US" sz="1800" dirty="0">
              <a:solidFill>
                <a:srgbClr val="0070C0"/>
              </a:solidFill>
            </a:endParaRPr>
          </a:p>
          <a:p>
            <a:r>
              <a:rPr lang="en-US" sz="1800" b="1" dirty="0">
                <a:solidFill>
                  <a:srgbClr val="0070C0"/>
                </a:solidFill>
              </a:rPr>
              <a:t>A:  M1840</a:t>
            </a:r>
            <a:r>
              <a:rPr lang="en-US" sz="1800" dirty="0">
                <a:solidFill>
                  <a:srgbClr val="0070C0"/>
                </a:solidFill>
              </a:rPr>
              <a:t>, if the </a:t>
            </a:r>
            <a:r>
              <a:rPr lang="en-US" sz="1800" dirty="0" err="1">
                <a:solidFill>
                  <a:srgbClr val="0070C0"/>
                </a:solidFill>
              </a:rPr>
              <a:t>pt’s</a:t>
            </a:r>
            <a:r>
              <a:rPr lang="en-US" sz="1800" dirty="0">
                <a:solidFill>
                  <a:srgbClr val="0070C0"/>
                </a:solidFill>
              </a:rPr>
              <a:t> ability or status varies on the day of assessment, </a:t>
            </a:r>
            <a:r>
              <a:rPr lang="en-US" sz="1800" b="1" dirty="0">
                <a:solidFill>
                  <a:srgbClr val="0070C0"/>
                </a:solidFill>
              </a:rPr>
              <a:t>report </a:t>
            </a:r>
            <a:r>
              <a:rPr lang="en-US" sz="1800" b="1" dirty="0" err="1">
                <a:solidFill>
                  <a:srgbClr val="0070C0"/>
                </a:solidFill>
              </a:rPr>
              <a:t>pt’s</a:t>
            </a:r>
            <a:r>
              <a:rPr lang="en-US" sz="1800" b="1" dirty="0">
                <a:solidFill>
                  <a:srgbClr val="0070C0"/>
                </a:solidFill>
              </a:rPr>
              <a:t> usual status, or what is true greater than 50% of the day of assessment </a:t>
            </a:r>
            <a:r>
              <a:rPr lang="en-US" sz="1800" dirty="0">
                <a:solidFill>
                  <a:srgbClr val="0070C0"/>
                </a:solidFill>
              </a:rPr>
              <a:t>defined as 24 hours immediately preceding the home visit and time during the home visit.  If pt. is able to get to and from the toilet safely and independently during the daytime/ if, for this pt., this represents more than 50% of the day of assessment, then Response 0</a:t>
            </a:r>
            <a:r>
              <a:rPr lang="en-US" sz="1800" b="1" dirty="0">
                <a:solidFill>
                  <a:srgbClr val="0070C0"/>
                </a:solidFill>
              </a:rPr>
              <a:t>.    If the factors that make the patient not safe getting to/from the bathroom safely were present more than 50% of the day of assessment, and if in your clinical judgement, during these times the </a:t>
            </a:r>
            <a:r>
              <a:rPr lang="en-US" sz="1800" b="1" dirty="0" err="1">
                <a:solidFill>
                  <a:srgbClr val="0070C0"/>
                </a:solidFill>
              </a:rPr>
              <a:t>pt</a:t>
            </a:r>
            <a:r>
              <a:rPr lang="en-US" sz="1800" b="1" dirty="0">
                <a:solidFill>
                  <a:srgbClr val="0070C0"/>
                </a:solidFill>
              </a:rPr>
              <a:t> would be safe walking to the bathroom with supervision, then Response 1 – even if the pt. does not have a caregiver available.  Clinical judgment.   Also - 4b </a:t>
            </a:r>
            <a:r>
              <a:rPr lang="en-US" sz="1800" b="1" dirty="0" err="1">
                <a:solidFill>
                  <a:srgbClr val="0070C0"/>
                </a:solidFill>
              </a:rPr>
              <a:t>pg</a:t>
            </a:r>
            <a:r>
              <a:rPr lang="en-US" sz="1800" b="1" dirty="0">
                <a:solidFill>
                  <a:srgbClr val="0070C0"/>
                </a:solidFill>
              </a:rPr>
              <a:t> 102.</a:t>
            </a:r>
          </a:p>
          <a:p>
            <a:endParaRPr lang="en-US" sz="1800" dirty="0">
              <a:solidFill>
                <a:srgbClr val="0070C0"/>
              </a:solidFill>
            </a:endParaRPr>
          </a:p>
          <a:p>
            <a:r>
              <a:rPr lang="en-US" sz="1800" dirty="0">
                <a:solidFill>
                  <a:srgbClr val="0070C0"/>
                </a:solidFill>
              </a:rPr>
              <a:t>Discuss intervention and </a:t>
            </a:r>
            <a:r>
              <a:rPr lang="en-US" sz="1800" dirty="0" err="1">
                <a:solidFill>
                  <a:srgbClr val="0070C0"/>
                </a:solidFill>
              </a:rPr>
              <a:t>poc</a:t>
            </a:r>
            <a:r>
              <a:rPr lang="en-US" sz="1800" dirty="0">
                <a:solidFill>
                  <a:srgbClr val="0070C0"/>
                </a:solidFill>
              </a:rPr>
              <a:t> and need for care during night at this point.</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216</a:t>
            </a:fld>
            <a:endParaRPr lang="en-US" dirty="0"/>
          </a:p>
        </p:txBody>
      </p:sp>
    </p:spTree>
    <p:extLst>
      <p:ext uri="{BB962C8B-B14F-4D97-AF65-F5344CB8AC3E}">
        <p14:creationId xmlns:p14="http://schemas.microsoft.com/office/powerpoint/2010/main" val="3552948402"/>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sz="1400" b="1" dirty="0">
                <a:solidFill>
                  <a:srgbClr val="0070C0"/>
                </a:solidFill>
              </a:rPr>
              <a:t>**Have to be independent in </a:t>
            </a:r>
            <a:r>
              <a:rPr lang="en-US" sz="1400" b="1" u="sng" dirty="0">
                <a:solidFill>
                  <a:srgbClr val="0070C0"/>
                </a:solidFill>
              </a:rPr>
              <a:t>BOTH</a:t>
            </a:r>
            <a:r>
              <a:rPr lang="en-US" sz="1400" b="1" dirty="0">
                <a:solidFill>
                  <a:srgbClr val="0070C0"/>
                </a:solidFill>
              </a:rPr>
              <a:t> clothing management and toileting hygiene in order to select Response 0.</a:t>
            </a:r>
          </a:p>
          <a:p>
            <a:endParaRPr lang="en-US" sz="1400" b="1" dirty="0">
              <a:solidFill>
                <a:srgbClr val="0070C0"/>
              </a:solidFill>
            </a:endParaRPr>
          </a:p>
          <a:p>
            <a:r>
              <a:rPr lang="en-US" sz="1400" b="1" dirty="0">
                <a:solidFill>
                  <a:srgbClr val="0070C0"/>
                </a:solidFill>
              </a:rPr>
              <a:t>Majority of tasks rule does NOT apply for this item.  If they can’t pull down their pants they can’t be a “0” or a “1” score.</a:t>
            </a:r>
          </a:p>
          <a:p>
            <a:endParaRPr lang="en-US" sz="1400" b="1" dirty="0">
              <a:solidFill>
                <a:srgbClr val="0070C0"/>
              </a:solidFill>
            </a:endParaRPr>
          </a:p>
          <a:p>
            <a:r>
              <a:rPr lang="en-US" sz="1400" dirty="0">
                <a:solidFill>
                  <a:srgbClr val="0070C0"/>
                </a:solidFill>
              </a:rPr>
              <a:t>Stomas include all stomas used for </a:t>
            </a:r>
            <a:r>
              <a:rPr lang="en-US" sz="1400" b="1" dirty="0">
                <a:solidFill>
                  <a:srgbClr val="0070C0"/>
                </a:solidFill>
              </a:rPr>
              <a:t>urinary or bowel elimination </a:t>
            </a:r>
            <a:r>
              <a:rPr lang="en-US" sz="1400" dirty="0">
                <a:solidFill>
                  <a:srgbClr val="0070C0"/>
                </a:solidFill>
              </a:rPr>
              <a:t>(urostomies, colostomies, ileostomies.) </a:t>
            </a:r>
            <a:r>
              <a:rPr lang="en-US" sz="1400" b="1" dirty="0">
                <a:solidFill>
                  <a:srgbClr val="0070C0"/>
                </a:solidFill>
              </a:rPr>
              <a:t>(K-10)</a:t>
            </a:r>
          </a:p>
          <a:p>
            <a:endParaRPr lang="en-US" sz="1400" dirty="0">
              <a:solidFill>
                <a:srgbClr val="0070C0"/>
              </a:solidFill>
            </a:endParaRPr>
          </a:p>
          <a:p>
            <a:r>
              <a:rPr lang="en-US" sz="1400" dirty="0">
                <a:solidFill>
                  <a:srgbClr val="0070C0"/>
                </a:solidFill>
              </a:rPr>
              <a:t>We did a scenario about ability varies 50% of the time back in beginning – OASIS conventions.  Eye patch – wife laid supplies on bed no longer needs eye patch.</a:t>
            </a:r>
          </a:p>
          <a:p>
            <a:endParaRPr lang="en-US" sz="1400" dirty="0">
              <a:solidFill>
                <a:srgbClr val="0070C0"/>
              </a:solidFill>
            </a:endParaRPr>
          </a:p>
          <a:p>
            <a:r>
              <a:rPr lang="en-US" sz="1400" dirty="0">
                <a:solidFill>
                  <a:srgbClr val="0070C0"/>
                </a:solidFill>
              </a:rPr>
              <a:t>CH3  </a:t>
            </a:r>
            <a:r>
              <a:rPr lang="en-US" sz="1400" b="1" dirty="0">
                <a:solidFill>
                  <a:srgbClr val="0070C0"/>
                </a:solidFill>
              </a:rPr>
              <a:t>PG K-11 &amp; K-12   </a:t>
            </a:r>
            <a:r>
              <a:rPr lang="en-US" dirty="0"/>
              <a:t>M1845</a:t>
            </a:r>
          </a:p>
          <a:p>
            <a:r>
              <a:rPr lang="en-US" dirty="0"/>
              <a:t>The clinician must consider what the patient is able to do on the day of the assessment. If ability varies over time, enter the response describing the patient’s ability more than 50% of the time period under consideration. </a:t>
            </a:r>
          </a:p>
          <a:p>
            <a:endParaRPr lang="en-US" sz="1400" b="1" dirty="0">
              <a:solidFill>
                <a:srgbClr val="0070C0"/>
              </a:solidFill>
            </a:endParaRPr>
          </a:p>
          <a:p>
            <a:endParaRPr lang="en-US" sz="1400" dirty="0"/>
          </a:p>
          <a:p>
            <a:endParaRPr lang="en-US" sz="1400" dirty="0">
              <a:solidFill>
                <a:srgbClr val="0070C0"/>
              </a:solidFill>
            </a:endParaRP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217</a:t>
            </a:fld>
            <a:endParaRPr lang="en-US" dirty="0"/>
          </a:p>
        </p:txBody>
      </p:sp>
    </p:spTree>
    <p:extLst>
      <p:ext uri="{BB962C8B-B14F-4D97-AF65-F5344CB8AC3E}">
        <p14:creationId xmlns:p14="http://schemas.microsoft.com/office/powerpoint/2010/main" val="3884858407"/>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sz="1400" b="1" dirty="0">
                <a:solidFill>
                  <a:srgbClr val="0070C0"/>
                </a:solidFill>
              </a:rPr>
              <a:t>CH 3 K-13 *If no chair in room or pt. does not routinely transfer from bed directly into a chair - </a:t>
            </a:r>
            <a:r>
              <a:rPr lang="en-US" sz="1400" dirty="0">
                <a:solidFill>
                  <a:srgbClr val="0070C0"/>
                </a:solidFill>
              </a:rPr>
              <a:t>Assess ability to move from supine position in bed to sitting position at side of bed and then ability to stand and then sit on </a:t>
            </a:r>
            <a:r>
              <a:rPr lang="en-US" sz="1400" b="1" dirty="0">
                <a:solidFill>
                  <a:srgbClr val="0070C0"/>
                </a:solidFill>
              </a:rPr>
              <a:t>whatever surface is applicable to the patient’s environment.  (may be BSC or chair in living room)</a:t>
            </a:r>
            <a:r>
              <a:rPr lang="en-US" sz="1400" dirty="0">
                <a:solidFill>
                  <a:srgbClr val="0070C0"/>
                </a:solidFill>
              </a:rPr>
              <a:t>.  Looking at safety/ability.  Include ability to return back into bed from sitting surface</a:t>
            </a:r>
          </a:p>
          <a:p>
            <a:endParaRPr lang="en-US" sz="1000" dirty="0">
              <a:solidFill>
                <a:srgbClr val="0070C0"/>
              </a:solidFill>
            </a:endParaRPr>
          </a:p>
          <a:p>
            <a:r>
              <a:rPr lang="en-US" sz="1400" dirty="0">
                <a:solidFill>
                  <a:srgbClr val="0070C0"/>
                </a:solidFill>
              </a:rPr>
              <a:t>Watch how they move around.  Interview pt. and caregiver for the pt. ability in the prior 24 hours.  M1850 is looking only at the bed to chair/chair to bed transfers.  Includes transfer out and back into bed.  If bedfast – demonstrates ability to reposition self in bed.</a:t>
            </a:r>
          </a:p>
          <a:p>
            <a:endParaRPr lang="en-US" sz="1000" dirty="0">
              <a:solidFill>
                <a:srgbClr val="0070C0"/>
              </a:solidFill>
            </a:endParaRPr>
          </a:p>
          <a:p>
            <a:r>
              <a:rPr lang="en-US" sz="1400" b="1" dirty="0">
                <a:solidFill>
                  <a:srgbClr val="0070C0"/>
                </a:solidFill>
              </a:rPr>
              <a:t>*</a:t>
            </a:r>
            <a:r>
              <a:rPr lang="en-US" sz="1400" dirty="0">
                <a:solidFill>
                  <a:srgbClr val="0070C0"/>
                </a:solidFill>
              </a:rPr>
              <a:t>If the patient does not sleep in a bed, assess the transfer from his usual sleeping place.</a:t>
            </a:r>
          </a:p>
          <a:p>
            <a:endParaRPr lang="en-US" sz="1000" dirty="0">
              <a:solidFill>
                <a:srgbClr val="0070C0"/>
              </a:solidFill>
            </a:endParaRPr>
          </a:p>
          <a:p>
            <a:r>
              <a:rPr lang="en-US" sz="1400" b="1" dirty="0">
                <a:solidFill>
                  <a:srgbClr val="0070C0"/>
                </a:solidFill>
              </a:rPr>
              <a:t>**</a:t>
            </a:r>
            <a:r>
              <a:rPr lang="en-US" sz="1400" dirty="0">
                <a:solidFill>
                  <a:srgbClr val="0070C0"/>
                </a:solidFill>
              </a:rPr>
              <a:t>pivoting is not limited to lower extremities.  Weight bearing can be arms only for a paraplegic patient using a slide board.  They pivot on their butt.  You would select Response 1 because they can transfer with a device (and or minimal</a:t>
            </a:r>
            <a:r>
              <a:rPr lang="en-US" sz="1400" baseline="0" dirty="0">
                <a:solidFill>
                  <a:srgbClr val="0070C0"/>
                </a:solidFill>
              </a:rPr>
              <a:t> </a:t>
            </a:r>
            <a:r>
              <a:rPr lang="en-US" sz="1400" dirty="0">
                <a:solidFill>
                  <a:srgbClr val="0070C0"/>
                </a:solidFill>
              </a:rPr>
              <a:t>human assistance).  K-14</a:t>
            </a:r>
          </a:p>
          <a:p>
            <a:endParaRPr lang="en-US" sz="1000" dirty="0">
              <a:solidFill>
                <a:srgbClr val="0070C0"/>
              </a:solidFill>
            </a:endParaRPr>
          </a:p>
          <a:p>
            <a:r>
              <a:rPr lang="en-US" sz="1400" dirty="0">
                <a:solidFill>
                  <a:srgbClr val="0070C0"/>
                </a:solidFill>
              </a:rPr>
              <a:t>CH3 PG </a:t>
            </a:r>
            <a:r>
              <a:rPr lang="en-US" sz="1400" b="1" dirty="0">
                <a:solidFill>
                  <a:srgbClr val="0070C0"/>
                </a:solidFill>
              </a:rPr>
              <a:t>K-13 – K-14  </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218</a:t>
            </a:fld>
            <a:endParaRPr lang="en-US" dirty="0"/>
          </a:p>
        </p:txBody>
      </p:sp>
    </p:spTree>
    <p:extLst>
      <p:ext uri="{BB962C8B-B14F-4D97-AF65-F5344CB8AC3E}">
        <p14:creationId xmlns:p14="http://schemas.microsoft.com/office/powerpoint/2010/main" val="3235555625"/>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295297" y="3217113"/>
            <a:ext cx="8503423" cy="3745282"/>
          </a:xfrm>
        </p:spPr>
        <p:txBody>
          <a:bodyPr>
            <a:normAutofit/>
          </a:bodyPr>
          <a:lstStyle/>
          <a:p>
            <a:r>
              <a:rPr lang="en-US" sz="1400" b="1" dirty="0">
                <a:solidFill>
                  <a:srgbClr val="0070C0"/>
                </a:solidFill>
              </a:rPr>
              <a:t>Cat 4b Q. 150 M1850 bed/chair only.</a:t>
            </a:r>
          </a:p>
          <a:p>
            <a:r>
              <a:rPr lang="en-US" sz="1400" b="1" dirty="0">
                <a:solidFill>
                  <a:srgbClr val="0070C0"/>
                </a:solidFill>
              </a:rPr>
              <a:t>Dog Story  -</a:t>
            </a:r>
            <a:r>
              <a:rPr lang="en-US" sz="1400" dirty="0">
                <a:solidFill>
                  <a:srgbClr val="0070C0"/>
                </a:solidFill>
              </a:rPr>
              <a:t> For Previous Page  </a:t>
            </a:r>
            <a:r>
              <a:rPr lang="en-US" sz="1400" b="1" dirty="0">
                <a:solidFill>
                  <a:srgbClr val="0070C0"/>
                </a:solidFill>
              </a:rPr>
              <a:t>Yes here!  </a:t>
            </a:r>
          </a:p>
          <a:p>
            <a:endParaRPr lang="en-US" sz="400" dirty="0">
              <a:solidFill>
                <a:srgbClr val="0070C0"/>
              </a:solidFill>
            </a:endParaRPr>
          </a:p>
          <a:p>
            <a:r>
              <a:rPr lang="en-US" sz="1400" dirty="0">
                <a:solidFill>
                  <a:srgbClr val="0070C0"/>
                </a:solidFill>
              </a:rPr>
              <a:t>State surveyor went on a home visit. Husband answered door, into self states his wife already in the bathroom. </a:t>
            </a:r>
          </a:p>
          <a:p>
            <a:endParaRPr lang="en-US" sz="300" dirty="0">
              <a:solidFill>
                <a:srgbClr val="0070C0"/>
              </a:solidFill>
            </a:endParaRPr>
          </a:p>
          <a:p>
            <a:r>
              <a:rPr lang="en-US" sz="1400" dirty="0">
                <a:solidFill>
                  <a:srgbClr val="0070C0"/>
                </a:solidFill>
              </a:rPr>
              <a:t>Knock on bathroom door ask if we can watch her finish up-ok.  She is sitting on toilet and I offer assistance to stand up.  </a:t>
            </a:r>
          </a:p>
          <a:p>
            <a:endParaRPr lang="en-US" sz="300" dirty="0">
              <a:solidFill>
                <a:srgbClr val="0070C0"/>
              </a:solidFill>
            </a:endParaRPr>
          </a:p>
          <a:p>
            <a:r>
              <a:rPr lang="en-US" sz="1400" dirty="0">
                <a:solidFill>
                  <a:srgbClr val="0070C0"/>
                </a:solidFill>
              </a:rPr>
              <a:t>No thank you- she ask the surveyor to step back a little. </a:t>
            </a:r>
          </a:p>
          <a:p>
            <a:r>
              <a:rPr lang="en-US" sz="1400" dirty="0">
                <a:solidFill>
                  <a:srgbClr val="0070C0"/>
                </a:solidFill>
              </a:rPr>
              <a:t> </a:t>
            </a:r>
          </a:p>
          <a:p>
            <a:r>
              <a:rPr lang="en-US" sz="1400" dirty="0">
                <a:solidFill>
                  <a:srgbClr val="0070C0"/>
                </a:solidFill>
              </a:rPr>
              <a:t>She now claps her hands-and a dog comes to the door.  </a:t>
            </a:r>
          </a:p>
          <a:p>
            <a:endParaRPr lang="en-US" sz="300" dirty="0">
              <a:solidFill>
                <a:srgbClr val="0070C0"/>
              </a:solidFill>
            </a:endParaRPr>
          </a:p>
          <a:p>
            <a:r>
              <a:rPr lang="en-US" sz="1400" dirty="0">
                <a:solidFill>
                  <a:srgbClr val="0070C0"/>
                </a:solidFill>
              </a:rPr>
              <a:t>She claps/holds onto the dogs collar and commands the dog to “back up”. </a:t>
            </a:r>
          </a:p>
          <a:p>
            <a:endParaRPr lang="en-US" sz="400" dirty="0">
              <a:solidFill>
                <a:srgbClr val="0070C0"/>
              </a:solidFill>
            </a:endParaRPr>
          </a:p>
          <a:p>
            <a:r>
              <a:rPr lang="en-US" sz="1400" dirty="0">
                <a:solidFill>
                  <a:srgbClr val="0070C0"/>
                </a:solidFill>
              </a:rPr>
              <a:t>The dog backs up as she is holding on and raises her up off the toilet until she can reach the grab bar where she was able to complete the process to a standing position – modified environment and assistive device for transfer</a:t>
            </a:r>
            <a:r>
              <a:rPr lang="en-US" sz="1400" dirty="0">
                <a:solidFill>
                  <a:srgbClr val="0070C0"/>
                </a:solidFill>
                <a:sym typeface="Wingdings" panose="05000000000000000000" pitchFamily="2" charset="2"/>
              </a:rPr>
              <a:t></a:t>
            </a:r>
            <a:endParaRPr lang="en-US" sz="1400" dirty="0">
              <a:solidFill>
                <a:srgbClr val="0070C0"/>
              </a:solidFill>
            </a:endParaRPr>
          </a:p>
          <a:p>
            <a:endParaRPr lang="en-US" sz="1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219</a:t>
            </a:fld>
            <a:endParaRPr lang="en-US" dirty="0"/>
          </a:p>
        </p:txBody>
      </p:sp>
    </p:spTree>
    <p:extLst>
      <p:ext uri="{BB962C8B-B14F-4D97-AF65-F5344CB8AC3E}">
        <p14:creationId xmlns:p14="http://schemas.microsoft.com/office/powerpoint/2010/main" val="2139599850"/>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sz="1400" dirty="0">
                <a:solidFill>
                  <a:srgbClr val="0070C0"/>
                </a:solidFill>
              </a:rPr>
              <a:t>READ SLIDE  - Must be able to bear weight and pivot</a:t>
            </a:r>
          </a:p>
          <a:p>
            <a:endParaRPr lang="en-US" dirty="0"/>
          </a:p>
          <a:p>
            <a:r>
              <a:rPr lang="en-US" sz="1400" dirty="0">
                <a:solidFill>
                  <a:srgbClr val="0070C0"/>
                </a:solidFill>
              </a:rPr>
              <a:t>Q&amp;A book 2016 PG 416 (Q151.3):  A quadriplegic is totally dependent, cannot even turn self in bed, however, he does get up to a Geri chair by Hoyer lift.  For M1850, is the patient considered bedfast?</a:t>
            </a:r>
          </a:p>
          <a:p>
            <a:endParaRPr lang="en-US" baseline="0" dirty="0">
              <a:solidFill>
                <a:srgbClr val="0070C0"/>
              </a:solidFill>
            </a:endParaRPr>
          </a:p>
          <a:p>
            <a:r>
              <a:rPr lang="en-US" sz="1400" dirty="0">
                <a:solidFill>
                  <a:srgbClr val="0070C0"/>
                </a:solidFill>
              </a:rPr>
              <a:t>A:  A patient who can tolerate being out of bed is not “bedfast”.  Response 3 in this situation. Unable to transfer, unable to bear weight or pivot when transferred by another person.  </a:t>
            </a:r>
          </a:p>
          <a:p>
            <a:endParaRPr lang="en-US" baseline="0" dirty="0">
              <a:solidFill>
                <a:srgbClr val="0070C0"/>
              </a:solidFill>
            </a:endParaRPr>
          </a:p>
          <a:p>
            <a:r>
              <a:rPr lang="en-US" sz="1400" dirty="0">
                <a:solidFill>
                  <a:srgbClr val="0070C0"/>
                </a:solidFill>
              </a:rPr>
              <a:t>(COS training manual pg 128)  Deconditioned after hospitalization, only able to sit in chair for a few minutes is NOT bedfast. </a:t>
            </a:r>
          </a:p>
          <a:p>
            <a:endParaRPr lang="en-US" baseline="0" dirty="0">
              <a:solidFill>
                <a:srgbClr val="0070C0"/>
              </a:solidFill>
            </a:endParaRPr>
          </a:p>
          <a:p>
            <a:pPr defTabSz="912665">
              <a:defRPr/>
            </a:pPr>
            <a:r>
              <a:rPr lang="en-US" sz="1400" b="1" dirty="0">
                <a:solidFill>
                  <a:srgbClr val="0070C0"/>
                </a:solidFill>
              </a:rPr>
              <a:t>Guidance Chase – Need for assistance with gait and effect on M1850.</a:t>
            </a:r>
          </a:p>
          <a:p>
            <a:endParaRPr lang="en-US" sz="1400" dirty="0">
              <a:solidFill>
                <a:srgbClr val="0070C0"/>
              </a:solidFill>
            </a:endParaRPr>
          </a:p>
          <a:p>
            <a:endParaRPr lang="en-US" dirty="0"/>
          </a:p>
          <a:p>
            <a:endParaRPr lang="en-US" dirty="0"/>
          </a:p>
          <a:p>
            <a:endParaRPr lang="en-US" dirty="0">
              <a:solidFill>
                <a:srgbClr val="0070C0"/>
              </a:solidFill>
            </a:endParaRPr>
          </a:p>
          <a:p>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220</a:t>
            </a:fld>
            <a:endParaRPr lang="en-US" dirty="0"/>
          </a:p>
        </p:txBody>
      </p:sp>
    </p:spTree>
    <p:extLst>
      <p:ext uri="{BB962C8B-B14F-4D97-AF65-F5344CB8AC3E}">
        <p14:creationId xmlns:p14="http://schemas.microsoft.com/office/powerpoint/2010/main" val="3108095713"/>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29640" y="3329948"/>
            <a:ext cx="7437120" cy="3070852"/>
          </a:xfrm>
        </p:spPr>
        <p:txBody>
          <a:bodyPr>
            <a:normAutofit lnSpcReduction="10000"/>
          </a:bodyPr>
          <a:lstStyle/>
          <a:p>
            <a:pPr defTabSz="916019">
              <a:defRPr/>
            </a:pPr>
            <a:r>
              <a:rPr lang="en-US" b="1" dirty="0"/>
              <a:t>Correct Response:  2</a:t>
            </a:r>
          </a:p>
          <a:p>
            <a:endParaRPr lang="en-US" sz="800" dirty="0"/>
          </a:p>
          <a:p>
            <a:r>
              <a:rPr lang="en-US" dirty="0"/>
              <a:t>Rationale:  </a:t>
            </a:r>
          </a:p>
          <a:p>
            <a:endParaRPr lang="en-US" sz="800" dirty="0"/>
          </a:p>
          <a:p>
            <a:r>
              <a:rPr lang="en-US" dirty="0"/>
              <a:t>Mr. Jones’ son provides stand by assist (minimal or less than 25% of the effort) for getting out of bed to the wheelchair and more than 25% of the effort required to perform the wheelchair to bed transfer safely because he helps his father get up from the wheelchair, turn, and then get into the bed by lifting his legs.  Then Mr. Jones is able to reposition himself in bed.  </a:t>
            </a:r>
          </a:p>
          <a:p>
            <a:endParaRPr lang="en-US" sz="800" dirty="0"/>
          </a:p>
          <a:p>
            <a:r>
              <a:rPr lang="en-US" b="1" dirty="0"/>
              <a:t>Oasis Guidance Manual </a:t>
            </a:r>
            <a:r>
              <a:rPr lang="en-US" b="1" dirty="0" err="1"/>
              <a:t>Ch</a:t>
            </a:r>
            <a:r>
              <a:rPr lang="en-US" b="1" dirty="0"/>
              <a:t> 3, M1850. </a:t>
            </a:r>
            <a:endParaRPr lang="en-US" dirty="0"/>
          </a:p>
          <a:p>
            <a:r>
              <a:rPr lang="en-US" dirty="0"/>
              <a:t> The patient must be able to </a:t>
            </a:r>
            <a:r>
              <a:rPr lang="en-US" u="sng" dirty="0"/>
              <a:t>both</a:t>
            </a:r>
            <a:r>
              <a:rPr lang="en-US" dirty="0"/>
              <a:t> bear weight and pivot for Response 2 to apply.  Able to bear weight refers to the patient’s ability to support the majority of his/her body weight through any combination of weight bearing extremities.</a:t>
            </a:r>
          </a:p>
          <a:p>
            <a:endParaRPr lang="en-US" sz="800" dirty="0"/>
          </a:p>
          <a:p>
            <a:r>
              <a:rPr lang="en-US" dirty="0"/>
              <a:t>If the patient can bear weight and pivot, but requires more than minimal assist, Response 2 should be marked.  </a:t>
            </a:r>
            <a:r>
              <a:rPr lang="en-US" b="1" dirty="0"/>
              <a:t>If</a:t>
            </a:r>
            <a:r>
              <a:rPr lang="en-US" dirty="0"/>
              <a:t> Mr. Jones would have been </a:t>
            </a:r>
            <a:r>
              <a:rPr lang="en-US" b="1" u="sng" dirty="0"/>
              <a:t>unable</a:t>
            </a:r>
            <a:r>
              <a:rPr lang="en-US" dirty="0"/>
              <a:t> to bear weight or pivot and was not bedfast then response 3 would have applied.  </a:t>
            </a: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221</a:t>
            </a:fld>
            <a:endParaRPr lang="en-US" dirty="0"/>
          </a:p>
        </p:txBody>
      </p:sp>
    </p:spTree>
    <p:extLst>
      <p:ext uri="{BB962C8B-B14F-4D97-AF65-F5344CB8AC3E}">
        <p14:creationId xmlns:p14="http://schemas.microsoft.com/office/powerpoint/2010/main" val="2731761015"/>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K-15 &amp; 16</a:t>
            </a:r>
          </a:p>
        </p:txBody>
      </p:sp>
      <p:sp>
        <p:nvSpPr>
          <p:cNvPr id="4" name="Slide Number Placeholder 3"/>
          <p:cNvSpPr>
            <a:spLocks noGrp="1"/>
          </p:cNvSpPr>
          <p:nvPr>
            <p:ph type="sldNum" sz="quarter" idx="5"/>
          </p:nvPr>
        </p:nvSpPr>
        <p:spPr/>
        <p:txBody>
          <a:bodyPr/>
          <a:lstStyle/>
          <a:p>
            <a:fld id="{DE6A6F7E-FF20-4893-9B67-69E41E6C65A7}" type="slidenum">
              <a:rPr lang="en-US" smtClean="0"/>
              <a:pPr/>
              <a:t>222</a:t>
            </a:fld>
            <a:endParaRPr lang="en-US" dirty="0"/>
          </a:p>
        </p:txBody>
      </p:sp>
    </p:spTree>
    <p:extLst>
      <p:ext uri="{BB962C8B-B14F-4D97-AF65-F5344CB8AC3E}">
        <p14:creationId xmlns:p14="http://schemas.microsoft.com/office/powerpoint/2010/main" val="2643033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22</a:t>
            </a:fld>
            <a:endParaRPr lang="en-US" dirty="0"/>
          </a:p>
        </p:txBody>
      </p:sp>
    </p:spTree>
    <p:extLst>
      <p:ext uri="{BB962C8B-B14F-4D97-AF65-F5344CB8AC3E}">
        <p14:creationId xmlns:p14="http://schemas.microsoft.com/office/powerpoint/2010/main" val="272285197"/>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t> Safe ambulation is the goal for</a:t>
            </a:r>
            <a:r>
              <a:rPr lang="en-US" b="1" baseline="0" dirty="0"/>
              <a:t> this one.    Many things going on with this one.  READ M1860 Item/Question.</a:t>
            </a:r>
            <a:endParaRPr lang="en-US" b="1" dirty="0"/>
          </a:p>
          <a:p>
            <a:pPr defTabSz="916116">
              <a:defRPr/>
            </a:pPr>
            <a:r>
              <a:rPr lang="en-US" dirty="0">
                <a:solidFill>
                  <a:srgbClr val="0070C0"/>
                </a:solidFill>
              </a:rPr>
              <a:t>“Variety of surfaces, device and whether or not requires human assist.  If the patient has stairs observe the ability and safety on stairs.  This is a tiered/stacked question</a:t>
            </a:r>
            <a:r>
              <a:rPr lang="en-US" b="1" dirty="0">
                <a:solidFill>
                  <a:srgbClr val="0070C0"/>
                </a:solidFill>
              </a:rPr>
              <a:t>.  Note:  Safety at</a:t>
            </a:r>
            <a:r>
              <a:rPr lang="en-US" b="1" baseline="0" dirty="0">
                <a:solidFill>
                  <a:srgbClr val="0070C0"/>
                </a:solidFill>
              </a:rPr>
              <a:t> all times on this one.</a:t>
            </a:r>
            <a:endParaRPr lang="en-US" b="1" dirty="0">
              <a:solidFill>
                <a:srgbClr val="0070C0"/>
              </a:solidFill>
            </a:endParaRPr>
          </a:p>
          <a:p>
            <a:endParaRPr lang="en-US" b="1" baseline="0" dirty="0"/>
          </a:p>
          <a:p>
            <a:r>
              <a:rPr lang="en-US" b="1" baseline="0" dirty="0"/>
              <a:t>Difference between 1 &amp; 2:</a:t>
            </a:r>
            <a:endParaRPr lang="en-US" b="1" dirty="0"/>
          </a:p>
          <a:p>
            <a:endParaRPr lang="en-US" dirty="0"/>
          </a:p>
          <a:p>
            <a:r>
              <a:rPr lang="en-US" baseline="0" dirty="0"/>
              <a:t>Response 1:  independently walk on </a:t>
            </a:r>
            <a:r>
              <a:rPr lang="en-US" b="1" baseline="0" dirty="0"/>
              <a:t>Even and Uneven surfaces </a:t>
            </a:r>
            <a:r>
              <a:rPr lang="en-US" baseline="0" dirty="0"/>
              <a:t>and negotiate stairs with/without railings.  No human assistance – No devices needed</a:t>
            </a:r>
          </a:p>
          <a:p>
            <a:endParaRPr lang="en-US" baseline="0" dirty="0"/>
          </a:p>
          <a:p>
            <a:r>
              <a:rPr lang="en-US" baseline="0" dirty="0"/>
              <a:t>Response 2: or Walk alone on </a:t>
            </a:r>
            <a:r>
              <a:rPr lang="en-US" b="1" baseline="0" dirty="0"/>
              <a:t>Level surface </a:t>
            </a:r>
            <a:r>
              <a:rPr lang="en-US" baseline="0" dirty="0"/>
              <a:t>and or </a:t>
            </a:r>
            <a:r>
              <a:rPr lang="en-US" b="1" baseline="0" dirty="0"/>
              <a:t>needs human supervision or assist </a:t>
            </a:r>
            <a:r>
              <a:rPr lang="en-US" baseline="0" dirty="0"/>
              <a:t>with stairs or uneven surfaces.</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223</a:t>
            </a:fld>
            <a:endParaRPr lang="en-US" dirty="0"/>
          </a:p>
        </p:txBody>
      </p:sp>
    </p:spTree>
    <p:extLst>
      <p:ext uri="{BB962C8B-B14F-4D97-AF65-F5344CB8AC3E}">
        <p14:creationId xmlns:p14="http://schemas.microsoft.com/office/powerpoint/2010/main" val="3103762309"/>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6A6F7E-FF20-4893-9B67-69E41E6C65A7}" type="slidenum">
              <a:rPr lang="en-US" smtClean="0"/>
              <a:pPr/>
              <a:t>224</a:t>
            </a:fld>
            <a:endParaRPr lang="en-US" dirty="0"/>
          </a:p>
        </p:txBody>
      </p:sp>
    </p:spTree>
    <p:extLst>
      <p:ext uri="{BB962C8B-B14F-4D97-AF65-F5344CB8AC3E}">
        <p14:creationId xmlns:p14="http://schemas.microsoft.com/office/powerpoint/2010/main" val="1348574366"/>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K-16  50% time frame does NOT apply.</a:t>
            </a:r>
          </a:p>
        </p:txBody>
      </p:sp>
      <p:sp>
        <p:nvSpPr>
          <p:cNvPr id="4" name="Slide Number Placeholder 3"/>
          <p:cNvSpPr>
            <a:spLocks noGrp="1"/>
          </p:cNvSpPr>
          <p:nvPr>
            <p:ph type="sldNum" sz="quarter" idx="5"/>
          </p:nvPr>
        </p:nvSpPr>
        <p:spPr/>
        <p:txBody>
          <a:bodyPr/>
          <a:lstStyle/>
          <a:p>
            <a:fld id="{DE6A6F7E-FF20-4893-9B67-69E41E6C65A7}" type="slidenum">
              <a:rPr lang="en-US" smtClean="0"/>
              <a:pPr/>
              <a:t>225</a:t>
            </a:fld>
            <a:endParaRPr lang="en-US" dirty="0"/>
          </a:p>
        </p:txBody>
      </p:sp>
    </p:spTree>
    <p:extLst>
      <p:ext uri="{BB962C8B-B14F-4D97-AF65-F5344CB8AC3E}">
        <p14:creationId xmlns:p14="http://schemas.microsoft.com/office/powerpoint/2010/main" val="3216331483"/>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K-17</a:t>
            </a:r>
          </a:p>
          <a:p>
            <a:r>
              <a:rPr lang="en-US" dirty="0"/>
              <a:t>Memory issues, impaired judgment, impaired vision, hearing etc.</a:t>
            </a:r>
          </a:p>
        </p:txBody>
      </p:sp>
      <p:sp>
        <p:nvSpPr>
          <p:cNvPr id="4" name="Slide Number Placeholder 3"/>
          <p:cNvSpPr>
            <a:spLocks noGrp="1"/>
          </p:cNvSpPr>
          <p:nvPr>
            <p:ph type="sldNum" sz="quarter" idx="5"/>
          </p:nvPr>
        </p:nvSpPr>
        <p:spPr/>
        <p:txBody>
          <a:bodyPr/>
          <a:lstStyle/>
          <a:p>
            <a:fld id="{DE6A6F7E-FF20-4893-9B67-69E41E6C65A7}" type="slidenum">
              <a:rPr lang="en-US" smtClean="0"/>
              <a:pPr/>
              <a:t>226</a:t>
            </a:fld>
            <a:endParaRPr lang="en-US" dirty="0"/>
          </a:p>
        </p:txBody>
      </p:sp>
    </p:spTree>
    <p:extLst>
      <p:ext uri="{BB962C8B-B14F-4D97-AF65-F5344CB8AC3E}">
        <p14:creationId xmlns:p14="http://schemas.microsoft.com/office/powerpoint/2010/main" val="1349859518"/>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K-18</a:t>
            </a:r>
          </a:p>
        </p:txBody>
      </p:sp>
      <p:sp>
        <p:nvSpPr>
          <p:cNvPr id="4" name="Slide Number Placeholder 3"/>
          <p:cNvSpPr>
            <a:spLocks noGrp="1"/>
          </p:cNvSpPr>
          <p:nvPr>
            <p:ph type="sldNum" sz="quarter" idx="5"/>
          </p:nvPr>
        </p:nvSpPr>
        <p:spPr/>
        <p:txBody>
          <a:bodyPr/>
          <a:lstStyle/>
          <a:p>
            <a:fld id="{DE6A6F7E-FF20-4893-9B67-69E41E6C65A7}" type="slidenum">
              <a:rPr lang="en-US" smtClean="0"/>
              <a:pPr/>
              <a:t>227</a:t>
            </a:fld>
            <a:endParaRPr lang="en-US" dirty="0"/>
          </a:p>
        </p:txBody>
      </p:sp>
    </p:spTree>
    <p:extLst>
      <p:ext uri="{BB962C8B-B14F-4D97-AF65-F5344CB8AC3E}">
        <p14:creationId xmlns:p14="http://schemas.microsoft.com/office/powerpoint/2010/main" val="3450551041"/>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GG-1 begins GG section.</a:t>
            </a:r>
          </a:p>
          <a:p>
            <a:endParaRPr lang="en-US" dirty="0"/>
          </a:p>
          <a:p>
            <a:r>
              <a:rPr lang="en-US" dirty="0"/>
              <a:t>Section GG was updated 2018 &amp; again in 2019 to align or standardize this assessment item to match other post acute care (PAC) settings so information gathered would be uniform, upon transfer of information it would be interpreted the same and to gather the quality measure across all settings.  (long term care hospital (LTCH), inpatient rehab facilities (IRF), Skilled nursing facilities (SNF).</a:t>
            </a:r>
          </a:p>
          <a:p>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228</a:t>
            </a:fld>
            <a:endParaRPr lang="en-US" dirty="0"/>
          </a:p>
        </p:txBody>
      </p:sp>
    </p:spTree>
    <p:extLst>
      <p:ext uri="{BB962C8B-B14F-4D97-AF65-F5344CB8AC3E}">
        <p14:creationId xmlns:p14="http://schemas.microsoft.com/office/powerpoint/2010/main" val="748367335"/>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just completed the M items that may seem like the GG items we will begin reviewing now.</a:t>
            </a:r>
          </a:p>
          <a:p>
            <a:r>
              <a:rPr lang="en-US" dirty="0"/>
              <a:t>In fact many are having difficulty knowing the difference in each.  CMS put out a document on the differences and how to code.</a:t>
            </a:r>
          </a:p>
          <a:p>
            <a:endParaRPr lang="en-US" dirty="0"/>
          </a:p>
          <a:p>
            <a:r>
              <a:rPr lang="en-US" dirty="0"/>
              <a:t>SEE RESOURCE DOCUMENT*****************see if I have this in packet.</a:t>
            </a:r>
          </a:p>
        </p:txBody>
      </p:sp>
      <p:sp>
        <p:nvSpPr>
          <p:cNvPr id="4" name="Slide Number Placeholder 3"/>
          <p:cNvSpPr>
            <a:spLocks noGrp="1"/>
          </p:cNvSpPr>
          <p:nvPr>
            <p:ph type="sldNum" sz="quarter" idx="5"/>
          </p:nvPr>
        </p:nvSpPr>
        <p:spPr/>
        <p:txBody>
          <a:bodyPr/>
          <a:lstStyle/>
          <a:p>
            <a:fld id="{DE6A6F7E-FF20-4893-9B67-69E41E6C65A7}" type="slidenum">
              <a:rPr lang="en-US" smtClean="0"/>
              <a:pPr/>
              <a:t>229</a:t>
            </a:fld>
            <a:endParaRPr lang="en-US" dirty="0"/>
          </a:p>
        </p:txBody>
      </p:sp>
    </p:spTree>
    <p:extLst>
      <p:ext uri="{BB962C8B-B14F-4D97-AF65-F5344CB8AC3E}">
        <p14:creationId xmlns:p14="http://schemas.microsoft.com/office/powerpoint/2010/main" val="303948632"/>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A then B then C then D. to determine exactly what is being collected.  Remember – all of these in GG0100 are Prior to this current illness, exacerbation or injury.</a:t>
            </a:r>
          </a:p>
          <a:p>
            <a:endParaRPr lang="en-US" dirty="0"/>
          </a:p>
          <a:p>
            <a:r>
              <a:rPr lang="en-US" sz="1400" dirty="0"/>
              <a:t>Each GG0100 Item will be referred to as:</a:t>
            </a:r>
            <a:br>
              <a:rPr lang="en-US" sz="1400" dirty="0"/>
            </a:br>
            <a:r>
              <a:rPr lang="en-US" sz="1400" dirty="0"/>
              <a:t>GG0100</a:t>
            </a:r>
            <a:r>
              <a:rPr lang="en-US" sz="1400" dirty="0">
                <a:highlight>
                  <a:srgbClr val="00FFFF"/>
                </a:highlight>
              </a:rPr>
              <a:t>A</a:t>
            </a:r>
            <a:br>
              <a:rPr lang="en-US" sz="1400" dirty="0"/>
            </a:br>
            <a:r>
              <a:rPr lang="en-US" sz="1400" dirty="0"/>
              <a:t>GG0100</a:t>
            </a:r>
            <a:r>
              <a:rPr lang="en-US" sz="1400" dirty="0">
                <a:highlight>
                  <a:srgbClr val="00FFFF"/>
                </a:highlight>
              </a:rPr>
              <a:t>B</a:t>
            </a:r>
            <a:br>
              <a:rPr lang="en-US" sz="1400" dirty="0"/>
            </a:br>
            <a:r>
              <a:rPr lang="en-US" sz="1400" dirty="0"/>
              <a:t>GG0100</a:t>
            </a:r>
            <a:r>
              <a:rPr lang="en-US" sz="1400" dirty="0">
                <a:highlight>
                  <a:srgbClr val="00FFFF"/>
                </a:highlight>
              </a:rPr>
              <a:t>C</a:t>
            </a:r>
            <a:br>
              <a:rPr lang="en-US" sz="1400" dirty="0"/>
            </a:br>
            <a:r>
              <a:rPr lang="en-US" sz="1400" dirty="0"/>
              <a:t>GG0100</a:t>
            </a:r>
            <a:r>
              <a:rPr lang="en-US" sz="1400" dirty="0">
                <a:highlight>
                  <a:srgbClr val="00FFFF"/>
                </a:highlight>
              </a:rPr>
              <a:t>D</a:t>
            </a:r>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230</a:t>
            </a:fld>
            <a:endParaRPr lang="en-US" dirty="0"/>
          </a:p>
        </p:txBody>
      </p:sp>
    </p:spTree>
    <p:extLst>
      <p:ext uri="{BB962C8B-B14F-4D97-AF65-F5344CB8AC3E}">
        <p14:creationId xmlns:p14="http://schemas.microsoft.com/office/powerpoint/2010/main" val="1207219007"/>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 3 GG-1</a:t>
            </a:r>
          </a:p>
          <a:p>
            <a:r>
              <a:rPr lang="en-US" b="1" dirty="0"/>
              <a:t>A=Self Care </a:t>
            </a:r>
            <a:r>
              <a:rPr lang="en-US" dirty="0"/>
              <a:t>– pay attention to what is included – what assistance was needed for bathing, dressing, using the toilet, or eating </a:t>
            </a:r>
            <a:r>
              <a:rPr lang="en-US" b="1" dirty="0"/>
              <a:t>prior</a:t>
            </a:r>
          </a:p>
          <a:p>
            <a:r>
              <a:rPr lang="en-US" b="1" dirty="0"/>
              <a:t>B=Indoor Mobility/Ambulation </a:t>
            </a:r>
            <a:r>
              <a:rPr lang="en-US" dirty="0"/>
              <a:t>–what assistance was needed with walking room to room (with or without a device such as cane, crutch or walker – </a:t>
            </a:r>
            <a:r>
              <a:rPr lang="en-US" b="1" dirty="0"/>
              <a:t>prior</a:t>
            </a:r>
            <a:r>
              <a:rPr lang="en-US" b="0" dirty="0"/>
              <a:t> to this illness.</a:t>
            </a:r>
          </a:p>
          <a:p>
            <a:r>
              <a:rPr lang="en-US" b="1" dirty="0"/>
              <a:t>C=Stairs </a:t>
            </a:r>
            <a:r>
              <a:rPr lang="en-US" b="0" dirty="0"/>
              <a:t>- what assistance was needed with internal or external stairs (with or without a device such as a cane, crutch, or walker </a:t>
            </a:r>
            <a:r>
              <a:rPr lang="en-US" b="1" dirty="0"/>
              <a:t>prior</a:t>
            </a:r>
            <a:r>
              <a:rPr lang="en-US" b="0" dirty="0"/>
              <a:t> to this current illness, exacerbation or injury. </a:t>
            </a:r>
          </a:p>
          <a:p>
            <a:r>
              <a:rPr lang="en-US" b="1" dirty="0"/>
              <a:t>D=Functional Cognition </a:t>
            </a:r>
            <a:r>
              <a:rPr lang="en-US" b="0" dirty="0"/>
              <a:t>– code assistance needed for planning regular task, shopping or remembering to take medication </a:t>
            </a:r>
            <a:r>
              <a:rPr lang="en-US" b="1" dirty="0"/>
              <a:t>prior</a:t>
            </a:r>
            <a:r>
              <a:rPr lang="en-US" b="0" dirty="0"/>
              <a:t> to this current illness etc. </a:t>
            </a:r>
          </a:p>
        </p:txBody>
      </p:sp>
      <p:sp>
        <p:nvSpPr>
          <p:cNvPr id="4" name="Slide Number Placeholder 3"/>
          <p:cNvSpPr>
            <a:spLocks noGrp="1"/>
          </p:cNvSpPr>
          <p:nvPr>
            <p:ph type="sldNum" sz="quarter" idx="5"/>
          </p:nvPr>
        </p:nvSpPr>
        <p:spPr/>
        <p:txBody>
          <a:bodyPr/>
          <a:lstStyle/>
          <a:p>
            <a:fld id="{DE6A6F7E-FF20-4893-9B67-69E41E6C65A7}" type="slidenum">
              <a:rPr lang="en-US" smtClean="0"/>
              <a:pPr/>
              <a:t>231</a:t>
            </a:fld>
            <a:endParaRPr lang="en-US" dirty="0"/>
          </a:p>
        </p:txBody>
      </p:sp>
    </p:spTree>
    <p:extLst>
      <p:ext uri="{BB962C8B-B14F-4D97-AF65-F5344CB8AC3E}">
        <p14:creationId xmlns:p14="http://schemas.microsoft.com/office/powerpoint/2010/main" val="3624882694"/>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GG-2</a:t>
            </a:r>
          </a:p>
        </p:txBody>
      </p:sp>
      <p:sp>
        <p:nvSpPr>
          <p:cNvPr id="4" name="Slide Number Placeholder 3"/>
          <p:cNvSpPr>
            <a:spLocks noGrp="1"/>
          </p:cNvSpPr>
          <p:nvPr>
            <p:ph type="sldNum" sz="quarter" idx="5"/>
          </p:nvPr>
        </p:nvSpPr>
        <p:spPr/>
        <p:txBody>
          <a:bodyPr/>
          <a:lstStyle/>
          <a:p>
            <a:fld id="{DE6A6F7E-FF20-4893-9B67-69E41E6C65A7}" type="slidenum">
              <a:rPr lang="en-US" smtClean="0"/>
              <a:pPr/>
              <a:t>232</a:t>
            </a:fld>
            <a:endParaRPr lang="en-US" dirty="0"/>
          </a:p>
        </p:txBody>
      </p:sp>
    </p:spTree>
    <p:extLst>
      <p:ext uri="{BB962C8B-B14F-4D97-AF65-F5344CB8AC3E}">
        <p14:creationId xmlns:p14="http://schemas.microsoft.com/office/powerpoint/2010/main" val="5807131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23</a:t>
            </a:fld>
            <a:endParaRPr lang="en-US" dirty="0"/>
          </a:p>
        </p:txBody>
      </p:sp>
    </p:spTree>
    <p:extLst>
      <p:ext uri="{BB962C8B-B14F-4D97-AF65-F5344CB8AC3E}">
        <p14:creationId xmlns:p14="http://schemas.microsoft.com/office/powerpoint/2010/main" val="4247226478"/>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GG-3</a:t>
            </a:r>
          </a:p>
        </p:txBody>
      </p:sp>
      <p:sp>
        <p:nvSpPr>
          <p:cNvPr id="4" name="Slide Number Placeholder 3"/>
          <p:cNvSpPr>
            <a:spLocks noGrp="1"/>
          </p:cNvSpPr>
          <p:nvPr>
            <p:ph type="sldNum" sz="quarter" idx="5"/>
          </p:nvPr>
        </p:nvSpPr>
        <p:spPr/>
        <p:txBody>
          <a:bodyPr/>
          <a:lstStyle/>
          <a:p>
            <a:fld id="{DE6A6F7E-FF20-4893-9B67-69E41E6C65A7}" type="slidenum">
              <a:rPr lang="en-US" smtClean="0"/>
              <a:pPr/>
              <a:t>233</a:t>
            </a:fld>
            <a:endParaRPr lang="en-US" dirty="0"/>
          </a:p>
        </p:txBody>
      </p:sp>
    </p:spTree>
    <p:extLst>
      <p:ext uri="{BB962C8B-B14F-4D97-AF65-F5344CB8AC3E}">
        <p14:creationId xmlns:p14="http://schemas.microsoft.com/office/powerpoint/2010/main" val="3767030372"/>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GG-3</a:t>
            </a:r>
          </a:p>
        </p:txBody>
      </p:sp>
      <p:sp>
        <p:nvSpPr>
          <p:cNvPr id="4" name="Slide Number Placeholder 3"/>
          <p:cNvSpPr>
            <a:spLocks noGrp="1"/>
          </p:cNvSpPr>
          <p:nvPr>
            <p:ph type="sldNum" sz="quarter" idx="5"/>
          </p:nvPr>
        </p:nvSpPr>
        <p:spPr/>
        <p:txBody>
          <a:bodyPr/>
          <a:lstStyle/>
          <a:p>
            <a:fld id="{DE6A6F7E-FF20-4893-9B67-69E41E6C65A7}" type="slidenum">
              <a:rPr lang="en-US" smtClean="0"/>
              <a:pPr/>
              <a:t>234</a:t>
            </a:fld>
            <a:endParaRPr lang="en-US" dirty="0"/>
          </a:p>
        </p:txBody>
      </p:sp>
    </p:spTree>
    <p:extLst>
      <p:ext uri="{BB962C8B-B14F-4D97-AF65-F5344CB8AC3E}">
        <p14:creationId xmlns:p14="http://schemas.microsoft.com/office/powerpoint/2010/main" val="2136186465"/>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GG-5 begins GG0130</a:t>
            </a:r>
          </a:p>
        </p:txBody>
      </p:sp>
      <p:sp>
        <p:nvSpPr>
          <p:cNvPr id="4" name="Slide Number Placeholder 3"/>
          <p:cNvSpPr>
            <a:spLocks noGrp="1"/>
          </p:cNvSpPr>
          <p:nvPr>
            <p:ph type="sldNum" sz="quarter" idx="5"/>
          </p:nvPr>
        </p:nvSpPr>
        <p:spPr/>
        <p:txBody>
          <a:bodyPr/>
          <a:lstStyle/>
          <a:p>
            <a:fld id="{DE6A6F7E-FF20-4893-9B67-69E41E6C65A7}" type="slidenum">
              <a:rPr lang="en-US" smtClean="0"/>
              <a:pPr/>
              <a:t>236</a:t>
            </a:fld>
            <a:endParaRPr lang="en-US" dirty="0"/>
          </a:p>
        </p:txBody>
      </p:sp>
    </p:spTree>
    <p:extLst>
      <p:ext uri="{BB962C8B-B14F-4D97-AF65-F5344CB8AC3E}">
        <p14:creationId xmlns:p14="http://schemas.microsoft.com/office/powerpoint/2010/main" val="695795898"/>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Mobility limitation can adversely affect wound healing &amp; increase risk for the development of pressure ulcers.  </a:t>
            </a:r>
            <a:r>
              <a:rPr lang="en-US" b="1" dirty="0"/>
              <a:t>Usual</a:t>
            </a:r>
            <a:r>
              <a:rPr lang="en-US" b="1" baseline="0" dirty="0"/>
              <a:t> status (in conventions is 50% of time frame).</a:t>
            </a:r>
            <a:endParaRPr lang="en-US" b="1" dirty="0"/>
          </a:p>
          <a:p>
            <a:endParaRPr lang="en-US" dirty="0"/>
          </a:p>
          <a:p>
            <a:r>
              <a:rPr lang="en-US" dirty="0"/>
              <a:t>Do NOT read 1</a:t>
            </a:r>
            <a:r>
              <a:rPr lang="en-US" baseline="30000" dirty="0"/>
              <a:t>st</a:t>
            </a:r>
            <a:r>
              <a:rPr lang="en-US" dirty="0"/>
              <a:t> Bullet</a:t>
            </a:r>
          </a:p>
          <a:p>
            <a:endParaRPr lang="en-US" dirty="0"/>
          </a:p>
          <a:p>
            <a:r>
              <a:rPr lang="en-US" dirty="0"/>
              <a:t>STEPS for ASSESSMENT.  </a:t>
            </a: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237</a:t>
            </a:fld>
            <a:endParaRPr lang="en-US" dirty="0"/>
          </a:p>
        </p:txBody>
      </p:sp>
    </p:spTree>
    <p:extLst>
      <p:ext uri="{BB962C8B-B14F-4D97-AF65-F5344CB8AC3E}">
        <p14:creationId xmlns:p14="http://schemas.microsoft.com/office/powerpoint/2010/main" val="26212047"/>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You can do discharge goals on all of them.  However, it is required to have a least one discharge goal completed with care plan.</a:t>
            </a:r>
          </a:p>
          <a:p>
            <a:endParaRPr lang="en-US" b="1" dirty="0"/>
          </a:p>
          <a:p>
            <a:r>
              <a:rPr lang="en-US" b="1" dirty="0"/>
              <a:t>#5.  At SOC/ROC may not be able to do the activity but score may be higher for the goal because after therapy etc. may no longer need as much assistance upon discharge.  Can be the same level expected or lower if expected to deteriorate.</a:t>
            </a:r>
          </a:p>
          <a:p>
            <a:endParaRPr lang="en-US" b="1" dirty="0"/>
          </a:p>
          <a:p>
            <a:endParaRPr lang="en-US" b="1"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239</a:t>
            </a:fld>
            <a:endParaRPr lang="en-US" dirty="0"/>
          </a:p>
        </p:txBody>
      </p:sp>
    </p:spTree>
    <p:extLst>
      <p:ext uri="{BB962C8B-B14F-4D97-AF65-F5344CB8AC3E}">
        <p14:creationId xmlns:p14="http://schemas.microsoft.com/office/powerpoint/2010/main" val="3534087265"/>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 not have to use all 5 days but you can use notes for collaboration etc.  </a:t>
            </a:r>
          </a:p>
          <a:p>
            <a:endParaRPr lang="en-US" b="1" dirty="0"/>
          </a:p>
          <a:p>
            <a:r>
              <a:rPr lang="en-US" b="1" dirty="0"/>
              <a:t>As stated before  - not all items are collected at each assessment.  These are the items collected at follow up and discharge.</a:t>
            </a:r>
          </a:p>
          <a:p>
            <a:r>
              <a:rPr lang="en-US" b="1" dirty="0"/>
              <a:t>SOC/ROC collects all the items in these two GG items.  Note:  Items collected at SOC/ROC and at Discharge are same items.</a:t>
            </a:r>
          </a:p>
          <a:p>
            <a:endParaRPr lang="en-US" b="1" dirty="0"/>
          </a:p>
          <a:p>
            <a:r>
              <a:rPr lang="en-US" b="1" dirty="0"/>
              <a:t>Let’s begin now with GG0130 Self-Care</a:t>
            </a:r>
          </a:p>
        </p:txBody>
      </p:sp>
      <p:sp>
        <p:nvSpPr>
          <p:cNvPr id="4" name="Slide Number Placeholder 3"/>
          <p:cNvSpPr>
            <a:spLocks noGrp="1"/>
          </p:cNvSpPr>
          <p:nvPr>
            <p:ph type="sldNum" sz="quarter" idx="5"/>
          </p:nvPr>
        </p:nvSpPr>
        <p:spPr/>
        <p:txBody>
          <a:bodyPr/>
          <a:lstStyle/>
          <a:p>
            <a:fld id="{DE6A6F7E-FF20-4893-9B67-69E41E6C65A7}" type="slidenum">
              <a:rPr lang="en-US" smtClean="0"/>
              <a:pPr/>
              <a:t>241</a:t>
            </a:fld>
            <a:endParaRPr lang="en-US" dirty="0"/>
          </a:p>
        </p:txBody>
      </p:sp>
    </p:spTree>
    <p:extLst>
      <p:ext uri="{BB962C8B-B14F-4D97-AF65-F5344CB8AC3E}">
        <p14:creationId xmlns:p14="http://schemas.microsoft.com/office/powerpoint/2010/main" val="18005485"/>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Complete </a:t>
            </a:r>
            <a:r>
              <a:rPr lang="en-US" b="1" dirty="0"/>
              <a:t>Performance column 1 </a:t>
            </a:r>
            <a:r>
              <a:rPr lang="en-US" dirty="0"/>
              <a:t>– after observation, pt., family or care giver interview.</a:t>
            </a:r>
          </a:p>
          <a:p>
            <a:r>
              <a:rPr lang="en-US" b="1" dirty="0"/>
              <a:t>Then</a:t>
            </a:r>
            <a:r>
              <a:rPr lang="en-US" dirty="0"/>
              <a:t> complete </a:t>
            </a:r>
            <a:r>
              <a:rPr lang="en-US" b="1" dirty="0"/>
              <a:t>discharge goal at SOC/ROC.  </a:t>
            </a:r>
          </a:p>
        </p:txBody>
      </p:sp>
      <p:sp>
        <p:nvSpPr>
          <p:cNvPr id="4" name="Slide Number Placeholder 3"/>
          <p:cNvSpPr>
            <a:spLocks noGrp="1"/>
          </p:cNvSpPr>
          <p:nvPr>
            <p:ph type="sldNum" sz="quarter" idx="5"/>
          </p:nvPr>
        </p:nvSpPr>
        <p:spPr/>
        <p:txBody>
          <a:bodyPr/>
          <a:lstStyle/>
          <a:p>
            <a:fld id="{DE6A6F7E-FF20-4893-9B67-69E41E6C65A7}" type="slidenum">
              <a:rPr lang="en-US" smtClean="0"/>
              <a:pPr/>
              <a:t>242</a:t>
            </a:fld>
            <a:endParaRPr lang="en-US" dirty="0"/>
          </a:p>
        </p:txBody>
      </p:sp>
    </p:spTree>
    <p:extLst>
      <p:ext uri="{BB962C8B-B14F-4D97-AF65-F5344CB8AC3E}">
        <p14:creationId xmlns:p14="http://schemas.microsoft.com/office/powerpoint/2010/main" val="832959275"/>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14400" y="3276600"/>
            <a:ext cx="7437120" cy="3581400"/>
          </a:xfrm>
        </p:spPr>
        <p:txBody>
          <a:bodyPr>
            <a:normAutofit fontScale="92500" lnSpcReduction="20000"/>
          </a:bodyPr>
          <a:lstStyle/>
          <a:p>
            <a:r>
              <a:rPr lang="en-US" b="1" dirty="0"/>
              <a:t>    Enter 06 – Independent, </a:t>
            </a:r>
            <a:r>
              <a:rPr lang="en-US" dirty="0"/>
              <a:t>if the patient completes the activity by him/herself with no human assistance </a:t>
            </a:r>
          </a:p>
          <a:p>
            <a:endParaRPr lang="en-US" sz="600" dirty="0"/>
          </a:p>
          <a:p>
            <a:pPr marL="171754" indent="-171754">
              <a:buFontTx/>
              <a:buChar char="-"/>
            </a:pPr>
            <a:r>
              <a:rPr lang="en-US" b="1" dirty="0"/>
              <a:t>Enter 05 – Setup or clean-up assistance, </a:t>
            </a:r>
            <a:r>
              <a:rPr lang="en-US" dirty="0"/>
              <a:t>if the caregiver SETS UP or CLEANS UP; patient completes activity. Caregiver assists only prior to or following the activity, but not during the activity. For example, the patient requires assistance putting on a shoulder sling prior to the transfer, or requires assistance removing the bedding from off his/her lower body to get out of bed. </a:t>
            </a:r>
          </a:p>
          <a:p>
            <a:endParaRPr lang="en-US" sz="600" dirty="0"/>
          </a:p>
          <a:p>
            <a:pPr marL="171754" indent="-171754">
              <a:buFontTx/>
              <a:buChar char="-"/>
            </a:pPr>
            <a:r>
              <a:rPr lang="en-US" b="1" dirty="0"/>
              <a:t>Enter 04 – Supervision or touching assistance, </a:t>
            </a:r>
            <a:r>
              <a:rPr lang="en-US" dirty="0"/>
              <a:t>if the caregiver must provide </a:t>
            </a:r>
            <a:r>
              <a:rPr lang="en-US" b="1" dirty="0"/>
              <a:t>VERBAL CUES or TOUCHING/ STEADYING </a:t>
            </a:r>
            <a:r>
              <a:rPr lang="en-US" dirty="0"/>
              <a:t>assistance as patient completes activity. Assistance may be required throughout the activity or intermittently. For example, the patient requires verbal cueing, coaxing, or general supervision for safety to complete activity; or patient may require only incidental help such as contact guard or steadying assist during the activity. </a:t>
            </a:r>
          </a:p>
          <a:p>
            <a:endParaRPr lang="en-US" sz="600" dirty="0"/>
          </a:p>
          <a:p>
            <a:pPr marL="171754" indent="-171754">
              <a:buFontTx/>
              <a:buChar char="-"/>
            </a:pPr>
            <a:r>
              <a:rPr lang="en-US" b="1" dirty="0"/>
              <a:t>Enter 03 – Partial/moderate assistance, </a:t>
            </a:r>
            <a:r>
              <a:rPr lang="en-US" dirty="0"/>
              <a:t>if the caregiver must provide </a:t>
            </a:r>
            <a:r>
              <a:rPr lang="en-US" b="1" dirty="0"/>
              <a:t>LESS THAN HALF </a:t>
            </a:r>
            <a:r>
              <a:rPr lang="en-US" dirty="0"/>
              <a:t>the effort. Caregiver lifts, holds, or supports trunk or limbs, but provides less than half the effort. </a:t>
            </a:r>
          </a:p>
          <a:p>
            <a:endParaRPr lang="en-US" sz="600" dirty="0"/>
          </a:p>
          <a:p>
            <a:pPr marL="171754" indent="-171754">
              <a:buFontTx/>
              <a:buChar char="-"/>
            </a:pPr>
            <a:r>
              <a:rPr lang="en-US" b="1" dirty="0"/>
              <a:t>Enter 02 – Substantial/maximal assistance, </a:t>
            </a:r>
            <a:r>
              <a:rPr lang="en-US" dirty="0"/>
              <a:t>if the caregiver must provide </a:t>
            </a:r>
            <a:r>
              <a:rPr lang="en-US" b="1" dirty="0"/>
              <a:t>MORE THAN HALF </a:t>
            </a:r>
            <a:r>
              <a:rPr lang="en-US" dirty="0"/>
              <a:t>the effort. Caregiver lifts or holds trunk or limbs and provides more than half the effort. </a:t>
            </a:r>
          </a:p>
          <a:p>
            <a:endParaRPr lang="en-US" sz="600" dirty="0"/>
          </a:p>
          <a:p>
            <a:r>
              <a:rPr lang="en-US" dirty="0"/>
              <a:t>- </a:t>
            </a:r>
            <a:r>
              <a:rPr lang="en-US" b="1" dirty="0"/>
              <a:t>Enter 01 – Dependent, </a:t>
            </a:r>
            <a:r>
              <a:rPr lang="en-US" dirty="0"/>
              <a:t>if the caregiver must provide </a:t>
            </a:r>
            <a:r>
              <a:rPr lang="en-US" b="1" dirty="0"/>
              <a:t>ALL of the effort</a:t>
            </a:r>
            <a:r>
              <a:rPr lang="en-US" dirty="0"/>
              <a:t>. Patient is unable to contribute any of the effort to complete the activity; or the assistance of two or more caregivers is required for the patient to complete the activity.</a:t>
            </a:r>
          </a:p>
          <a:p>
            <a:endParaRPr lang="en-US" dirty="0"/>
          </a:p>
          <a:p>
            <a:r>
              <a:rPr lang="en-US" dirty="0"/>
              <a:t>Next Slide – if unable to complete the activity – use different codes.</a:t>
            </a: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243</a:t>
            </a:fld>
            <a:endParaRPr lang="en-US" dirty="0"/>
          </a:p>
        </p:txBody>
      </p:sp>
    </p:spTree>
    <p:extLst>
      <p:ext uri="{BB962C8B-B14F-4D97-AF65-F5344CB8AC3E}">
        <p14:creationId xmlns:p14="http://schemas.microsoft.com/office/powerpoint/2010/main" val="2238462176"/>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t>CH 3  PG GG-5  Coding for reasons not attempted – both also use these same codes.</a:t>
            </a:r>
          </a:p>
          <a:p>
            <a:endParaRPr lang="en-US" baseline="0" dirty="0"/>
          </a:p>
          <a:p>
            <a:r>
              <a:rPr lang="en-US" baseline="0" dirty="0"/>
              <a:t>Need to know the difference between Code 09 – Not applicable definition  - if patient did not perform this activity prior to current illness, exacerbation or injury.  </a:t>
            </a:r>
          </a:p>
          <a:p>
            <a:endParaRPr lang="en-US" baseline="0" dirty="0"/>
          </a:p>
          <a:p>
            <a:r>
              <a:rPr lang="en-US" baseline="0" dirty="0"/>
              <a:t>And Code 10.  Not attempted due to environmental limitations.</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244</a:t>
            </a:fld>
            <a:endParaRPr lang="en-US" dirty="0"/>
          </a:p>
        </p:txBody>
      </p:sp>
    </p:spTree>
    <p:extLst>
      <p:ext uri="{BB962C8B-B14F-4D97-AF65-F5344CB8AC3E}">
        <p14:creationId xmlns:p14="http://schemas.microsoft.com/office/powerpoint/2010/main" val="2075144647"/>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10000"/>
          </a:bodyPr>
          <a:lstStyle/>
          <a:p>
            <a:r>
              <a:rPr lang="en-US" b="1" dirty="0"/>
              <a:t>C2 K-17 </a:t>
            </a:r>
          </a:p>
          <a:p>
            <a:endParaRPr lang="en-US" dirty="0"/>
          </a:p>
          <a:p>
            <a:r>
              <a:rPr lang="en-US" b="1" dirty="0"/>
              <a:t>Dash:</a:t>
            </a:r>
          </a:p>
          <a:p>
            <a:pPr defTabSz="916019">
              <a:defRPr/>
            </a:pPr>
            <a:r>
              <a:rPr lang="en-US" dirty="0"/>
              <a:t>A dash ( –) value is a valid response for this item. A dash (–) value indicates that no information is available, and/or an item could not be assessed. </a:t>
            </a:r>
          </a:p>
          <a:p>
            <a:endParaRPr lang="en-US" dirty="0"/>
          </a:p>
          <a:p>
            <a:r>
              <a:rPr lang="en-US" dirty="0"/>
              <a:t>This most often occurs when the patient is </a:t>
            </a:r>
            <a:r>
              <a:rPr lang="en-US" b="1" dirty="0"/>
              <a:t>unexpectedly transferred, discharged or dies before assessment of the item could be completed. </a:t>
            </a:r>
          </a:p>
          <a:p>
            <a:endParaRPr lang="en-US" b="1" dirty="0"/>
          </a:p>
          <a:p>
            <a:r>
              <a:rPr lang="en-US" dirty="0"/>
              <a:t>CMS expects dash use to be a rare occurrence. </a:t>
            </a:r>
          </a:p>
          <a:p>
            <a:endParaRPr lang="en-US" dirty="0"/>
          </a:p>
          <a:p>
            <a:r>
              <a:rPr lang="en-US" dirty="0"/>
              <a:t>*October 2016 Q&amp;A: Question 18:  If the patient’s feet do not touch the floor because the patient’s feet do not reach the floor, and the patient performs the activity of getting from lying to sitting independently and safely, the patient can be scored as 06 – independent.</a:t>
            </a:r>
          </a:p>
          <a:p>
            <a:endParaRPr lang="en-US" dirty="0"/>
          </a:p>
          <a:p>
            <a:r>
              <a:rPr lang="en-US" dirty="0"/>
              <a:t>If the assessing clinician</a:t>
            </a:r>
            <a:r>
              <a:rPr lang="en-US" baseline="0" dirty="0"/>
              <a:t> feels the patient is not safe sitting at the bedside without their feet on the floor and requires assist to lower the bed prior to the transfer, or to place a foot stool prior to the transfer, the patient can be scored as 05 – Setup or clean up assistance.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245</a:t>
            </a:fld>
            <a:endParaRPr lang="en-US" dirty="0"/>
          </a:p>
        </p:txBody>
      </p:sp>
    </p:spTree>
    <p:extLst>
      <p:ext uri="{BB962C8B-B14F-4D97-AF65-F5344CB8AC3E}">
        <p14:creationId xmlns:p14="http://schemas.microsoft.com/office/powerpoint/2010/main" val="41951016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PRIOR to the late home health 30 day period. </a:t>
            </a:r>
          </a:p>
          <a:p>
            <a:r>
              <a:rPr lang="en-US" dirty="0"/>
              <a:t>HHA has the option whether or not to discharge the pt. if the pt. is hospitalized for a short period of time.</a:t>
            </a:r>
          </a:p>
          <a:p>
            <a:endParaRPr lang="en-US" dirty="0"/>
          </a:p>
          <a:p>
            <a:r>
              <a:rPr lang="en-US" dirty="0"/>
              <a:t>A post acute stay in the 14 days prior to a late home health 30 day period would NOT be classified as an institutional admission UNLESS pt. had been discharged form the HHA prior to the post acute stay (which is what we would expect to occur.)  SEE UPDATES to see if this statement is corrected.</a:t>
            </a:r>
          </a:p>
          <a:p>
            <a:endParaRPr lang="en-US" dirty="0"/>
          </a:p>
          <a:p>
            <a:r>
              <a:rPr lang="en-US" dirty="0"/>
              <a:t>The information will come from Medicare systems during claims processing to auto assign the admission source and timing categories.  </a:t>
            </a:r>
          </a:p>
        </p:txBody>
      </p:sp>
      <p:sp>
        <p:nvSpPr>
          <p:cNvPr id="4" name="Slide Number Placeholder 3"/>
          <p:cNvSpPr>
            <a:spLocks noGrp="1"/>
          </p:cNvSpPr>
          <p:nvPr>
            <p:ph type="sldNum" sz="quarter" idx="5"/>
          </p:nvPr>
        </p:nvSpPr>
        <p:spPr/>
        <p:txBody>
          <a:bodyPr/>
          <a:lstStyle/>
          <a:p>
            <a:fld id="{DE6A6F7E-FF20-4893-9B67-69E41E6C65A7}" type="slidenum">
              <a:rPr lang="en-US" smtClean="0"/>
              <a:pPr/>
              <a:t>24</a:t>
            </a:fld>
            <a:endParaRPr lang="en-US" dirty="0"/>
          </a:p>
        </p:txBody>
      </p:sp>
    </p:spTree>
    <p:extLst>
      <p:ext uri="{BB962C8B-B14F-4D97-AF65-F5344CB8AC3E}">
        <p14:creationId xmlns:p14="http://schemas.microsoft.com/office/powerpoint/2010/main" val="565456313"/>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246</a:t>
            </a:fld>
            <a:endParaRPr lang="en-US" dirty="0"/>
          </a:p>
        </p:txBody>
      </p:sp>
    </p:spTree>
    <p:extLst>
      <p:ext uri="{BB962C8B-B14F-4D97-AF65-F5344CB8AC3E}">
        <p14:creationId xmlns:p14="http://schemas.microsoft.com/office/powerpoint/2010/main" val="1389846565"/>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stuff****</a:t>
            </a:r>
          </a:p>
        </p:txBody>
      </p:sp>
      <p:sp>
        <p:nvSpPr>
          <p:cNvPr id="4" name="Slide Number Placeholder 3"/>
          <p:cNvSpPr>
            <a:spLocks noGrp="1"/>
          </p:cNvSpPr>
          <p:nvPr>
            <p:ph type="sldNum" sz="quarter" idx="5"/>
          </p:nvPr>
        </p:nvSpPr>
        <p:spPr/>
        <p:txBody>
          <a:bodyPr/>
          <a:lstStyle/>
          <a:p>
            <a:fld id="{DE6A6F7E-FF20-4893-9B67-69E41E6C65A7}" type="slidenum">
              <a:rPr lang="en-US" smtClean="0"/>
              <a:pPr/>
              <a:t>249</a:t>
            </a:fld>
            <a:endParaRPr lang="en-US" dirty="0"/>
          </a:p>
        </p:txBody>
      </p:sp>
    </p:spTree>
    <p:extLst>
      <p:ext uri="{BB962C8B-B14F-4D97-AF65-F5344CB8AC3E}">
        <p14:creationId xmlns:p14="http://schemas.microsoft.com/office/powerpoint/2010/main" val="4167808733"/>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04 – Supervision or touching assistance.</a:t>
            </a:r>
          </a:p>
          <a:p>
            <a:endParaRPr lang="en-US" dirty="0"/>
          </a:p>
          <a:p>
            <a:r>
              <a:rPr lang="en-US" dirty="0"/>
              <a:t>Rationale – </a:t>
            </a:r>
            <a:r>
              <a:rPr lang="en-US" dirty="0" err="1"/>
              <a:t>Mrs</a:t>
            </a:r>
            <a:r>
              <a:rPr lang="en-US" dirty="0"/>
              <a:t> H swallows all types of food consistencies but requires verbal cueing (supervision) from the helper.  Code based on what the helper does.  This is not about whether the patient had restrictions related to food consistency.</a:t>
            </a:r>
          </a:p>
        </p:txBody>
      </p:sp>
      <p:sp>
        <p:nvSpPr>
          <p:cNvPr id="4" name="Slide Number Placeholder 3"/>
          <p:cNvSpPr>
            <a:spLocks noGrp="1"/>
          </p:cNvSpPr>
          <p:nvPr>
            <p:ph type="sldNum" sz="quarter" idx="5"/>
          </p:nvPr>
        </p:nvSpPr>
        <p:spPr/>
        <p:txBody>
          <a:bodyPr/>
          <a:lstStyle/>
          <a:p>
            <a:fld id="{DE6A6F7E-FF20-4893-9B67-69E41E6C65A7}" type="slidenum">
              <a:rPr lang="en-US" smtClean="0"/>
              <a:pPr/>
              <a:t>253</a:t>
            </a:fld>
            <a:endParaRPr lang="en-US" dirty="0"/>
          </a:p>
        </p:txBody>
      </p:sp>
    </p:spTree>
    <p:extLst>
      <p:ext uri="{BB962C8B-B14F-4D97-AF65-F5344CB8AC3E}">
        <p14:creationId xmlns:p14="http://schemas.microsoft.com/office/powerpoint/2010/main" val="2784516422"/>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  Code 88.  Not attempted due to a medical condition or concern.</a:t>
            </a:r>
          </a:p>
          <a:p>
            <a:endParaRPr lang="en-US" dirty="0"/>
          </a:p>
          <a:p>
            <a:r>
              <a:rPr lang="en-US" dirty="0"/>
              <a:t>Rationale:  Patient did NOT eat or drink by mouth at this time due to recent stroke.  This item includes eating and drinking by mouth </a:t>
            </a:r>
            <a:r>
              <a:rPr lang="en-US" b="1" dirty="0">
                <a:solidFill>
                  <a:schemeClr val="accent1"/>
                </a:solidFill>
              </a:rPr>
              <a:t>only.</a:t>
            </a:r>
          </a:p>
          <a:p>
            <a:endParaRPr lang="en-US" b="1" dirty="0">
              <a:solidFill>
                <a:schemeClr val="accent1"/>
              </a:solidFill>
            </a:endParaRPr>
          </a:p>
          <a:p>
            <a:r>
              <a:rPr lang="en-US" b="1" dirty="0">
                <a:solidFill>
                  <a:schemeClr val="accent1"/>
                </a:solidFill>
              </a:rPr>
              <a:t>Continued Tip next slide.</a:t>
            </a:r>
          </a:p>
          <a:p>
            <a:endParaRPr lang="en-US" b="1" dirty="0">
              <a:solidFill>
                <a:schemeClr val="accent1"/>
              </a:solidFill>
            </a:endParaRPr>
          </a:p>
        </p:txBody>
      </p:sp>
      <p:sp>
        <p:nvSpPr>
          <p:cNvPr id="4" name="Slide Number Placeholder 3"/>
          <p:cNvSpPr>
            <a:spLocks noGrp="1"/>
          </p:cNvSpPr>
          <p:nvPr>
            <p:ph type="sldNum" sz="quarter" idx="5"/>
          </p:nvPr>
        </p:nvSpPr>
        <p:spPr/>
        <p:txBody>
          <a:bodyPr/>
          <a:lstStyle/>
          <a:p>
            <a:fld id="{DE6A6F7E-FF20-4893-9B67-69E41E6C65A7}" type="slidenum">
              <a:rPr lang="en-US" smtClean="0"/>
              <a:pPr/>
              <a:t>254</a:t>
            </a:fld>
            <a:endParaRPr lang="en-US" dirty="0"/>
          </a:p>
        </p:txBody>
      </p:sp>
    </p:spTree>
    <p:extLst>
      <p:ext uri="{BB962C8B-B14F-4D97-AF65-F5344CB8AC3E}">
        <p14:creationId xmlns:p14="http://schemas.microsoft.com/office/powerpoint/2010/main" val="2864843607"/>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GG-8</a:t>
            </a:r>
          </a:p>
        </p:txBody>
      </p:sp>
      <p:sp>
        <p:nvSpPr>
          <p:cNvPr id="4" name="Slide Number Placeholder 3"/>
          <p:cNvSpPr>
            <a:spLocks noGrp="1"/>
          </p:cNvSpPr>
          <p:nvPr>
            <p:ph type="sldNum" sz="quarter" idx="5"/>
          </p:nvPr>
        </p:nvSpPr>
        <p:spPr/>
        <p:txBody>
          <a:bodyPr/>
          <a:lstStyle/>
          <a:p>
            <a:fld id="{DE6A6F7E-FF20-4893-9B67-69E41E6C65A7}" type="slidenum">
              <a:rPr lang="en-US" smtClean="0"/>
              <a:pPr/>
              <a:t>255</a:t>
            </a:fld>
            <a:endParaRPr lang="en-US" dirty="0"/>
          </a:p>
        </p:txBody>
      </p:sp>
    </p:spTree>
    <p:extLst>
      <p:ext uri="{BB962C8B-B14F-4D97-AF65-F5344CB8AC3E}">
        <p14:creationId xmlns:p14="http://schemas.microsoft.com/office/powerpoint/2010/main" val="1559730607"/>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if videos either HHA training or SNF on these items as both would be the same!!****************</a:t>
            </a:r>
          </a:p>
          <a:p>
            <a:endParaRPr lang="en-US" dirty="0"/>
          </a:p>
          <a:p>
            <a:r>
              <a:rPr lang="en-US" dirty="0"/>
              <a:t>Answer:  At SOC – code would be 04, Supervision or touching assist.</a:t>
            </a:r>
          </a:p>
          <a:p>
            <a:r>
              <a:rPr lang="en-US" dirty="0"/>
              <a:t>DC Goal – Code would be 06, Independent.</a:t>
            </a:r>
          </a:p>
        </p:txBody>
      </p:sp>
      <p:sp>
        <p:nvSpPr>
          <p:cNvPr id="4" name="Slide Number Placeholder 3"/>
          <p:cNvSpPr>
            <a:spLocks noGrp="1"/>
          </p:cNvSpPr>
          <p:nvPr>
            <p:ph type="sldNum" sz="quarter" idx="5"/>
          </p:nvPr>
        </p:nvSpPr>
        <p:spPr/>
        <p:txBody>
          <a:bodyPr/>
          <a:lstStyle/>
          <a:p>
            <a:fld id="{DE6A6F7E-FF20-4893-9B67-69E41E6C65A7}" type="slidenum">
              <a:rPr lang="en-US" smtClean="0"/>
              <a:pPr/>
              <a:t>257</a:t>
            </a:fld>
            <a:endParaRPr lang="en-US" dirty="0"/>
          </a:p>
        </p:txBody>
      </p:sp>
    </p:spTree>
    <p:extLst>
      <p:ext uri="{BB962C8B-B14F-4D97-AF65-F5344CB8AC3E}">
        <p14:creationId xmlns:p14="http://schemas.microsoft.com/office/powerpoint/2010/main" val="503072174"/>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SOC performance would be coded 01, Dependent</a:t>
            </a:r>
          </a:p>
          <a:p>
            <a:r>
              <a:rPr lang="en-US" dirty="0"/>
              <a:t> </a:t>
            </a:r>
          </a:p>
          <a:p>
            <a:r>
              <a:rPr lang="en-US" dirty="0"/>
              <a:t>Rationale:  Pt. does none of the effort to complete the activity, and the assist of two helpers is needed to </a:t>
            </a:r>
            <a:r>
              <a:rPr lang="en-US" dirty="0" err="1"/>
              <a:t>complet</a:t>
            </a:r>
            <a:r>
              <a:rPr lang="en-US" dirty="0"/>
              <a:t> the activity of sit to lying.  If two or more helpers are required to assist pt. to complete an activity </a:t>
            </a:r>
            <a:r>
              <a:rPr lang="en-US" b="1" dirty="0"/>
              <a:t>code 01, Dependent.</a:t>
            </a:r>
          </a:p>
        </p:txBody>
      </p:sp>
      <p:sp>
        <p:nvSpPr>
          <p:cNvPr id="4" name="Slide Number Placeholder 3"/>
          <p:cNvSpPr>
            <a:spLocks noGrp="1"/>
          </p:cNvSpPr>
          <p:nvPr>
            <p:ph type="sldNum" sz="quarter" idx="5"/>
          </p:nvPr>
        </p:nvSpPr>
        <p:spPr/>
        <p:txBody>
          <a:bodyPr/>
          <a:lstStyle/>
          <a:p>
            <a:fld id="{DE6A6F7E-FF20-4893-9B67-69E41E6C65A7}" type="slidenum">
              <a:rPr lang="en-US" smtClean="0"/>
              <a:pPr/>
              <a:t>258</a:t>
            </a:fld>
            <a:endParaRPr lang="en-US" dirty="0"/>
          </a:p>
        </p:txBody>
      </p:sp>
    </p:spTree>
    <p:extLst>
      <p:ext uri="{BB962C8B-B14F-4D97-AF65-F5344CB8AC3E}">
        <p14:creationId xmlns:p14="http://schemas.microsoft.com/office/powerpoint/2010/main" val="3776627882"/>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09, Not applicable</a:t>
            </a:r>
          </a:p>
          <a:p>
            <a:endParaRPr lang="en-US" dirty="0"/>
          </a:p>
          <a:p>
            <a:r>
              <a:rPr lang="en-US" dirty="0"/>
              <a:t>Rationale:  The activity was not attempted at admission and the patient did not perform the activity prior to the current illness, exacerbation or injury (the pressure ulcer) due to the diagnosis of tetraplegia.</a:t>
            </a:r>
          </a:p>
        </p:txBody>
      </p:sp>
      <p:sp>
        <p:nvSpPr>
          <p:cNvPr id="4" name="Slide Number Placeholder 3"/>
          <p:cNvSpPr>
            <a:spLocks noGrp="1"/>
          </p:cNvSpPr>
          <p:nvPr>
            <p:ph type="sldNum" sz="quarter" idx="5"/>
          </p:nvPr>
        </p:nvSpPr>
        <p:spPr/>
        <p:txBody>
          <a:bodyPr/>
          <a:lstStyle/>
          <a:p>
            <a:fld id="{DE6A6F7E-FF20-4893-9B67-69E41E6C65A7}" type="slidenum">
              <a:rPr lang="en-US" smtClean="0"/>
              <a:pPr/>
              <a:t>261</a:t>
            </a:fld>
            <a:endParaRPr lang="en-US" dirty="0"/>
          </a:p>
        </p:txBody>
      </p:sp>
    </p:spTree>
    <p:extLst>
      <p:ext uri="{BB962C8B-B14F-4D97-AF65-F5344CB8AC3E}">
        <p14:creationId xmlns:p14="http://schemas.microsoft.com/office/powerpoint/2010/main" val="2025173698"/>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2 slides back to Coding Choices.</a:t>
            </a:r>
          </a:p>
          <a:p>
            <a:endParaRPr lang="en-US" dirty="0"/>
          </a:p>
          <a:p>
            <a:r>
              <a:rPr lang="en-US" dirty="0"/>
              <a:t>Answer:  SOC Performance 05, set up or clean up assistance</a:t>
            </a:r>
          </a:p>
          <a:p>
            <a:r>
              <a:rPr lang="en-US" dirty="0"/>
              <a:t>Discharge Goal – Same 05.   </a:t>
            </a:r>
          </a:p>
        </p:txBody>
      </p:sp>
      <p:sp>
        <p:nvSpPr>
          <p:cNvPr id="4" name="Slide Number Placeholder 3"/>
          <p:cNvSpPr>
            <a:spLocks noGrp="1"/>
          </p:cNvSpPr>
          <p:nvPr>
            <p:ph type="sldNum" sz="quarter" idx="5"/>
          </p:nvPr>
        </p:nvSpPr>
        <p:spPr/>
        <p:txBody>
          <a:bodyPr/>
          <a:lstStyle/>
          <a:p>
            <a:fld id="{DE6A6F7E-FF20-4893-9B67-69E41E6C65A7}" type="slidenum">
              <a:rPr lang="en-US" smtClean="0"/>
              <a:pPr/>
              <a:t>263</a:t>
            </a:fld>
            <a:endParaRPr lang="en-US" dirty="0"/>
          </a:p>
        </p:txBody>
      </p:sp>
    </p:spTree>
    <p:extLst>
      <p:ext uri="{BB962C8B-B14F-4D97-AF65-F5344CB8AC3E}">
        <p14:creationId xmlns:p14="http://schemas.microsoft.com/office/powerpoint/2010/main" val="2848495326"/>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264</a:t>
            </a:fld>
            <a:endParaRPr lang="en-US" dirty="0"/>
          </a:p>
        </p:txBody>
      </p:sp>
    </p:spTree>
    <p:extLst>
      <p:ext uri="{BB962C8B-B14F-4D97-AF65-F5344CB8AC3E}">
        <p14:creationId xmlns:p14="http://schemas.microsoft.com/office/powerpoint/2010/main" val="1106931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12 Clinical Groupings</a:t>
            </a:r>
          </a:p>
        </p:txBody>
      </p:sp>
      <p:sp>
        <p:nvSpPr>
          <p:cNvPr id="4" name="Slide Number Placeholder 3"/>
          <p:cNvSpPr>
            <a:spLocks noGrp="1"/>
          </p:cNvSpPr>
          <p:nvPr>
            <p:ph type="sldNum" sz="quarter" idx="5"/>
          </p:nvPr>
        </p:nvSpPr>
        <p:spPr/>
        <p:txBody>
          <a:bodyPr/>
          <a:lstStyle/>
          <a:p>
            <a:fld id="{DE6A6F7E-FF20-4893-9B67-69E41E6C65A7}" type="slidenum">
              <a:rPr lang="en-US" smtClean="0"/>
              <a:pPr/>
              <a:t>25</a:t>
            </a:fld>
            <a:endParaRPr lang="en-US" dirty="0"/>
          </a:p>
        </p:txBody>
      </p:sp>
    </p:spTree>
    <p:extLst>
      <p:ext uri="{BB962C8B-B14F-4D97-AF65-F5344CB8AC3E}">
        <p14:creationId xmlns:p14="http://schemas.microsoft.com/office/powerpoint/2010/main" val="3445081924"/>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SOC Performance would be coded 04, Supervision or Touching Assistance</a:t>
            </a:r>
          </a:p>
          <a:p>
            <a:endParaRPr lang="en-US" dirty="0"/>
          </a:p>
          <a:p>
            <a:r>
              <a:rPr lang="en-US" dirty="0"/>
              <a:t>Rationale:  The aide provides steadying assistance only as the patient transfers on/off the toilet.  Clothing management and cleansing/</a:t>
            </a:r>
            <a:r>
              <a:rPr lang="en-US" dirty="0" err="1"/>
              <a:t>hygeine</a:t>
            </a:r>
            <a:r>
              <a:rPr lang="en-US" dirty="0"/>
              <a:t> are NOT coded under this item.  This would be coded under GG0130C.</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265</a:t>
            </a:fld>
            <a:endParaRPr lang="en-US" dirty="0"/>
          </a:p>
        </p:txBody>
      </p:sp>
    </p:spTree>
    <p:extLst>
      <p:ext uri="{BB962C8B-B14F-4D97-AF65-F5344CB8AC3E}">
        <p14:creationId xmlns:p14="http://schemas.microsoft.com/office/powerpoint/2010/main" val="491741338"/>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hope you notice a pattern of then to code 10 not attempted due to environmental limitations and 09 couldn’t do it prior.</a:t>
            </a:r>
          </a:p>
        </p:txBody>
      </p:sp>
      <p:sp>
        <p:nvSpPr>
          <p:cNvPr id="4" name="Slide Number Placeholder 3"/>
          <p:cNvSpPr>
            <a:spLocks noGrp="1"/>
          </p:cNvSpPr>
          <p:nvPr>
            <p:ph type="sldNum" sz="quarter" idx="5"/>
          </p:nvPr>
        </p:nvSpPr>
        <p:spPr/>
        <p:txBody>
          <a:bodyPr/>
          <a:lstStyle/>
          <a:p>
            <a:fld id="{DE6A6F7E-FF20-4893-9B67-69E41E6C65A7}" type="slidenum">
              <a:rPr lang="en-US" smtClean="0"/>
              <a:pPr/>
              <a:t>266</a:t>
            </a:fld>
            <a:endParaRPr lang="en-US" dirty="0"/>
          </a:p>
        </p:txBody>
      </p:sp>
    </p:spTree>
    <p:extLst>
      <p:ext uri="{BB962C8B-B14F-4D97-AF65-F5344CB8AC3E}">
        <p14:creationId xmlns:p14="http://schemas.microsoft.com/office/powerpoint/2010/main" val="3938859804"/>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back 2 slides to see coding options.</a:t>
            </a:r>
          </a:p>
          <a:p>
            <a:endParaRPr lang="en-US" dirty="0"/>
          </a:p>
          <a:p>
            <a:r>
              <a:rPr lang="en-US" dirty="0"/>
              <a:t>Answer:  SOC performance for car transfer would be 02, Substantial maximal assist.</a:t>
            </a:r>
          </a:p>
          <a:p>
            <a:endParaRPr lang="en-US" dirty="0"/>
          </a:p>
          <a:p>
            <a:r>
              <a:rPr lang="en-US" dirty="0"/>
              <a:t>Rationale:  The therapist completed MORE THAN HALF the effort to transfer Mr. W into the car by providing significant lifting assist from the w/c, trunk support when taking steps, and lifting support when moving legs into the car.  Mr. W contributes less that half the effort.</a:t>
            </a:r>
          </a:p>
        </p:txBody>
      </p:sp>
      <p:sp>
        <p:nvSpPr>
          <p:cNvPr id="4" name="Slide Number Placeholder 3"/>
          <p:cNvSpPr>
            <a:spLocks noGrp="1"/>
          </p:cNvSpPr>
          <p:nvPr>
            <p:ph type="sldNum" sz="quarter" idx="5"/>
          </p:nvPr>
        </p:nvSpPr>
        <p:spPr/>
        <p:txBody>
          <a:bodyPr/>
          <a:lstStyle/>
          <a:p>
            <a:fld id="{DE6A6F7E-FF20-4893-9B67-69E41E6C65A7}" type="slidenum">
              <a:rPr lang="en-US" smtClean="0"/>
              <a:pPr/>
              <a:t>267</a:t>
            </a:fld>
            <a:endParaRPr lang="en-US" dirty="0"/>
          </a:p>
        </p:txBody>
      </p:sp>
    </p:spTree>
    <p:extLst>
      <p:ext uri="{BB962C8B-B14F-4D97-AF65-F5344CB8AC3E}">
        <p14:creationId xmlns:p14="http://schemas.microsoft.com/office/powerpoint/2010/main" val="2719312476"/>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268</a:t>
            </a:fld>
            <a:endParaRPr lang="en-US" dirty="0"/>
          </a:p>
        </p:txBody>
      </p:sp>
    </p:spTree>
    <p:extLst>
      <p:ext uri="{BB962C8B-B14F-4D97-AF65-F5344CB8AC3E}">
        <p14:creationId xmlns:p14="http://schemas.microsoft.com/office/powerpoint/2010/main" val="3927286990"/>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 – would be coded 88- Not attempted due to medical condition or safety concerns.</a:t>
            </a:r>
          </a:p>
          <a:p>
            <a:endParaRPr lang="en-US" b="1" dirty="0"/>
          </a:p>
          <a:p>
            <a:r>
              <a:rPr lang="en-US" b="1" dirty="0"/>
              <a:t>Discharge goal? ____________</a:t>
            </a:r>
          </a:p>
          <a:p>
            <a:endParaRPr lang="en-US" b="1" dirty="0"/>
          </a:p>
          <a:p>
            <a:r>
              <a:rPr lang="en-US" b="1" dirty="0"/>
              <a:t>DC Goal – coded 04.  Supervision or touching assistance.</a:t>
            </a:r>
          </a:p>
        </p:txBody>
      </p:sp>
      <p:sp>
        <p:nvSpPr>
          <p:cNvPr id="4" name="Slide Number Placeholder 3"/>
          <p:cNvSpPr>
            <a:spLocks noGrp="1"/>
          </p:cNvSpPr>
          <p:nvPr>
            <p:ph type="sldNum" sz="quarter" idx="5"/>
          </p:nvPr>
        </p:nvSpPr>
        <p:spPr/>
        <p:txBody>
          <a:bodyPr/>
          <a:lstStyle/>
          <a:p>
            <a:fld id="{DE6A6F7E-FF20-4893-9B67-69E41E6C65A7}" type="slidenum">
              <a:rPr lang="en-US" smtClean="0"/>
              <a:pPr/>
              <a:t>270</a:t>
            </a:fld>
            <a:endParaRPr lang="en-US" dirty="0"/>
          </a:p>
        </p:txBody>
      </p:sp>
    </p:spTree>
    <p:extLst>
      <p:ext uri="{BB962C8B-B14F-4D97-AF65-F5344CB8AC3E}">
        <p14:creationId xmlns:p14="http://schemas.microsoft.com/office/powerpoint/2010/main" val="1517766678"/>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CMS Response in January 2019 Quarterly Q&amp;A’s:  The assessing clinician can use clinical judgement to determine how the actual patient assessment is conducted.</a:t>
            </a:r>
          </a:p>
          <a:p>
            <a:endParaRPr lang="en-US" dirty="0"/>
          </a:p>
          <a:p>
            <a:r>
              <a:rPr lang="en-US" dirty="0"/>
              <a:t>When combining OASIS activities in the assessment, consider where one activity ends and another begins, then code based on the amount of assistance needed for each distance. </a:t>
            </a:r>
          </a:p>
        </p:txBody>
      </p:sp>
      <p:sp>
        <p:nvSpPr>
          <p:cNvPr id="4" name="Slide Number Placeholder 3"/>
          <p:cNvSpPr>
            <a:spLocks noGrp="1"/>
          </p:cNvSpPr>
          <p:nvPr>
            <p:ph type="sldNum" sz="quarter" idx="5"/>
          </p:nvPr>
        </p:nvSpPr>
        <p:spPr/>
        <p:txBody>
          <a:bodyPr/>
          <a:lstStyle/>
          <a:p>
            <a:fld id="{DE6A6F7E-FF20-4893-9B67-69E41E6C65A7}" type="slidenum">
              <a:rPr lang="en-US" smtClean="0"/>
              <a:pPr/>
              <a:t>272</a:t>
            </a:fld>
            <a:endParaRPr lang="en-US" dirty="0"/>
          </a:p>
        </p:txBody>
      </p:sp>
    </p:spTree>
    <p:extLst>
      <p:ext uri="{BB962C8B-B14F-4D97-AF65-F5344CB8AC3E}">
        <p14:creationId xmlns:p14="http://schemas.microsoft.com/office/powerpoint/2010/main" val="2522109202"/>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CMS Jan. 2019 Q &amp; A’s.</a:t>
            </a:r>
          </a:p>
        </p:txBody>
      </p:sp>
      <p:sp>
        <p:nvSpPr>
          <p:cNvPr id="4" name="Slide Number Placeholder 3"/>
          <p:cNvSpPr>
            <a:spLocks noGrp="1"/>
          </p:cNvSpPr>
          <p:nvPr>
            <p:ph type="sldNum" sz="quarter" idx="5"/>
          </p:nvPr>
        </p:nvSpPr>
        <p:spPr/>
        <p:txBody>
          <a:bodyPr/>
          <a:lstStyle/>
          <a:p>
            <a:fld id="{DE6A6F7E-FF20-4893-9B67-69E41E6C65A7}" type="slidenum">
              <a:rPr lang="en-US" smtClean="0"/>
              <a:pPr/>
              <a:t>276</a:t>
            </a:fld>
            <a:endParaRPr lang="en-US" dirty="0"/>
          </a:p>
        </p:txBody>
      </p:sp>
    </p:spTree>
    <p:extLst>
      <p:ext uri="{BB962C8B-B14F-4D97-AF65-F5344CB8AC3E}">
        <p14:creationId xmlns:p14="http://schemas.microsoft.com/office/powerpoint/2010/main" val="703193815"/>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CMS Answer Jan. 2019 Q &amp; A’s: </a:t>
            </a:r>
          </a:p>
          <a:p>
            <a:endParaRPr lang="en-US" dirty="0"/>
          </a:p>
          <a:p>
            <a:r>
              <a:rPr lang="en-US" dirty="0"/>
              <a:t>A performance code may be determined for GG0170M 1 step (curb), but Code 10-Not attempted due to Environmental Limitations, may need to be reported for GG1070N – 4 steps, or GG0170O – 12 steps unless the patient’s usual status can be determined on patient or caregiver report or by clinical judgment and assessment of the patient status in a similar activity.</a:t>
            </a:r>
          </a:p>
        </p:txBody>
      </p:sp>
      <p:sp>
        <p:nvSpPr>
          <p:cNvPr id="4" name="Slide Number Placeholder 3"/>
          <p:cNvSpPr>
            <a:spLocks noGrp="1"/>
          </p:cNvSpPr>
          <p:nvPr>
            <p:ph type="sldNum" sz="quarter" idx="5"/>
          </p:nvPr>
        </p:nvSpPr>
        <p:spPr/>
        <p:txBody>
          <a:bodyPr/>
          <a:lstStyle/>
          <a:p>
            <a:fld id="{DE6A6F7E-FF20-4893-9B67-69E41E6C65A7}" type="slidenum">
              <a:rPr lang="en-US" smtClean="0"/>
              <a:pPr/>
              <a:t>277</a:t>
            </a:fld>
            <a:endParaRPr lang="en-US" dirty="0"/>
          </a:p>
        </p:txBody>
      </p:sp>
    </p:spTree>
    <p:extLst>
      <p:ext uri="{BB962C8B-B14F-4D97-AF65-F5344CB8AC3E}">
        <p14:creationId xmlns:p14="http://schemas.microsoft.com/office/powerpoint/2010/main" val="4184998660"/>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280</a:t>
            </a:fld>
            <a:endParaRPr lang="en-US" dirty="0"/>
          </a:p>
        </p:txBody>
      </p:sp>
    </p:spTree>
    <p:extLst>
      <p:ext uri="{BB962C8B-B14F-4D97-AF65-F5344CB8AC3E}">
        <p14:creationId xmlns:p14="http://schemas.microsoft.com/office/powerpoint/2010/main" val="1057406456"/>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Same as walking with two 90 degree turns but in a wheelchair – are they safe – can they maneuver?</a:t>
            </a:r>
          </a:p>
          <a:p>
            <a:endParaRPr lang="en-US" dirty="0"/>
          </a:p>
          <a:p>
            <a:r>
              <a:rPr lang="en-US" dirty="0"/>
              <a:t>Then enter whither the w/c or scooter used is manual or motorized.</a:t>
            </a:r>
          </a:p>
        </p:txBody>
      </p:sp>
      <p:sp>
        <p:nvSpPr>
          <p:cNvPr id="4" name="Slide Number Placeholder 3"/>
          <p:cNvSpPr>
            <a:spLocks noGrp="1"/>
          </p:cNvSpPr>
          <p:nvPr>
            <p:ph type="sldNum" sz="quarter" idx="5"/>
          </p:nvPr>
        </p:nvSpPr>
        <p:spPr/>
        <p:txBody>
          <a:bodyPr/>
          <a:lstStyle/>
          <a:p>
            <a:fld id="{DE6A6F7E-FF20-4893-9B67-69E41E6C65A7}" type="slidenum">
              <a:rPr lang="en-US" smtClean="0"/>
              <a:pPr/>
              <a:t>281</a:t>
            </a:fld>
            <a:endParaRPr lang="en-US" dirty="0"/>
          </a:p>
        </p:txBody>
      </p:sp>
    </p:spTree>
    <p:extLst>
      <p:ext uri="{BB962C8B-B14F-4D97-AF65-F5344CB8AC3E}">
        <p14:creationId xmlns:p14="http://schemas.microsoft.com/office/powerpoint/2010/main" val="154067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85800" indent="-685800">
              <a:buFont typeface="Arial" panose="020B0604020202020204" pitchFamily="34" charset="0"/>
              <a:buChar char="•"/>
            </a:pPr>
            <a:r>
              <a:rPr lang="en-US" sz="1400" dirty="0"/>
              <a:t>A 30-day period can be grouped into one of following: </a:t>
            </a:r>
          </a:p>
          <a:p>
            <a:pPr marL="685800" indent="-685800">
              <a:buFont typeface="Arial" panose="020B0604020202020204" pitchFamily="34" charset="0"/>
              <a:buChar char="•"/>
            </a:pPr>
            <a:r>
              <a:rPr lang="en-US" sz="1400" b="1" dirty="0"/>
              <a:t>First</a:t>
            </a:r>
            <a:r>
              <a:rPr lang="en-US" sz="1400" dirty="0"/>
              <a:t> there's </a:t>
            </a:r>
            <a:r>
              <a:rPr lang="en-US" sz="1400" b="1" dirty="0"/>
              <a:t>Musculoskeletal Rehab</a:t>
            </a:r>
            <a:r>
              <a:rPr lang="en-US" sz="1400" dirty="0"/>
              <a:t>, where the primary reason for the Home Health encounter is to provide therapy – PT, OT, or Speech for a musculoskeletal condition. </a:t>
            </a:r>
          </a:p>
          <a:p>
            <a:pPr marL="685800" indent="-685800">
              <a:buFont typeface="Arial" panose="020B0604020202020204" pitchFamily="34" charset="0"/>
              <a:buChar char="•"/>
            </a:pPr>
            <a:r>
              <a:rPr lang="en-US" sz="1400" b="1" dirty="0"/>
              <a:t>Next</a:t>
            </a:r>
            <a:r>
              <a:rPr lang="en-US" sz="1400" dirty="0"/>
              <a:t> there is </a:t>
            </a:r>
            <a:r>
              <a:rPr lang="en-US" sz="1400" b="1" dirty="0"/>
              <a:t>Neuro/Stroke Rehab</a:t>
            </a:r>
            <a:r>
              <a:rPr lang="en-US" sz="1400" dirty="0"/>
              <a:t>, where the primary reason for the Home Health encounter is to provide therapy for a neurological condition or stroke.</a:t>
            </a:r>
          </a:p>
          <a:p>
            <a:pPr marL="685800" indent="-685800">
              <a:buFont typeface="Arial" panose="020B0604020202020204" pitchFamily="34" charset="0"/>
              <a:buChar char="•"/>
            </a:pPr>
            <a:r>
              <a:rPr lang="en-US" sz="1400" b="1" dirty="0"/>
              <a:t>Next </a:t>
            </a:r>
            <a:r>
              <a:rPr lang="en-US" sz="1400" dirty="0"/>
              <a:t>is the </a:t>
            </a:r>
            <a:r>
              <a:rPr lang="en-US" sz="1400" b="1" dirty="0"/>
              <a:t>Wounds Group</a:t>
            </a:r>
            <a:r>
              <a:rPr lang="en-US" sz="1400" dirty="0"/>
              <a:t>, where the primary reason for the Home Health encounter is for the assessment, treatment, and management of surgical or non-surgical wounds.</a:t>
            </a:r>
          </a:p>
          <a:p>
            <a:pPr marL="685800" indent="-685800">
              <a:buFont typeface="Arial" panose="020B0604020202020204" pitchFamily="34" charset="0"/>
              <a:buChar char="•"/>
            </a:pPr>
            <a:r>
              <a:rPr lang="en-US" sz="1400" b="1" dirty="0"/>
              <a:t>Next</a:t>
            </a:r>
            <a:r>
              <a:rPr lang="en-US" sz="1400" dirty="0"/>
              <a:t>, is </a:t>
            </a:r>
            <a:r>
              <a:rPr lang="en-US" sz="1400" b="1" dirty="0"/>
              <a:t>Complex Nursing Intervention</a:t>
            </a:r>
            <a:r>
              <a:rPr lang="en-US" sz="1400" dirty="0"/>
              <a:t>, where the primary reason for the Home Health encounter is for assessment, treatment, and evaluation of complex medical and surgical conditions. For example, if a patient has an ostomy, or a patient is receiving total parenteral nutrition.</a:t>
            </a:r>
          </a:p>
          <a:p>
            <a:pPr marL="685800" indent="-685800">
              <a:buFont typeface="Arial" panose="020B0604020202020204" pitchFamily="34" charset="0"/>
              <a:buChar char="•"/>
            </a:pPr>
            <a:r>
              <a:rPr lang="en-US" sz="1400" b="1" dirty="0"/>
              <a:t>Next</a:t>
            </a:r>
            <a:r>
              <a:rPr lang="en-US" sz="1400" dirty="0"/>
              <a:t> there's </a:t>
            </a:r>
            <a:r>
              <a:rPr lang="en-US" sz="1400" b="1" dirty="0"/>
              <a:t>Behavioral Health Care</a:t>
            </a:r>
            <a:r>
              <a:rPr lang="en-US" sz="1400" dirty="0"/>
              <a:t>, where the primary reason for the Home Health encounter is for the assessment, treatment, and evaluation of psychiatric and substance abuse conditions.</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26</a:t>
            </a:fld>
            <a:endParaRPr lang="en-US" dirty="0"/>
          </a:p>
        </p:txBody>
      </p:sp>
    </p:spTree>
    <p:extLst>
      <p:ext uri="{BB962C8B-B14F-4D97-AF65-F5344CB8AC3E}">
        <p14:creationId xmlns:p14="http://schemas.microsoft.com/office/powerpoint/2010/main" val="3392551653"/>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one slide for choices.</a:t>
            </a:r>
          </a:p>
          <a:p>
            <a:endParaRPr lang="en-US" dirty="0"/>
          </a:p>
          <a:p>
            <a:r>
              <a:rPr lang="en-US" dirty="0"/>
              <a:t>Answer:  SOC performance would be coded 09, Not applicable</a:t>
            </a:r>
          </a:p>
          <a:p>
            <a:r>
              <a:rPr lang="en-US" dirty="0"/>
              <a:t>DC Goal would be coded 04,  Supervision and Touching</a:t>
            </a:r>
          </a:p>
          <a:p>
            <a:endParaRPr lang="en-US" dirty="0"/>
          </a:p>
          <a:p>
            <a:r>
              <a:rPr lang="en-US" dirty="0"/>
              <a:t>Rationale:  09 NA – because he could not perform the activity before or at SOC.</a:t>
            </a:r>
          </a:p>
          <a:p>
            <a:r>
              <a:rPr lang="en-US" dirty="0"/>
              <a:t>Therapist expects he will be walking more than 10 feet </a:t>
            </a:r>
            <a:r>
              <a:rPr lang="en-US"/>
              <a:t>with supervision by DC.</a:t>
            </a:r>
          </a:p>
        </p:txBody>
      </p:sp>
      <p:sp>
        <p:nvSpPr>
          <p:cNvPr id="4" name="Slide Number Placeholder 3"/>
          <p:cNvSpPr>
            <a:spLocks noGrp="1"/>
          </p:cNvSpPr>
          <p:nvPr>
            <p:ph type="sldNum" sz="quarter" idx="5"/>
          </p:nvPr>
        </p:nvSpPr>
        <p:spPr/>
        <p:txBody>
          <a:bodyPr/>
          <a:lstStyle/>
          <a:p>
            <a:fld id="{DE6A6F7E-FF20-4893-9B67-69E41E6C65A7}" type="slidenum">
              <a:rPr lang="en-US" smtClean="0"/>
              <a:pPr/>
              <a:t>283</a:t>
            </a:fld>
            <a:endParaRPr lang="en-US" dirty="0"/>
          </a:p>
        </p:txBody>
      </p:sp>
    </p:spTree>
    <p:extLst>
      <p:ext uri="{BB962C8B-B14F-4D97-AF65-F5344CB8AC3E}">
        <p14:creationId xmlns:p14="http://schemas.microsoft.com/office/powerpoint/2010/main" val="4111404004"/>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sz="1400" dirty="0">
              <a:solidFill>
                <a:srgbClr val="0070C0"/>
              </a:solidFill>
            </a:endParaRPr>
          </a:p>
          <a:p>
            <a:r>
              <a:rPr lang="en-US" sz="1400" dirty="0">
                <a:solidFill>
                  <a:srgbClr val="0070C0"/>
                </a:solidFill>
              </a:rPr>
              <a:t>Stacked or Tiered answer item.  If walk responses 0, 1,2, 3  If not ambulate responses 4 or 5 but not bedfast  - bedfast = 6.  If not able to ambulate</a:t>
            </a:r>
          </a:p>
        </p:txBody>
      </p:sp>
      <p:sp>
        <p:nvSpPr>
          <p:cNvPr id="4" name="Slide Number Placeholder 3"/>
          <p:cNvSpPr>
            <a:spLocks noGrp="1"/>
          </p:cNvSpPr>
          <p:nvPr>
            <p:ph type="sldNum" sz="quarter" idx="10"/>
          </p:nvPr>
        </p:nvSpPr>
        <p:spPr/>
        <p:txBody>
          <a:bodyPr/>
          <a:lstStyle/>
          <a:p>
            <a:fld id="{DE6A6F7E-FF20-4893-9B67-69E41E6C65A7}" type="slidenum">
              <a:rPr lang="en-US" smtClean="0"/>
              <a:pPr/>
              <a:t>284</a:t>
            </a:fld>
            <a:endParaRPr lang="en-US" dirty="0"/>
          </a:p>
        </p:txBody>
      </p:sp>
    </p:spTree>
    <p:extLst>
      <p:ext uri="{BB962C8B-B14F-4D97-AF65-F5344CB8AC3E}">
        <p14:creationId xmlns:p14="http://schemas.microsoft.com/office/powerpoint/2010/main" val="4009156242"/>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10000"/>
          </a:bodyPr>
          <a:lstStyle/>
          <a:p>
            <a:r>
              <a:rPr lang="en-US" sz="1400" dirty="0">
                <a:solidFill>
                  <a:srgbClr val="0070C0"/>
                </a:solidFill>
              </a:rPr>
              <a:t>Read Slide</a:t>
            </a:r>
          </a:p>
          <a:p>
            <a:r>
              <a:rPr lang="en-US" sz="1400" dirty="0">
                <a:solidFill>
                  <a:srgbClr val="0070C0"/>
                </a:solidFill>
              </a:rPr>
              <a:t>Response 2 – “intermittent human” assist or 2 handed device, Response 3 – “continuous human” or supervision at all times assist. If someone must be with them at all times even if just standby/supervision then not considered safe alone.</a:t>
            </a:r>
          </a:p>
          <a:p>
            <a:endParaRPr lang="en-US" sz="1400" b="1" dirty="0">
              <a:solidFill>
                <a:srgbClr val="0070C0"/>
              </a:solidFill>
            </a:endParaRPr>
          </a:p>
          <a:p>
            <a:r>
              <a:rPr lang="en-US" sz="1400" b="1" dirty="0">
                <a:solidFill>
                  <a:srgbClr val="0070C0"/>
                </a:solidFill>
              </a:rPr>
              <a:t>**RESPONSE  “2”- (2 handed device) Page K-20  Choose device</a:t>
            </a:r>
            <a:r>
              <a:rPr lang="en-US" sz="1400" b="1" baseline="0" dirty="0">
                <a:solidFill>
                  <a:srgbClr val="0070C0"/>
                </a:solidFill>
              </a:rPr>
              <a:t> that support safe ambulation on all surfaces.  </a:t>
            </a:r>
            <a:endParaRPr lang="en-US" sz="1400" b="1" dirty="0">
              <a:solidFill>
                <a:srgbClr val="0070C0"/>
              </a:solidFill>
            </a:endParaRPr>
          </a:p>
          <a:p>
            <a:endParaRPr lang="en-US" sz="1400" dirty="0">
              <a:solidFill>
                <a:srgbClr val="0070C0"/>
              </a:solidFill>
            </a:endParaRPr>
          </a:p>
          <a:p>
            <a:r>
              <a:rPr lang="en-US" sz="1400" dirty="0">
                <a:solidFill>
                  <a:srgbClr val="0070C0"/>
                </a:solidFill>
              </a:rPr>
              <a:t>************STOP *************</a:t>
            </a:r>
          </a:p>
          <a:p>
            <a:r>
              <a:rPr lang="en-US" sz="1400" dirty="0">
                <a:solidFill>
                  <a:srgbClr val="0070C0"/>
                </a:solidFill>
              </a:rPr>
              <a:t>CH 3 PG </a:t>
            </a:r>
            <a:r>
              <a:rPr lang="en-US" sz="1400" b="1" dirty="0">
                <a:solidFill>
                  <a:srgbClr val="0070C0"/>
                </a:solidFill>
              </a:rPr>
              <a:t>K-19 &amp; K-20.  6 Choices            Story:  </a:t>
            </a:r>
            <a:r>
              <a:rPr lang="en-US" sz="1400" dirty="0">
                <a:solidFill>
                  <a:srgbClr val="0070C0"/>
                </a:solidFill>
              </a:rPr>
              <a:t>Assessment during the day inside the house the patient has been scored “1” no assist needed.  The patient now needs to be transported to Dialysis 2 x week and on the day of assessment the van came to pick up the patient.  When stepping over the curb to access the van the patient required help.  How would you score the patient during this assessment?  </a:t>
            </a:r>
          </a:p>
          <a:p>
            <a:r>
              <a:rPr lang="en-US" sz="1400" b="1" dirty="0">
                <a:solidFill>
                  <a:srgbClr val="0070C0"/>
                </a:solidFill>
              </a:rPr>
              <a:t>Answer</a:t>
            </a:r>
            <a:r>
              <a:rPr lang="en-US" sz="1400" dirty="0">
                <a:solidFill>
                  <a:srgbClr val="0070C0"/>
                </a:solidFill>
              </a:rPr>
              <a:t> – “2” intermittent human assistance.  Now that dialysis is 2 days a week routinely the curb and access to the van is a surface the patient will routinely access in his/her environment.  If arrangements can be made for the van to pull up where there is no curb and the patient no longer needs assistance the next assessment would revert back to response “1”.  </a:t>
            </a:r>
            <a:endParaRPr lang="en-US" sz="1400" b="1" dirty="0">
              <a:solidFill>
                <a:srgbClr val="0070C0"/>
              </a:solidFill>
            </a:endParaRPr>
          </a:p>
          <a:p>
            <a:endParaRPr lang="en-US" sz="1400" dirty="0">
              <a:solidFill>
                <a:srgbClr val="0070C0"/>
              </a:solidFill>
            </a:endParaRPr>
          </a:p>
          <a:p>
            <a:endParaRPr lang="en-US" sz="1400" dirty="0">
              <a:solidFill>
                <a:srgbClr val="0070C0"/>
              </a:solidFill>
            </a:endParaRP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285</a:t>
            </a:fld>
            <a:endParaRPr lang="en-US" dirty="0"/>
          </a:p>
        </p:txBody>
      </p:sp>
    </p:spTree>
    <p:extLst>
      <p:ext uri="{BB962C8B-B14F-4D97-AF65-F5344CB8AC3E}">
        <p14:creationId xmlns:p14="http://schemas.microsoft.com/office/powerpoint/2010/main" val="3800819579"/>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sz="1400" dirty="0">
              <a:solidFill>
                <a:srgbClr val="0070C0"/>
              </a:solidFill>
            </a:endParaRPr>
          </a:p>
          <a:p>
            <a:endParaRPr lang="en-US" sz="1400" dirty="0"/>
          </a:p>
          <a:p>
            <a:r>
              <a:rPr lang="en-US" sz="1400" b="1" dirty="0">
                <a:solidFill>
                  <a:srgbClr val="0070C0"/>
                </a:solidFill>
              </a:rPr>
              <a:t>Answer: Response 2 - because the patient requires intermittent human assistance.</a:t>
            </a:r>
          </a:p>
          <a:p>
            <a:endParaRPr lang="en-US" sz="1400" dirty="0">
              <a:solidFill>
                <a:srgbClr val="0070C0"/>
              </a:solidFill>
            </a:endParaRPr>
          </a:p>
          <a:p>
            <a:r>
              <a:rPr lang="en-US" sz="1400" dirty="0">
                <a:solidFill>
                  <a:srgbClr val="0070C0"/>
                </a:solidFill>
              </a:rPr>
              <a:t>Response 2 is intermittent</a:t>
            </a:r>
            <a:r>
              <a:rPr lang="en-US" sz="1400" baseline="0" dirty="0">
                <a:solidFill>
                  <a:srgbClr val="0070C0"/>
                </a:solidFill>
              </a:rPr>
              <a:t> supervision</a:t>
            </a:r>
          </a:p>
          <a:p>
            <a:r>
              <a:rPr lang="en-US" sz="1400" baseline="0" dirty="0">
                <a:solidFill>
                  <a:srgbClr val="0070C0"/>
                </a:solidFill>
              </a:rPr>
              <a:t>Response 3 is continuous supervision</a:t>
            </a:r>
            <a:endParaRPr lang="en-US" sz="1400" dirty="0">
              <a:solidFill>
                <a:srgbClr val="0070C0"/>
              </a:solidFill>
            </a:endParaRPr>
          </a:p>
          <a:p>
            <a:endParaRPr lang="en-US" sz="1400" dirty="0">
              <a:solidFill>
                <a:srgbClr val="0070C0"/>
              </a:solidFill>
            </a:endParaRPr>
          </a:p>
          <a:p>
            <a:endParaRPr lang="en-US" sz="1400" dirty="0"/>
          </a:p>
          <a:p>
            <a:endParaRPr lang="en-US" sz="1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286</a:t>
            </a:fld>
            <a:endParaRPr lang="en-US" dirty="0"/>
          </a:p>
        </p:txBody>
      </p:sp>
    </p:spTree>
    <p:extLst>
      <p:ext uri="{BB962C8B-B14F-4D97-AF65-F5344CB8AC3E}">
        <p14:creationId xmlns:p14="http://schemas.microsoft.com/office/powerpoint/2010/main" val="2895545261"/>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20000"/>
          </a:bodyPr>
          <a:lstStyle/>
          <a:p>
            <a:pPr defTabSz="914860">
              <a:defRPr/>
            </a:pPr>
            <a:r>
              <a:rPr lang="en-US" sz="1400" b="1" dirty="0">
                <a:solidFill>
                  <a:srgbClr val="0070C0"/>
                </a:solidFill>
              </a:rPr>
              <a:t>CH 3  K-21 &amp; K-22  ****OLDER I THINK _SEE NEAR 205 see if have this already</a:t>
            </a:r>
          </a:p>
          <a:p>
            <a:r>
              <a:rPr lang="en-US" sz="1400" dirty="0">
                <a:solidFill>
                  <a:srgbClr val="0070C0"/>
                </a:solidFill>
              </a:rPr>
              <a:t>READ SLIDE FIRST</a:t>
            </a:r>
          </a:p>
          <a:p>
            <a:pPr algn="l"/>
            <a:endParaRPr lang="en-US" sz="800" dirty="0">
              <a:solidFill>
                <a:srgbClr val="0070C0"/>
              </a:solidFill>
            </a:endParaRPr>
          </a:p>
          <a:p>
            <a:pPr algn="l"/>
            <a:r>
              <a:rPr lang="en-US" sz="1400" dirty="0">
                <a:solidFill>
                  <a:srgbClr val="0070C0"/>
                </a:solidFill>
              </a:rPr>
              <a:t>If tube is still in place, but not used – select 0, 1, or 2</a:t>
            </a:r>
          </a:p>
          <a:p>
            <a:endParaRPr lang="en-US" sz="800" b="1" dirty="0">
              <a:solidFill>
                <a:srgbClr val="0070C0"/>
              </a:solidFill>
            </a:endParaRPr>
          </a:p>
          <a:p>
            <a:r>
              <a:rPr lang="en-US" sz="1400" b="1" dirty="0">
                <a:solidFill>
                  <a:srgbClr val="0070C0"/>
                </a:solidFill>
              </a:rPr>
              <a:t>**</a:t>
            </a:r>
            <a:r>
              <a:rPr lang="en-US" sz="1400" dirty="0">
                <a:solidFill>
                  <a:srgbClr val="0070C0"/>
                </a:solidFill>
              </a:rPr>
              <a:t>Q&amp;A 156.2  2016 Book PG 434.  (Patient recently hospitalized for aspiration pneumonia.  Can feed herself but needs to be closely supervised during entire meal because she pockets food, forgets to swallow and sometimes dozes while eating – select Response 2 unable – must be assisted or supervised.</a:t>
            </a:r>
          </a:p>
          <a:p>
            <a:endParaRPr lang="en-US" sz="1000" dirty="0">
              <a:solidFill>
                <a:srgbClr val="0070C0"/>
              </a:solidFill>
            </a:endParaRPr>
          </a:p>
          <a:p>
            <a:r>
              <a:rPr lang="en-US" sz="1400" dirty="0">
                <a:solidFill>
                  <a:srgbClr val="0070C0"/>
                </a:solidFill>
              </a:rPr>
              <a:t>**Select Response 5 for patients who receive all nutrition intravenously(TPN) or for patients who are only receiving intravenous hydration. </a:t>
            </a:r>
          </a:p>
          <a:p>
            <a:r>
              <a:rPr lang="en-US" sz="1400" b="1" dirty="0">
                <a:solidFill>
                  <a:srgbClr val="0070C0"/>
                </a:solidFill>
              </a:rPr>
              <a:t>***SCENARIO: </a:t>
            </a:r>
            <a:r>
              <a:rPr lang="en-US" sz="1400" dirty="0">
                <a:solidFill>
                  <a:srgbClr val="0070C0"/>
                </a:solidFill>
              </a:rPr>
              <a:t> At the SOC visit on Tuesday, your patient had a gastrostomy tube in place.  Although the physician’s order on the referral stated, “No </a:t>
            </a:r>
            <a:r>
              <a:rPr lang="en-US" sz="1400" dirty="0" err="1">
                <a:solidFill>
                  <a:srgbClr val="0070C0"/>
                </a:solidFill>
              </a:rPr>
              <a:t>p.o.</a:t>
            </a:r>
            <a:r>
              <a:rPr lang="en-US" sz="1400" dirty="0">
                <a:solidFill>
                  <a:srgbClr val="0070C0"/>
                </a:solidFill>
              </a:rPr>
              <a:t> intake until Wednesday,” the RN found the G-tube clamped, and the patient was drinking a milkshake without difficulty.  </a:t>
            </a:r>
          </a:p>
          <a:p>
            <a:endParaRPr lang="en-US" sz="1100" dirty="0">
              <a:solidFill>
                <a:srgbClr val="0070C0"/>
              </a:solidFill>
            </a:endParaRPr>
          </a:p>
          <a:p>
            <a:r>
              <a:rPr lang="en-US" sz="1400" dirty="0">
                <a:solidFill>
                  <a:srgbClr val="0070C0"/>
                </a:solidFill>
              </a:rPr>
              <a:t>To make a point:</a:t>
            </a:r>
          </a:p>
          <a:p>
            <a:endParaRPr lang="en-US" sz="800" dirty="0">
              <a:solidFill>
                <a:srgbClr val="0070C0"/>
              </a:solidFill>
            </a:endParaRPr>
          </a:p>
          <a:p>
            <a:r>
              <a:rPr lang="en-US" sz="1400" dirty="0">
                <a:solidFill>
                  <a:srgbClr val="0070C0"/>
                </a:solidFill>
              </a:rPr>
              <a:t>The patient was performing above his ability when drinking a milkshake.  The </a:t>
            </a:r>
            <a:r>
              <a:rPr lang="en-US" sz="1400" b="1" dirty="0">
                <a:solidFill>
                  <a:srgbClr val="0070C0"/>
                </a:solidFill>
              </a:rPr>
              <a:t>physician’s medical restriction sets the patient’s safe ability </a:t>
            </a:r>
            <a:r>
              <a:rPr lang="en-US" sz="1400" dirty="0">
                <a:solidFill>
                  <a:srgbClr val="0070C0"/>
                </a:solidFill>
              </a:rPr>
              <a:t>at “Unable to take in nutrients orally.”  Ability is reported in the OASIS.  Ability and performance do not necessarily match.</a:t>
            </a:r>
          </a:p>
          <a:p>
            <a:endParaRPr lang="en-US" sz="1400" dirty="0">
              <a:solidFill>
                <a:srgbClr val="0070C0"/>
              </a:solidFill>
            </a:endParaRPr>
          </a:p>
          <a:p>
            <a:endParaRPr lang="en-US" sz="1400" dirty="0">
              <a:solidFill>
                <a:srgbClr val="0070C0"/>
              </a:solidFill>
            </a:endParaRP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287</a:t>
            </a:fld>
            <a:endParaRPr lang="en-US" dirty="0"/>
          </a:p>
        </p:txBody>
      </p:sp>
    </p:spTree>
    <p:extLst>
      <p:ext uri="{BB962C8B-B14F-4D97-AF65-F5344CB8AC3E}">
        <p14:creationId xmlns:p14="http://schemas.microsoft.com/office/powerpoint/2010/main" val="1474391444"/>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295261" y="3217122"/>
            <a:ext cx="8402190" cy="3459585"/>
          </a:xfrm>
        </p:spPr>
        <p:txBody>
          <a:bodyPr>
            <a:normAutofit fontScale="92500" lnSpcReduction="10000"/>
          </a:bodyPr>
          <a:lstStyle/>
          <a:p>
            <a:r>
              <a:rPr lang="en-US" sz="1400" b="1" dirty="0">
                <a:solidFill>
                  <a:srgbClr val="0070C0"/>
                </a:solidFill>
              </a:rPr>
              <a:t>CH3 K-19 &amp; K-20  Process Measure – Not mandated by CMS</a:t>
            </a:r>
          </a:p>
          <a:p>
            <a:endParaRPr lang="en-US" sz="800" dirty="0">
              <a:solidFill>
                <a:srgbClr val="0070C0"/>
              </a:solidFill>
            </a:endParaRPr>
          </a:p>
          <a:p>
            <a:r>
              <a:rPr lang="en-US" sz="1400" dirty="0">
                <a:solidFill>
                  <a:srgbClr val="0070C0"/>
                </a:solidFill>
              </a:rPr>
              <a:t> </a:t>
            </a:r>
            <a:r>
              <a:rPr lang="en-US" sz="1400" b="1" dirty="0">
                <a:solidFill>
                  <a:srgbClr val="0070C0"/>
                </a:solidFill>
              </a:rPr>
              <a:t>* No credit if no standardized/validated tool used.</a:t>
            </a:r>
          </a:p>
          <a:p>
            <a:endParaRPr lang="en-US" sz="800" dirty="0">
              <a:solidFill>
                <a:srgbClr val="0070C0"/>
              </a:solidFill>
            </a:endParaRPr>
          </a:p>
          <a:p>
            <a:r>
              <a:rPr lang="en-US" sz="1400" dirty="0">
                <a:solidFill>
                  <a:srgbClr val="0070C0"/>
                </a:solidFill>
              </a:rPr>
              <a:t>CH 3 PG 19-20:  The multi-factor falls risk assessment must include at least one standardized, validated tool.</a:t>
            </a:r>
            <a:endParaRPr lang="en-US" sz="900" dirty="0">
              <a:solidFill>
                <a:srgbClr val="0070C0"/>
              </a:solidFill>
            </a:endParaRPr>
          </a:p>
          <a:p>
            <a:pPr defTabSz="920202">
              <a:defRPr/>
            </a:pPr>
            <a:r>
              <a:rPr lang="en-US" sz="1400" b="1" dirty="0">
                <a:solidFill>
                  <a:srgbClr val="0070C0"/>
                </a:solidFill>
              </a:rPr>
              <a:t>Risk or No Risk</a:t>
            </a:r>
          </a:p>
          <a:p>
            <a:pPr defTabSz="920202">
              <a:defRPr/>
            </a:pPr>
            <a:endParaRPr lang="en-US" sz="900" b="1" dirty="0">
              <a:solidFill>
                <a:srgbClr val="0070C0"/>
              </a:solidFill>
            </a:endParaRPr>
          </a:p>
          <a:p>
            <a:pPr defTabSz="920202">
              <a:defRPr/>
            </a:pPr>
            <a:r>
              <a:rPr lang="en-US" sz="1400" b="1" dirty="0">
                <a:solidFill>
                  <a:srgbClr val="0070C0"/>
                </a:solidFill>
              </a:rPr>
              <a:t>Some scoring parameter just have no risk or at risk.  Other scoring response scales rate the patient as anything above low </a:t>
            </a:r>
            <a:r>
              <a:rPr lang="en-US" sz="900" b="1" dirty="0">
                <a:solidFill>
                  <a:srgbClr val="0070C0"/>
                </a:solidFill>
              </a:rPr>
              <a:t>or</a:t>
            </a:r>
            <a:r>
              <a:rPr lang="en-US" sz="1400" b="1" dirty="0">
                <a:solidFill>
                  <a:srgbClr val="0070C0"/>
                </a:solidFill>
              </a:rPr>
              <a:t> minimal risk.</a:t>
            </a:r>
          </a:p>
          <a:p>
            <a:endParaRPr lang="en-US" sz="800" dirty="0">
              <a:solidFill>
                <a:srgbClr val="0070C0"/>
              </a:solidFill>
            </a:endParaRPr>
          </a:p>
          <a:p>
            <a:r>
              <a:rPr lang="en-US" sz="1400" dirty="0">
                <a:solidFill>
                  <a:srgbClr val="0070C0"/>
                </a:solidFill>
              </a:rPr>
              <a:t>Also  previously denoted MACH 10 Tool is a standardized validated tool.(Missouri Alliance Tool)  Chapter 5 Link to the Missouri Alliance Tool.</a:t>
            </a:r>
          </a:p>
          <a:p>
            <a:endParaRPr lang="en-US" sz="800" dirty="0">
              <a:solidFill>
                <a:srgbClr val="0070C0"/>
              </a:solidFill>
            </a:endParaRPr>
          </a:p>
          <a:p>
            <a:r>
              <a:rPr lang="en-US" sz="1400" dirty="0">
                <a:solidFill>
                  <a:srgbClr val="0070C0"/>
                </a:solidFill>
              </a:rPr>
              <a:t>My FYI</a:t>
            </a:r>
          </a:p>
          <a:p>
            <a:r>
              <a:rPr lang="en-US" sz="1400" dirty="0">
                <a:solidFill>
                  <a:srgbClr val="0070C0"/>
                </a:solidFill>
              </a:rPr>
              <a:t>Chapter 5 also for additional information on fall assessment risk factors.</a:t>
            </a:r>
          </a:p>
          <a:p>
            <a:endParaRPr lang="en-US" sz="900" dirty="0">
              <a:solidFill>
                <a:srgbClr val="0070C0"/>
              </a:solidFill>
            </a:endParaRPr>
          </a:p>
          <a:p>
            <a:r>
              <a:rPr lang="en-US" sz="1400" dirty="0">
                <a:solidFill>
                  <a:srgbClr val="0070C0"/>
                </a:solidFill>
              </a:rPr>
              <a:t>To be validated, the tool must have been scientifically tested in a population with characteristics similar to that of the patients being assessed (for example, community-dwelling elders, noninstitutionalized adults with disabilities, etc.) and shown to be effective in identifying people at risk for falls; </a:t>
            </a:r>
            <a:r>
              <a:rPr lang="en-US" sz="1400" b="1" dirty="0">
                <a:solidFill>
                  <a:srgbClr val="0070C0"/>
                </a:solidFill>
              </a:rPr>
              <a:t>and </a:t>
            </a:r>
            <a:r>
              <a:rPr lang="en-US" sz="1400" dirty="0">
                <a:solidFill>
                  <a:srgbClr val="0070C0"/>
                </a:solidFill>
              </a:rPr>
              <a:t>includes a standardized scale.  In addition, the standardized, validated tool must both be appropriate for the patient based on their cognitive and physical status and appropriately administered per the tools instructions.  </a:t>
            </a:r>
          </a:p>
        </p:txBody>
      </p:sp>
      <p:sp>
        <p:nvSpPr>
          <p:cNvPr id="4" name="Slide Number Placeholder 3"/>
          <p:cNvSpPr>
            <a:spLocks noGrp="1"/>
          </p:cNvSpPr>
          <p:nvPr>
            <p:ph type="sldNum" sz="quarter" idx="10"/>
          </p:nvPr>
        </p:nvSpPr>
        <p:spPr/>
        <p:txBody>
          <a:bodyPr/>
          <a:lstStyle/>
          <a:p>
            <a:fld id="{DE6A6F7E-FF20-4893-9B67-69E41E6C65A7}" type="slidenum">
              <a:rPr lang="en-US" smtClean="0"/>
              <a:pPr/>
              <a:t>288</a:t>
            </a:fld>
            <a:endParaRPr lang="en-US" dirty="0"/>
          </a:p>
        </p:txBody>
      </p:sp>
    </p:spTree>
    <p:extLst>
      <p:ext uri="{BB962C8B-B14F-4D97-AF65-F5344CB8AC3E}">
        <p14:creationId xmlns:p14="http://schemas.microsoft.com/office/powerpoint/2010/main" val="2084808342"/>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533400" y="3124200"/>
            <a:ext cx="8503423" cy="3733800"/>
          </a:xfrm>
        </p:spPr>
        <p:txBody>
          <a:bodyPr>
            <a:normAutofit fontScale="92500" lnSpcReduction="20000"/>
          </a:bodyPr>
          <a:lstStyle/>
          <a:p>
            <a:r>
              <a:rPr lang="en-US" sz="1400" b="1" dirty="0">
                <a:solidFill>
                  <a:srgbClr val="0070C0"/>
                </a:solidFill>
              </a:rPr>
              <a:t>K-20</a:t>
            </a:r>
          </a:p>
          <a:p>
            <a:r>
              <a:rPr lang="en-US" sz="1400" b="1" dirty="0">
                <a:solidFill>
                  <a:srgbClr val="0070C0"/>
                </a:solidFill>
              </a:rPr>
              <a:t> </a:t>
            </a:r>
            <a:r>
              <a:rPr lang="en-US" sz="1400" dirty="0">
                <a:solidFill>
                  <a:srgbClr val="0070C0"/>
                </a:solidFill>
              </a:rPr>
              <a:t>Alternatively, an agency may incorporate several tools as long as one of them meets the criteria (standardized, validated performance assessment).  For example, a physical performance component such as Timed Up and Go, a medication review, review of pt. history of falls, assessment of lower limb function and selected OASIS items for example – cognitive status, vision, incontinence, ambulation, transferring. </a:t>
            </a:r>
          </a:p>
          <a:p>
            <a:endParaRPr lang="en-US" sz="900" dirty="0">
              <a:solidFill>
                <a:srgbClr val="0070C0"/>
              </a:solidFill>
            </a:endParaRPr>
          </a:p>
          <a:p>
            <a:r>
              <a:rPr lang="en-US" sz="1400" dirty="0">
                <a:solidFill>
                  <a:srgbClr val="0070C0"/>
                </a:solidFill>
              </a:rPr>
              <a:t>*Item Intent a standardized, validated assessment tool.*  Q&amp;A PG 440 - 441 – </a:t>
            </a:r>
            <a:r>
              <a:rPr lang="en-US" sz="1400" b="1" dirty="0">
                <a:solidFill>
                  <a:srgbClr val="0070C0"/>
                </a:solidFill>
              </a:rPr>
              <a:t>Missouri Alliance for Home Care’s Fall Risk Assessment Tool (MACH-10) </a:t>
            </a:r>
            <a:r>
              <a:rPr lang="en-US" sz="1400" dirty="0">
                <a:solidFill>
                  <a:srgbClr val="0070C0"/>
                </a:solidFill>
              </a:rPr>
              <a:t>– study published – if this tool assesses multiple factors that contribute to risk of falling, scientifically tested and validated on population w/characteristics similar to pts being assessed and shown to be effective in identifying people at risk and includes standardized response scale then the agency can consider the tool to meet the requirements for the OASIS data set’s best practice assessment.</a:t>
            </a:r>
          </a:p>
          <a:p>
            <a:endParaRPr lang="en-US" sz="900" dirty="0">
              <a:solidFill>
                <a:srgbClr val="0070C0"/>
              </a:solidFill>
            </a:endParaRPr>
          </a:p>
          <a:p>
            <a:r>
              <a:rPr lang="en-US" sz="1400" dirty="0">
                <a:solidFill>
                  <a:srgbClr val="0070C0"/>
                </a:solidFill>
              </a:rPr>
              <a:t>If two validated tools were used and the results differ – err on the side of safety and report that the tool identified the pt. as “at risk” for falls.</a:t>
            </a:r>
          </a:p>
          <a:p>
            <a:endParaRPr lang="en-US" sz="900" dirty="0">
              <a:solidFill>
                <a:srgbClr val="0070C0"/>
              </a:solidFill>
            </a:endParaRPr>
          </a:p>
          <a:p>
            <a:r>
              <a:rPr lang="en-US" sz="900" b="1" dirty="0">
                <a:solidFill>
                  <a:srgbClr val="0070C0"/>
                </a:solidFill>
              </a:rPr>
              <a:t>READ </a:t>
            </a:r>
            <a:r>
              <a:rPr lang="en-US" sz="900" dirty="0">
                <a:solidFill>
                  <a:srgbClr val="0070C0"/>
                </a:solidFill>
              </a:rPr>
              <a:t>THIS ONE Below:  D1-Oct 1, 2019 (=) new.</a:t>
            </a:r>
          </a:p>
          <a:p>
            <a:endParaRPr lang="en-US" sz="900" dirty="0">
              <a:solidFill>
                <a:srgbClr val="0070C0"/>
              </a:solidFill>
            </a:endParaRPr>
          </a:p>
          <a:p>
            <a:r>
              <a:rPr lang="en-US" sz="1400" b="1" dirty="0">
                <a:solidFill>
                  <a:srgbClr val="0070C0"/>
                </a:solidFill>
              </a:rPr>
              <a:t>PG443: Q: Does the Tinetti test by itself meet requirement of standardized/validated, multifactor fall risk assessment</a:t>
            </a:r>
            <a:r>
              <a:rPr lang="en-US" sz="1400" dirty="0">
                <a:solidFill>
                  <a:srgbClr val="0070C0"/>
                </a:solidFill>
              </a:rPr>
              <a:t>?  My understanding was that it does since it has a separate gait and balance score (2 or more factors). </a:t>
            </a:r>
          </a:p>
          <a:p>
            <a:endParaRPr lang="en-US" b="1" dirty="0"/>
          </a:p>
          <a:p>
            <a:r>
              <a:rPr lang="en-US" sz="1400" b="1" dirty="0"/>
              <a:t>A:</a:t>
            </a:r>
            <a:r>
              <a:rPr lang="en-US" sz="1400" dirty="0">
                <a:solidFill>
                  <a:srgbClr val="0070C0"/>
                </a:solidFill>
              </a:rPr>
              <a:t>  There are a number of standardized assessments validated for use w/community dwelling elders but they only assess one factor – mobility.  You must assess at least one other non-mobility factor to make the fall risk assessment multi-factorial, such as vision, polypharmacy, environment etc.</a:t>
            </a:r>
          </a:p>
          <a:p>
            <a:endParaRPr lang="en-US" sz="9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289</a:t>
            </a:fld>
            <a:endParaRPr lang="en-US" dirty="0"/>
          </a:p>
        </p:txBody>
      </p:sp>
    </p:spTree>
    <p:extLst>
      <p:ext uri="{BB962C8B-B14F-4D97-AF65-F5344CB8AC3E}">
        <p14:creationId xmlns:p14="http://schemas.microsoft.com/office/powerpoint/2010/main" val="1209731997"/>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497766" y="3329960"/>
            <a:ext cx="7869038" cy="3517198"/>
          </a:xfrm>
        </p:spPr>
        <p:txBody>
          <a:bodyPr>
            <a:normAutofit fontScale="85000" lnSpcReduction="10000"/>
          </a:bodyPr>
          <a:lstStyle/>
          <a:p>
            <a:r>
              <a:rPr lang="en-US" sz="1400" b="1" dirty="0" err="1">
                <a:solidFill>
                  <a:srgbClr val="0070C0"/>
                </a:solidFill>
              </a:rPr>
              <a:t>Pg</a:t>
            </a:r>
            <a:r>
              <a:rPr lang="en-US" sz="1400" b="1" dirty="0">
                <a:solidFill>
                  <a:srgbClr val="0070C0"/>
                </a:solidFill>
              </a:rPr>
              <a:t> 383 OASIS book double check info</a:t>
            </a:r>
          </a:p>
          <a:p>
            <a:endParaRPr lang="en-US" sz="800" dirty="0">
              <a:solidFill>
                <a:srgbClr val="0070C0"/>
              </a:solidFill>
            </a:endParaRPr>
          </a:p>
          <a:p>
            <a:r>
              <a:rPr lang="en-US" sz="1400" b="1" dirty="0">
                <a:solidFill>
                  <a:srgbClr val="0070C0"/>
                </a:solidFill>
              </a:rPr>
              <a:t>Whichever allowable tool used - “Use scoring parameters specified in the tool” </a:t>
            </a:r>
            <a:r>
              <a:rPr lang="en-US" sz="1400" dirty="0">
                <a:solidFill>
                  <a:srgbClr val="0070C0"/>
                </a:solidFill>
              </a:rPr>
              <a:t>to identify if a patient is </a:t>
            </a:r>
            <a:r>
              <a:rPr lang="en-US" sz="1400" b="1" dirty="0">
                <a:solidFill>
                  <a:srgbClr val="0070C0"/>
                </a:solidFill>
              </a:rPr>
              <a:t>at risk or the level of risk </a:t>
            </a:r>
            <a:r>
              <a:rPr lang="en-US" sz="1400" dirty="0">
                <a:solidFill>
                  <a:srgbClr val="0070C0"/>
                </a:solidFill>
              </a:rPr>
              <a:t>for falls </a:t>
            </a:r>
          </a:p>
          <a:p>
            <a:endParaRPr lang="en-US" sz="800" dirty="0">
              <a:solidFill>
                <a:srgbClr val="0070C0"/>
              </a:solidFill>
            </a:endParaRPr>
          </a:p>
          <a:p>
            <a:r>
              <a:rPr lang="en-US" sz="1400" dirty="0">
                <a:solidFill>
                  <a:srgbClr val="0070C0"/>
                </a:solidFill>
              </a:rPr>
              <a:t>Response 1:  if standardized, validated response scale rates the patient as no-risk , can include low risk, or minimal risk.</a:t>
            </a:r>
          </a:p>
          <a:p>
            <a:endParaRPr lang="en-US" sz="800" dirty="0">
              <a:solidFill>
                <a:srgbClr val="0070C0"/>
              </a:solidFill>
            </a:endParaRPr>
          </a:p>
          <a:p>
            <a:r>
              <a:rPr lang="en-US" sz="1400" dirty="0">
                <a:solidFill>
                  <a:srgbClr val="0070C0"/>
                </a:solidFill>
              </a:rPr>
              <a:t>Response 2:  if the standardized, validated response scale rates the patient as </a:t>
            </a:r>
            <a:r>
              <a:rPr lang="en-US" sz="1400" b="1" dirty="0">
                <a:solidFill>
                  <a:srgbClr val="0070C0"/>
                </a:solidFill>
              </a:rPr>
              <a:t>anything above low/minimal </a:t>
            </a:r>
            <a:r>
              <a:rPr lang="en-US" sz="1400" dirty="0">
                <a:solidFill>
                  <a:srgbClr val="0070C0"/>
                </a:solidFill>
              </a:rPr>
              <a:t>risk and </a:t>
            </a:r>
            <a:r>
              <a:rPr lang="en-US" sz="1400" b="1" dirty="0">
                <a:solidFill>
                  <a:srgbClr val="0070C0"/>
                </a:solidFill>
              </a:rPr>
              <a:t>or</a:t>
            </a:r>
            <a:r>
              <a:rPr lang="en-US" sz="1400" dirty="0">
                <a:solidFill>
                  <a:srgbClr val="0070C0"/>
                </a:solidFill>
              </a:rPr>
              <a:t> scale shows resident </a:t>
            </a:r>
            <a:r>
              <a:rPr lang="en-US" sz="1400" b="1" dirty="0">
                <a:solidFill>
                  <a:srgbClr val="0070C0"/>
                </a:solidFill>
              </a:rPr>
              <a:t>at risk</a:t>
            </a:r>
            <a:r>
              <a:rPr lang="en-US" sz="1400" dirty="0">
                <a:solidFill>
                  <a:srgbClr val="0070C0"/>
                </a:solidFill>
              </a:rPr>
              <a:t>. Is also Response 2.   </a:t>
            </a:r>
          </a:p>
          <a:p>
            <a:endParaRPr lang="en-US" sz="800" dirty="0">
              <a:solidFill>
                <a:srgbClr val="0070C0"/>
              </a:solidFill>
            </a:endParaRPr>
          </a:p>
          <a:p>
            <a:r>
              <a:rPr lang="en-US" sz="1400" dirty="0">
                <a:solidFill>
                  <a:srgbClr val="0070C0"/>
                </a:solidFill>
              </a:rPr>
              <a:t>Q&amp;A 2015 book PG 440:</a:t>
            </a:r>
          </a:p>
          <a:p>
            <a:endParaRPr lang="en-US" sz="900" dirty="0">
              <a:solidFill>
                <a:srgbClr val="0070C0"/>
              </a:solidFill>
            </a:endParaRPr>
          </a:p>
          <a:p>
            <a:r>
              <a:rPr lang="en-US" sz="1400" b="1" dirty="0">
                <a:solidFill>
                  <a:srgbClr val="0070C0"/>
                </a:solidFill>
              </a:rPr>
              <a:t>If I complete the MAHC -10 (validated) and a TUG test; one indicates the patient is at risk for falls and one does not, what is the appropriate response?  </a:t>
            </a:r>
            <a:r>
              <a:rPr lang="en-US" sz="1400" dirty="0">
                <a:solidFill>
                  <a:srgbClr val="0070C0"/>
                </a:solidFill>
              </a:rPr>
              <a:t>Response should be based on whether a tool that meets the best practice criteria (validated, standardized, multifactor) was used to assess the patient.  </a:t>
            </a:r>
            <a:r>
              <a:rPr lang="en-US" sz="1400" b="1" dirty="0">
                <a:solidFill>
                  <a:srgbClr val="0070C0"/>
                </a:solidFill>
              </a:rPr>
              <a:t>If more than one validated, standardized, multifactor tool was used and the findings differed, the clinician should err on the side of safety and report that the tool identified the patient as “at risk” for falls.  In this example, two validated tools were used to assess fall risk, a single factor assessment tool and a multi-factor assessment tool.  In this case, the response is based on the multifactor tool’s finding.</a:t>
            </a:r>
          </a:p>
          <a:p>
            <a:endParaRPr lang="en-US" sz="1400" dirty="0">
              <a:solidFill>
                <a:srgbClr val="0070C0"/>
              </a:solidFill>
            </a:endParaRPr>
          </a:p>
          <a:p>
            <a:r>
              <a:rPr lang="en-US" sz="1400" dirty="0">
                <a:solidFill>
                  <a:srgbClr val="0070C0"/>
                </a:solidFill>
              </a:rPr>
              <a:t>If the agency combines a single factor, validated assessment tool with another factor or non-validated tool – M1910 should be Response 1 or Response 2, depending on whether or not </a:t>
            </a:r>
            <a:r>
              <a:rPr lang="en-US" sz="1400" b="1" dirty="0">
                <a:solidFill>
                  <a:srgbClr val="0070C0"/>
                </a:solidFill>
              </a:rPr>
              <a:t>risk</a:t>
            </a:r>
            <a:r>
              <a:rPr lang="en-US" sz="1400" dirty="0">
                <a:solidFill>
                  <a:srgbClr val="0070C0"/>
                </a:solidFill>
              </a:rPr>
              <a:t> was identified by the </a:t>
            </a:r>
            <a:r>
              <a:rPr lang="en-US" sz="1400" b="1" dirty="0">
                <a:solidFill>
                  <a:srgbClr val="0070C0"/>
                </a:solidFill>
              </a:rPr>
              <a:t>validated</a:t>
            </a:r>
            <a:r>
              <a:rPr lang="en-US" sz="1400" dirty="0">
                <a:solidFill>
                  <a:srgbClr val="0070C0"/>
                </a:solidFill>
              </a:rPr>
              <a:t> assessment tool. </a:t>
            </a:r>
          </a:p>
          <a:p>
            <a:r>
              <a:rPr lang="en-US" sz="1400" dirty="0">
                <a:solidFill>
                  <a:srgbClr val="0070C0"/>
                </a:solidFill>
              </a:rPr>
              <a:t>           </a:t>
            </a:r>
            <a:endParaRPr lang="en-US" sz="8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290</a:t>
            </a:fld>
            <a:endParaRPr lang="en-US" dirty="0"/>
          </a:p>
        </p:txBody>
      </p:sp>
    </p:spTree>
    <p:extLst>
      <p:ext uri="{BB962C8B-B14F-4D97-AF65-F5344CB8AC3E}">
        <p14:creationId xmlns:p14="http://schemas.microsoft.com/office/powerpoint/2010/main" val="784466497"/>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1003874" y="3332348"/>
            <a:ext cx="7437120" cy="3154680"/>
          </a:xfrm>
        </p:spPr>
        <p:txBody>
          <a:bodyPr>
            <a:normAutofit/>
          </a:bodyPr>
          <a:lstStyle/>
          <a:p>
            <a:r>
              <a:rPr lang="en-US" sz="1400" dirty="0">
                <a:solidFill>
                  <a:srgbClr val="0070C0"/>
                </a:solidFill>
              </a:rPr>
              <a:t> </a:t>
            </a:r>
            <a:r>
              <a:rPr lang="en-US" sz="1400" b="1" dirty="0">
                <a:solidFill>
                  <a:srgbClr val="0070C0"/>
                </a:solidFill>
              </a:rPr>
              <a:t>ck w oasis book *************</a:t>
            </a:r>
          </a:p>
          <a:p>
            <a:endParaRPr lang="en-US" sz="1400" dirty="0">
              <a:solidFill>
                <a:srgbClr val="0070C0"/>
              </a:solidFill>
            </a:endParaRPr>
          </a:p>
          <a:p>
            <a:r>
              <a:rPr lang="en-US" sz="1400" b="1" dirty="0">
                <a:solidFill>
                  <a:srgbClr val="0070C0"/>
                </a:solidFill>
              </a:rPr>
              <a:t>Just read this:</a:t>
            </a:r>
          </a:p>
          <a:p>
            <a:r>
              <a:rPr lang="en-US" sz="1400" dirty="0">
                <a:solidFill>
                  <a:srgbClr val="0070C0"/>
                </a:solidFill>
              </a:rPr>
              <a:t>If you did not meet requirement of standardized, validated multi-factor tool, during acceptable time frame by the same clinician and or if pt. unable to participate you must mark Response “0” .</a:t>
            </a: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291</a:t>
            </a:fld>
            <a:endParaRPr lang="en-US" dirty="0"/>
          </a:p>
        </p:txBody>
      </p:sp>
    </p:spTree>
    <p:extLst>
      <p:ext uri="{BB962C8B-B14F-4D97-AF65-F5344CB8AC3E}">
        <p14:creationId xmlns:p14="http://schemas.microsoft.com/office/powerpoint/2010/main" val="3390249955"/>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sz="1400" dirty="0">
                <a:solidFill>
                  <a:srgbClr val="0070C0"/>
                </a:solidFill>
              </a:rPr>
              <a:t>Up until now we have been saying “Process Measure” but this is </a:t>
            </a:r>
            <a:r>
              <a:rPr lang="en-US" sz="1400" b="1" dirty="0">
                <a:solidFill>
                  <a:srgbClr val="0070C0"/>
                </a:solidFill>
              </a:rPr>
              <a:t>REQUIRED.</a:t>
            </a:r>
          </a:p>
          <a:p>
            <a:endParaRPr lang="en-US" sz="1400" dirty="0">
              <a:solidFill>
                <a:srgbClr val="0070C0"/>
              </a:solidFill>
            </a:endParaRPr>
          </a:p>
          <a:p>
            <a:r>
              <a:rPr lang="en-US" sz="1400" b="1" dirty="0">
                <a:solidFill>
                  <a:srgbClr val="0070C0"/>
                </a:solidFill>
              </a:rPr>
              <a:t>Drug Regimen Review is required – It is expected there would be documentation in the clinical record to support that a drug regimen review was conducted to identify potential significant med issues.  Q55 M2001 Q&amp;A 2017 – still current 2019-2020.</a:t>
            </a:r>
          </a:p>
          <a:p>
            <a:endParaRPr lang="en-US" sz="1400" dirty="0">
              <a:solidFill>
                <a:srgbClr val="0070C0"/>
              </a:solidFill>
            </a:endParaRPr>
          </a:p>
          <a:p>
            <a:r>
              <a:rPr lang="en-US" sz="1400" dirty="0">
                <a:solidFill>
                  <a:srgbClr val="0070C0"/>
                </a:solidFill>
              </a:rPr>
              <a:t>Medication Profile is “fluid”.  </a:t>
            </a:r>
          </a:p>
          <a:p>
            <a:endParaRPr lang="en-US" dirty="0"/>
          </a:p>
          <a:p>
            <a:r>
              <a:rPr lang="en-US" sz="1400" b="1" dirty="0">
                <a:solidFill>
                  <a:srgbClr val="0070C0"/>
                </a:solidFill>
              </a:rPr>
              <a:t>CH 3 PG L – 1 </a:t>
            </a:r>
          </a:p>
        </p:txBody>
      </p:sp>
      <p:sp>
        <p:nvSpPr>
          <p:cNvPr id="4" name="Slide Number Placeholder 3"/>
          <p:cNvSpPr>
            <a:spLocks noGrp="1"/>
          </p:cNvSpPr>
          <p:nvPr>
            <p:ph type="sldNum" sz="quarter" idx="10"/>
          </p:nvPr>
        </p:nvSpPr>
        <p:spPr/>
        <p:txBody>
          <a:bodyPr/>
          <a:lstStyle/>
          <a:p>
            <a:fld id="{DE6A6F7E-FF20-4893-9B67-69E41E6C65A7}" type="slidenum">
              <a:rPr lang="en-US" smtClean="0"/>
              <a:pPr/>
              <a:t>292</a:t>
            </a:fld>
            <a:endParaRPr lang="en-US" dirty="0"/>
          </a:p>
        </p:txBody>
      </p:sp>
    </p:spTree>
    <p:extLst>
      <p:ext uri="{BB962C8B-B14F-4D97-AF65-F5344CB8AC3E}">
        <p14:creationId xmlns:p14="http://schemas.microsoft.com/office/powerpoint/2010/main" val="24496941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9207" rtl="0" eaLnBrk="1" fontAlgn="auto" latinLnBrk="0" hangingPunct="1">
              <a:lnSpc>
                <a:spcPct val="100000"/>
              </a:lnSpc>
              <a:spcBef>
                <a:spcPts val="0"/>
              </a:spcBef>
              <a:spcAft>
                <a:spcPts val="0"/>
              </a:spcAft>
              <a:buClrTx/>
              <a:buSzTx/>
              <a:buFontTx/>
              <a:buNone/>
              <a:tabLst/>
              <a:defRPr/>
            </a:pPr>
            <a:r>
              <a:rPr lang="en-US" sz="1400" b="1" dirty="0"/>
              <a:t>The next Clinical Groups </a:t>
            </a:r>
            <a:r>
              <a:rPr lang="en-US" sz="1400" dirty="0"/>
              <a:t>represents </a:t>
            </a:r>
            <a:r>
              <a:rPr lang="en-US" sz="1400" b="1" dirty="0"/>
              <a:t>Medication Management, Teaching, and Assessment. What we call - MMTA</a:t>
            </a:r>
            <a:r>
              <a:rPr lang="en-US" sz="1400" dirty="0"/>
              <a:t>; where the primary reason for the Home Health encounter is for assessment, evaluation, teaching, and medication management for a variety of medical and surgical conditions not classified into 1 of the other 5 clinical groups.</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27</a:t>
            </a:fld>
            <a:endParaRPr lang="en-US" dirty="0"/>
          </a:p>
        </p:txBody>
      </p:sp>
    </p:spTree>
    <p:extLst>
      <p:ext uri="{BB962C8B-B14F-4D97-AF65-F5344CB8AC3E}">
        <p14:creationId xmlns:p14="http://schemas.microsoft.com/office/powerpoint/2010/main" val="1368982018"/>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293</a:t>
            </a:fld>
            <a:endParaRPr lang="en-US" dirty="0"/>
          </a:p>
        </p:txBody>
      </p:sp>
    </p:spTree>
    <p:extLst>
      <p:ext uri="{BB962C8B-B14F-4D97-AF65-F5344CB8AC3E}">
        <p14:creationId xmlns:p14="http://schemas.microsoft.com/office/powerpoint/2010/main" val="4052636548"/>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20000"/>
          </a:bodyPr>
          <a:lstStyle/>
          <a:p>
            <a:r>
              <a:rPr lang="en-US" sz="1200" b="1" dirty="0">
                <a:solidFill>
                  <a:srgbClr val="0070C0"/>
                </a:solidFill>
              </a:rPr>
              <a:t>CH3 – L-1 and L-2 </a:t>
            </a:r>
            <a:r>
              <a:rPr lang="en-US" sz="1200" dirty="0">
                <a:solidFill>
                  <a:srgbClr val="0070C0"/>
                </a:solidFill>
              </a:rPr>
              <a:t>More info for additional online resources </a:t>
            </a:r>
            <a:r>
              <a:rPr lang="en-US" sz="1200" b="1" dirty="0">
                <a:solidFill>
                  <a:srgbClr val="0070C0"/>
                </a:solidFill>
              </a:rPr>
              <a:t>Chapter 5  and Chapter 3 of OASIS Guidance Manual.</a:t>
            </a:r>
          </a:p>
          <a:p>
            <a:endParaRPr lang="en-US" sz="800" b="1" dirty="0">
              <a:solidFill>
                <a:srgbClr val="0070C0"/>
              </a:solidFill>
            </a:endParaRPr>
          </a:p>
          <a:p>
            <a:r>
              <a:rPr lang="en-US" sz="1200" b="1" dirty="0">
                <a:solidFill>
                  <a:srgbClr val="0070C0"/>
                </a:solidFill>
              </a:rPr>
              <a:t>Drug Regimen review includes -  Must go beyond listing medications on paper.  At minimum all these areas need reviewed for each drug regimen review.  Clinician’s judgment determines whether a medication issue is clinically significant. Can be Potential or Actual clinically significant med issues. </a:t>
            </a:r>
          </a:p>
          <a:p>
            <a:endParaRPr lang="en-US" sz="1200" b="1" dirty="0">
              <a:solidFill>
                <a:srgbClr val="0070C0"/>
              </a:solidFill>
            </a:endParaRPr>
          </a:p>
          <a:p>
            <a:r>
              <a:rPr lang="en-US" sz="1400" b="1" dirty="0"/>
              <a:t>M2001 - Other Definition:</a:t>
            </a:r>
            <a:r>
              <a:rPr lang="en-US" sz="1400" dirty="0"/>
              <a:t>  </a:t>
            </a:r>
            <a:r>
              <a:rPr lang="en-US" sz="1400" b="1" dirty="0"/>
              <a:t>Medication Interaction </a:t>
            </a:r>
            <a:r>
              <a:rPr lang="en-US" sz="1400" dirty="0"/>
              <a:t>is </a:t>
            </a:r>
            <a:r>
              <a:rPr lang="en-US" sz="1400" b="1" dirty="0"/>
              <a:t>the impact </a:t>
            </a:r>
            <a:r>
              <a:rPr lang="en-US" sz="1400" dirty="0"/>
              <a:t>of </a:t>
            </a:r>
            <a:r>
              <a:rPr lang="en-US" sz="1400" b="1" dirty="0"/>
              <a:t>another substance </a:t>
            </a:r>
            <a:r>
              <a:rPr lang="en-US" sz="1400" dirty="0"/>
              <a:t>(such as another med, nutritional supplement including herbal products, food, or substances used in diagnostic studies </a:t>
            </a:r>
            <a:r>
              <a:rPr lang="en-US" sz="1400" b="1" dirty="0"/>
              <a:t>upon a medication.</a:t>
            </a:r>
            <a:r>
              <a:rPr lang="en-US" sz="1400" dirty="0"/>
              <a:t>   </a:t>
            </a:r>
            <a:r>
              <a:rPr lang="en-US" sz="1400" b="1" dirty="0"/>
              <a:t>PG L1</a:t>
            </a:r>
          </a:p>
          <a:p>
            <a:r>
              <a:rPr lang="en-US" sz="1400" dirty="0"/>
              <a:t>The interactions may alter absorption, distribution, metabolism, or elimination.  These interactions may decrease the effectiveness of the medication or increase potential for adverse consequences.</a:t>
            </a:r>
          </a:p>
          <a:p>
            <a:r>
              <a:rPr lang="en-US" b="1" dirty="0"/>
              <a:t>M2001 - Another Definition: Adverse drug reaction (ADR) </a:t>
            </a:r>
            <a:r>
              <a:rPr lang="en-US" dirty="0"/>
              <a:t>It may be either a secondary effect of a medication that is usually undesirable and different from the therapeutic effect of the medication or any response to a medication that is noxious and unintended and occurs in doses for prophylaxis, diagnosis, or treatment. The term “side effect” is often used interchangeably with ADR, however, side effects are but one of five ADR categories,   </a:t>
            </a:r>
            <a:r>
              <a:rPr lang="en-US" b="1" dirty="0"/>
              <a:t>PG L1</a:t>
            </a:r>
            <a:endParaRPr lang="en-US" sz="1400" b="1" baseline="0" dirty="0">
              <a:solidFill>
                <a:srgbClr val="0070C0"/>
              </a:solidFill>
            </a:endParaRPr>
          </a:p>
          <a:p>
            <a:endParaRPr lang="en-US" b="1" baseline="0" dirty="0"/>
          </a:p>
          <a:p>
            <a:r>
              <a:rPr lang="en-US" baseline="0" dirty="0"/>
              <a:t>CMS clarified Actual or Potential issues and that it is the clinician’s judgement but be careful and </a:t>
            </a:r>
            <a:r>
              <a:rPr lang="en-US" b="1" baseline="0" dirty="0"/>
              <a:t>be prudent.</a:t>
            </a:r>
          </a:p>
          <a:p>
            <a:endParaRPr lang="en-US" baseline="0" dirty="0"/>
          </a:p>
          <a:p>
            <a:r>
              <a:rPr lang="en-US" baseline="0" dirty="0"/>
              <a:t>CMS clarified the notification by midnight the next calendar day for your response back from the physician/physician assistant etc.</a:t>
            </a:r>
          </a:p>
          <a:p>
            <a:endParaRPr lang="en-US" baseline="0" dirty="0"/>
          </a:p>
          <a:p>
            <a:r>
              <a:rPr lang="en-US" baseline="0" dirty="0"/>
              <a:t>D-1 CH 3 PG L-2:   If elements of the drug regimen review were skipped, for example did not check the drug to drug interactions, a dash (-) response should be reported, indicating the drug regimen review was </a:t>
            </a:r>
            <a:r>
              <a:rPr lang="en-US" b="1" baseline="0" dirty="0"/>
              <a:t>not completed</a:t>
            </a:r>
            <a:r>
              <a:rPr lang="en-US" baseline="0" dirty="0"/>
              <a:t>.</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294</a:t>
            </a:fld>
            <a:endParaRPr lang="en-US" dirty="0"/>
          </a:p>
        </p:txBody>
      </p:sp>
    </p:spTree>
    <p:extLst>
      <p:ext uri="{BB962C8B-B14F-4D97-AF65-F5344CB8AC3E}">
        <p14:creationId xmlns:p14="http://schemas.microsoft.com/office/powerpoint/2010/main" val="3256734643"/>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202111" y="3274739"/>
            <a:ext cx="8488015" cy="3735663"/>
          </a:xfrm>
        </p:spPr>
        <p:txBody>
          <a:bodyPr>
            <a:normAutofit fontScale="70000" lnSpcReduction="20000"/>
          </a:bodyPr>
          <a:lstStyle/>
          <a:p>
            <a:pPr marL="138029" defTabSz="920202">
              <a:defRPr/>
            </a:pPr>
            <a:r>
              <a:rPr lang="en-US" sz="1800" b="1" dirty="0">
                <a:solidFill>
                  <a:srgbClr val="0070C0"/>
                </a:solidFill>
              </a:rPr>
              <a:t>M2001 Drug Regimen Review L-1</a:t>
            </a:r>
          </a:p>
          <a:p>
            <a:endParaRPr lang="en-US" sz="1800" b="1" dirty="0">
              <a:solidFill>
                <a:srgbClr val="0070C0"/>
              </a:solidFill>
            </a:endParaRPr>
          </a:p>
          <a:p>
            <a:r>
              <a:rPr lang="en-US" sz="1700" b="1" dirty="0"/>
              <a:t>M2000 – Q&amp;A’s 10/13  B00k 2014   PG 431</a:t>
            </a:r>
          </a:p>
          <a:p>
            <a:r>
              <a:rPr lang="en-US" sz="1700" b="1" dirty="0"/>
              <a:t>Question 9. </a:t>
            </a:r>
            <a:r>
              <a:rPr lang="en-US" sz="1700" dirty="0"/>
              <a:t>For </a:t>
            </a:r>
            <a:r>
              <a:rPr lang="en-US" sz="1700" dirty="0">
                <a:solidFill>
                  <a:srgbClr val="0070C0"/>
                </a:solidFill>
              </a:rPr>
              <a:t>therapy only cases</a:t>
            </a:r>
            <a:r>
              <a:rPr lang="en-US" sz="1700" dirty="0"/>
              <a:t>, can we </a:t>
            </a:r>
            <a:r>
              <a:rPr lang="en-US" sz="1700" dirty="0">
                <a:solidFill>
                  <a:srgbClr val="0070C0"/>
                </a:solidFill>
              </a:rPr>
              <a:t>have our therapist complete the entire</a:t>
            </a:r>
          </a:p>
          <a:p>
            <a:r>
              <a:rPr lang="en-US" sz="1700" dirty="0">
                <a:solidFill>
                  <a:srgbClr val="0070C0"/>
                </a:solidFill>
              </a:rPr>
              <a:t>comprehensive assessment, </a:t>
            </a:r>
            <a:r>
              <a:rPr lang="en-US" sz="1700" b="1" dirty="0">
                <a:solidFill>
                  <a:srgbClr val="0070C0"/>
                </a:solidFill>
              </a:rPr>
              <a:t>except</a:t>
            </a:r>
            <a:r>
              <a:rPr lang="en-US" sz="1700" dirty="0">
                <a:solidFill>
                  <a:srgbClr val="0070C0"/>
                </a:solidFill>
              </a:rPr>
              <a:t> the Drug Regimen Review </a:t>
            </a:r>
            <a:r>
              <a:rPr lang="en-US" sz="1700" dirty="0"/>
              <a:t>(DRR), and then have our</a:t>
            </a:r>
          </a:p>
          <a:p>
            <a:r>
              <a:rPr lang="en-US" sz="1700" dirty="0"/>
              <a:t>agency </a:t>
            </a:r>
            <a:r>
              <a:rPr lang="en-US" sz="1700" b="1" dirty="0"/>
              <a:t>send a </a:t>
            </a:r>
            <a:r>
              <a:rPr lang="en-US" sz="1700" b="1" dirty="0">
                <a:solidFill>
                  <a:srgbClr val="0070C0"/>
                </a:solidFill>
              </a:rPr>
              <a:t>nurse out </a:t>
            </a:r>
            <a:r>
              <a:rPr lang="en-US" sz="1700" dirty="0">
                <a:solidFill>
                  <a:srgbClr val="0070C0"/>
                </a:solidFill>
              </a:rPr>
              <a:t>to complete the entire DRR</a:t>
            </a:r>
            <a:r>
              <a:rPr lang="en-US" sz="1700" dirty="0"/>
              <a:t>, including answering the medication related questions on the OASIS?</a:t>
            </a:r>
          </a:p>
          <a:p>
            <a:endParaRPr lang="en-US" sz="500" dirty="0"/>
          </a:p>
          <a:p>
            <a:r>
              <a:rPr lang="en-US" sz="1900" b="1" dirty="0"/>
              <a:t>Answer 9</a:t>
            </a:r>
            <a:r>
              <a:rPr lang="en-US" sz="1900" b="1" dirty="0">
                <a:solidFill>
                  <a:srgbClr val="0070C0"/>
                </a:solidFill>
              </a:rPr>
              <a:t>. No</a:t>
            </a:r>
            <a:r>
              <a:rPr lang="en-US" sz="1900" dirty="0">
                <a:solidFill>
                  <a:srgbClr val="0070C0"/>
                </a:solidFill>
              </a:rPr>
              <a:t>. </a:t>
            </a:r>
            <a:r>
              <a:rPr lang="en-US" sz="1900" dirty="0"/>
              <a:t>The comprehensive assessment </a:t>
            </a:r>
            <a:r>
              <a:rPr lang="en-US" sz="1900" dirty="0">
                <a:solidFill>
                  <a:srgbClr val="0070C0"/>
                </a:solidFill>
              </a:rPr>
              <a:t>must be completed by </a:t>
            </a:r>
            <a:r>
              <a:rPr lang="en-US" sz="1900" b="1" dirty="0">
                <a:solidFill>
                  <a:srgbClr val="0070C0"/>
                </a:solidFill>
              </a:rPr>
              <a:t>one clinician</a:t>
            </a:r>
            <a:r>
              <a:rPr lang="en-US" sz="1900" dirty="0"/>
              <a:t>, the "assessing clinician". </a:t>
            </a:r>
            <a:r>
              <a:rPr lang="en-US" sz="1900" b="1" dirty="0">
                <a:solidFill>
                  <a:srgbClr val="0070C0"/>
                </a:solidFill>
              </a:rPr>
              <a:t>Collaboration, however, is </a:t>
            </a:r>
            <a:r>
              <a:rPr lang="en-US" sz="1900" dirty="0">
                <a:solidFill>
                  <a:srgbClr val="0070C0"/>
                </a:solidFill>
              </a:rPr>
              <a:t>allowed on the medication/DRR tasks and items. One example of collaboration allows the assessing </a:t>
            </a:r>
            <a:r>
              <a:rPr lang="en-US" sz="1900" dirty="0"/>
              <a:t>clinician to visit the  patient at home and conduct the actual patient assessment, compiling the medication list and evaluating the patient's status (e.g., presence of potential ineffective drug therapy, side effects or patient non-adherence).  </a:t>
            </a:r>
            <a:r>
              <a:rPr lang="en-US" sz="1900" dirty="0">
                <a:solidFill>
                  <a:srgbClr val="0070C0"/>
                </a:solidFill>
              </a:rPr>
              <a:t>A "collaborating clinician" in the office might evaluate </a:t>
            </a:r>
            <a:r>
              <a:rPr lang="en-US" sz="1900" dirty="0"/>
              <a:t>the medication list to </a:t>
            </a:r>
            <a:r>
              <a:rPr lang="en-US" sz="1900" dirty="0">
                <a:solidFill>
                  <a:srgbClr val="0070C0"/>
                </a:solidFill>
              </a:rPr>
              <a:t>identify possible duplicate drug therapy or omissions, dosage errors or potential drug-drug interactions.</a:t>
            </a:r>
          </a:p>
          <a:p>
            <a:endParaRPr lang="en-US" sz="500" dirty="0"/>
          </a:p>
          <a:p>
            <a:r>
              <a:rPr lang="en-US" sz="1800" dirty="0"/>
              <a:t>In </a:t>
            </a:r>
            <a:r>
              <a:rPr lang="en-US" sz="1800" dirty="0">
                <a:solidFill>
                  <a:srgbClr val="0070C0"/>
                </a:solidFill>
              </a:rPr>
              <a:t>another example </a:t>
            </a:r>
            <a:r>
              <a:rPr lang="en-US" sz="1800" dirty="0"/>
              <a:t>of collaboration, </a:t>
            </a:r>
            <a:r>
              <a:rPr lang="en-US" sz="1800" dirty="0">
                <a:solidFill>
                  <a:srgbClr val="0070C0"/>
                </a:solidFill>
              </a:rPr>
              <a:t>the "collaborating clinician" might contact the patient by phone, to discuss issues with the patient regarding side effects they may be experiencing</a:t>
            </a:r>
            <a:r>
              <a:rPr lang="en-US" sz="1800" dirty="0"/>
              <a:t>, or effectiveness of the medication. In any case, it is the assessing clinician who is ultimately responsible for ensuring a complete DRR was performed and for reporting the appropriate responses for medication related OASIS items.</a:t>
            </a:r>
          </a:p>
          <a:p>
            <a:endParaRPr lang="en-US" sz="500" dirty="0"/>
          </a:p>
          <a:p>
            <a:r>
              <a:rPr lang="en-US" sz="1800" dirty="0"/>
              <a:t>Note that </a:t>
            </a:r>
            <a:r>
              <a:rPr lang="en-US" sz="1800" dirty="0">
                <a:solidFill>
                  <a:srgbClr val="0070C0"/>
                </a:solidFill>
              </a:rPr>
              <a:t>collaboration options </a:t>
            </a:r>
            <a:r>
              <a:rPr lang="en-US" sz="1800" dirty="0"/>
              <a:t>do </a:t>
            </a:r>
            <a:r>
              <a:rPr lang="en-US" sz="1800" dirty="0">
                <a:solidFill>
                  <a:srgbClr val="0070C0"/>
                </a:solidFill>
              </a:rPr>
              <a:t>NOT allow a second clinician </a:t>
            </a:r>
            <a:r>
              <a:rPr lang="en-US" sz="1800" dirty="0"/>
              <a:t>to </a:t>
            </a:r>
            <a:r>
              <a:rPr lang="en-US" sz="1800" dirty="0">
                <a:solidFill>
                  <a:srgbClr val="0070C0"/>
                </a:solidFill>
              </a:rPr>
              <a:t>contribute to the drug </a:t>
            </a:r>
            <a:r>
              <a:rPr lang="en-US" sz="1800" dirty="0"/>
              <a:t>regimen </a:t>
            </a:r>
            <a:r>
              <a:rPr lang="en-US" sz="1800" dirty="0">
                <a:solidFill>
                  <a:srgbClr val="0070C0"/>
                </a:solidFill>
              </a:rPr>
              <a:t>review by utilizing information gathered from a second clinician's in-home assessment.  </a:t>
            </a:r>
            <a:r>
              <a:rPr lang="en-US" sz="1800" dirty="0"/>
              <a:t>Agency policy and practice will determine the agency's processes and documentation</a:t>
            </a:r>
          </a:p>
          <a:p>
            <a:r>
              <a:rPr lang="en-US" sz="1800" dirty="0"/>
              <a:t>expectations. </a:t>
            </a:r>
          </a:p>
          <a:p>
            <a:endParaRPr lang="en-US" sz="500" dirty="0"/>
          </a:p>
          <a:p>
            <a:r>
              <a:rPr lang="en-US" sz="1400" dirty="0"/>
              <a:t>The M0090 date reports the date the assessment is completed and should include any time the assessing clinician took to collaborate with others in order to gather all needed assessment data and determine all relevant OASIS responses. </a:t>
            </a:r>
          </a:p>
          <a:p>
            <a:endParaRPr lang="en-US" sz="10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295</a:t>
            </a:fld>
            <a:endParaRPr lang="en-US" dirty="0"/>
          </a:p>
        </p:txBody>
      </p:sp>
    </p:spTree>
    <p:extLst>
      <p:ext uri="{BB962C8B-B14F-4D97-AF65-F5344CB8AC3E}">
        <p14:creationId xmlns:p14="http://schemas.microsoft.com/office/powerpoint/2010/main" val="352525384"/>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10000"/>
          </a:bodyPr>
          <a:lstStyle/>
          <a:p>
            <a:r>
              <a:rPr lang="en-US" b="1" dirty="0"/>
              <a:t>L-2     Red box – any of these circumstances listed must reach a level of clinical significance</a:t>
            </a:r>
            <a:r>
              <a:rPr lang="en-US" b="1" baseline="0" dirty="0"/>
              <a:t> that warrants notification for orders or recommendations by midnight of the next calendar day or before.</a:t>
            </a:r>
            <a:endParaRPr lang="en-US" b="1" dirty="0"/>
          </a:p>
          <a:p>
            <a:endParaRPr lang="en-US" b="1" dirty="0"/>
          </a:p>
          <a:p>
            <a:r>
              <a:rPr lang="en-US" b="1" dirty="0"/>
              <a:t>Example L-3:</a:t>
            </a:r>
          </a:p>
          <a:p>
            <a:r>
              <a:rPr lang="en-US" b="0" dirty="0"/>
              <a:t>During the comprehensive assessment visit, the PT reviews all the patient’s medications and identifies no problems except that the patient’s newly prescribed</a:t>
            </a:r>
            <a:r>
              <a:rPr lang="en-US" b="0" baseline="0" dirty="0"/>
              <a:t> pain medication</a:t>
            </a:r>
          </a:p>
          <a:p>
            <a:r>
              <a:rPr lang="en-US" b="0" baseline="0" dirty="0"/>
              <a:t>is not in the home.  The daughter states they were only going to pick it up from the pharmacy if “the pain got bad enough”.  The PT emphasizes the need to comply with the</a:t>
            </a:r>
          </a:p>
          <a:p>
            <a:r>
              <a:rPr lang="en-US" b="0" baseline="0" dirty="0"/>
              <a:t> physician’s instructions for the new medication and prior to the PT leaving the home, the daughter has gone to the drugstore and returned with the medication.</a:t>
            </a:r>
          </a:p>
          <a:p>
            <a:endParaRPr lang="en-US" b="0" baseline="0" dirty="0"/>
          </a:p>
          <a:p>
            <a:r>
              <a:rPr lang="en-US" b="0" baseline="0" dirty="0"/>
              <a:t>Response?  “0” – No – No issues found during review.</a:t>
            </a:r>
          </a:p>
          <a:p>
            <a:endParaRPr lang="en-US" b="0" baseline="0" dirty="0"/>
          </a:p>
          <a:p>
            <a:r>
              <a:rPr lang="en-US" b="0" baseline="0" dirty="0"/>
              <a:t>Rationale:  Because the issue did not require physician and or designee contact by midnight of the next calendar day to resolve, it does not meet the criteria for a potential clinically</a:t>
            </a:r>
          </a:p>
          <a:p>
            <a:r>
              <a:rPr lang="en-US" b="0" baseline="0" dirty="0"/>
              <a:t>Significant medication issue.  </a:t>
            </a:r>
          </a:p>
          <a:p>
            <a:endParaRPr lang="en-US" b="0" baseline="0" dirty="0"/>
          </a:p>
          <a:p>
            <a:r>
              <a:rPr lang="en-US" b="0" baseline="0" dirty="0"/>
              <a:t>** Patient assessment, specifically the drug regimen review as required by Conditions of Participation (484.55).</a:t>
            </a:r>
          </a:p>
        </p:txBody>
      </p:sp>
      <p:sp>
        <p:nvSpPr>
          <p:cNvPr id="4" name="Slide Number Placeholder 3"/>
          <p:cNvSpPr>
            <a:spLocks noGrp="1"/>
          </p:cNvSpPr>
          <p:nvPr>
            <p:ph type="sldNum" sz="quarter" idx="10"/>
          </p:nvPr>
        </p:nvSpPr>
        <p:spPr/>
        <p:txBody>
          <a:bodyPr/>
          <a:lstStyle/>
          <a:p>
            <a:fld id="{DE6A6F7E-FF20-4893-9B67-69E41E6C65A7}" type="slidenum">
              <a:rPr lang="en-US" smtClean="0"/>
              <a:pPr/>
              <a:t>296</a:t>
            </a:fld>
            <a:endParaRPr lang="en-US" dirty="0"/>
          </a:p>
        </p:txBody>
      </p:sp>
    </p:spTree>
    <p:extLst>
      <p:ext uri="{BB962C8B-B14F-4D97-AF65-F5344CB8AC3E}">
        <p14:creationId xmlns:p14="http://schemas.microsoft.com/office/powerpoint/2010/main" val="366965486"/>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Dash indicates the DRR was not completed.</a:t>
            </a:r>
          </a:p>
          <a:p>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297</a:t>
            </a:fld>
            <a:endParaRPr lang="en-US" dirty="0"/>
          </a:p>
        </p:txBody>
      </p:sp>
    </p:spTree>
    <p:extLst>
      <p:ext uri="{BB962C8B-B14F-4D97-AF65-F5344CB8AC3E}">
        <p14:creationId xmlns:p14="http://schemas.microsoft.com/office/powerpoint/2010/main" val="365808206"/>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sz="1400" b="1" dirty="0">
                <a:solidFill>
                  <a:srgbClr val="0070C0"/>
                </a:solidFill>
              </a:rPr>
              <a:t>Example of Allowable Medication Collaborations  CH 3 L-2</a:t>
            </a:r>
          </a:p>
          <a:p>
            <a:r>
              <a:rPr lang="en-US" sz="1400" b="1" dirty="0">
                <a:solidFill>
                  <a:srgbClr val="0070C0"/>
                </a:solidFill>
              </a:rPr>
              <a:t>FYI Slide – All meds and high risk and reconciliation.</a:t>
            </a:r>
          </a:p>
          <a:p>
            <a:endParaRPr lang="en-US" sz="1400" b="1" dirty="0">
              <a:solidFill>
                <a:srgbClr val="0070C0"/>
              </a:solidFill>
            </a:endParaRPr>
          </a:p>
          <a:p>
            <a:r>
              <a:rPr lang="en-US" sz="1400" b="1" dirty="0">
                <a:solidFill>
                  <a:srgbClr val="0070C0"/>
                </a:solidFill>
              </a:rPr>
              <a:t>Although Collaboration is allowed – portions of the DRR would require in-person assessment.  (side effects, effectiveness for example).  </a:t>
            </a:r>
          </a:p>
        </p:txBody>
      </p:sp>
      <p:sp>
        <p:nvSpPr>
          <p:cNvPr id="4" name="Slide Number Placeholder 3"/>
          <p:cNvSpPr>
            <a:spLocks noGrp="1"/>
          </p:cNvSpPr>
          <p:nvPr>
            <p:ph type="sldNum" sz="quarter" idx="10"/>
          </p:nvPr>
        </p:nvSpPr>
        <p:spPr/>
        <p:txBody>
          <a:bodyPr/>
          <a:lstStyle/>
          <a:p>
            <a:fld id="{DE6A6F7E-FF20-4893-9B67-69E41E6C65A7}" type="slidenum">
              <a:rPr lang="en-US" smtClean="0"/>
              <a:pPr/>
              <a:t>298</a:t>
            </a:fld>
            <a:endParaRPr lang="en-US" dirty="0"/>
          </a:p>
        </p:txBody>
      </p:sp>
    </p:spTree>
    <p:extLst>
      <p:ext uri="{BB962C8B-B14F-4D97-AF65-F5344CB8AC3E}">
        <p14:creationId xmlns:p14="http://schemas.microsoft.com/office/powerpoint/2010/main" val="3061163778"/>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OASIS book page 399 - 2019</a:t>
            </a:r>
          </a:p>
        </p:txBody>
      </p:sp>
      <p:sp>
        <p:nvSpPr>
          <p:cNvPr id="4" name="Slide Number Placeholder 3"/>
          <p:cNvSpPr>
            <a:spLocks noGrp="1"/>
          </p:cNvSpPr>
          <p:nvPr>
            <p:ph type="sldNum" sz="quarter" idx="5"/>
          </p:nvPr>
        </p:nvSpPr>
        <p:spPr/>
        <p:txBody>
          <a:bodyPr/>
          <a:lstStyle/>
          <a:p>
            <a:fld id="{DE6A6F7E-FF20-4893-9B67-69E41E6C65A7}" type="slidenum">
              <a:rPr lang="en-US" smtClean="0"/>
              <a:pPr/>
              <a:t>299</a:t>
            </a:fld>
            <a:endParaRPr lang="en-US" dirty="0"/>
          </a:p>
        </p:txBody>
      </p:sp>
    </p:spTree>
    <p:extLst>
      <p:ext uri="{BB962C8B-B14F-4D97-AF65-F5344CB8AC3E}">
        <p14:creationId xmlns:p14="http://schemas.microsoft.com/office/powerpoint/2010/main" val="2789313039"/>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b="1" dirty="0"/>
              <a:t>L-4</a:t>
            </a:r>
          </a:p>
          <a:p>
            <a:r>
              <a:rPr lang="en-US" b="1" baseline="0" dirty="0"/>
              <a:t>CMS Q&amp;As 10/18 Q. 160.5: M2003 – If a clinically significant medication issue is identified on a weekend, and the agency phones the physician on call, who does respond but because he doesn’t really know the patient directs the agency to contact the primary care physician on Monday, can the clinician select Response 1 – Yes – Physician or p. designee was contacted by midnight of the next calendar day and prescribed/recommended actions were taken in response to the issue?</a:t>
            </a:r>
          </a:p>
          <a:p>
            <a:endParaRPr lang="en-US" sz="800" b="1" dirty="0"/>
          </a:p>
          <a:p>
            <a:r>
              <a:rPr lang="en-US" b="1" baseline="0" dirty="0"/>
              <a:t>Answer 160.5:  M2003 Medication Follow-up:  If the physician or physician designee responds by midnight of the next calendar day and there “is a resolution” to the clinically significant med issue, response “1 –Yes” should be entered.  In your scenario you describe a situation where the physician was contacted and informed, but due to the contacted physician’s unfamiliarity with the patient, you were directed to contact the primary physician on Monday.</a:t>
            </a:r>
          </a:p>
          <a:p>
            <a:endParaRPr lang="en-US" sz="800" b="1" dirty="0"/>
          </a:p>
          <a:p>
            <a:r>
              <a:rPr lang="en-US" b="1" baseline="0" dirty="0"/>
              <a:t>**In cases where the physician/physician designee recommends an action that will take longer than allowed time to complete, then Response “1-Yes” should be entered as long as by midnight of the next calendar day the agency has taken whatever actions are possible to comply with the recommended action.</a:t>
            </a:r>
            <a:endParaRPr lang="en-US" b="1" dirty="0"/>
          </a:p>
          <a:p>
            <a:endParaRPr lang="en-US" b="1"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300</a:t>
            </a:fld>
            <a:endParaRPr lang="en-US" dirty="0"/>
          </a:p>
        </p:txBody>
      </p:sp>
    </p:spTree>
    <p:extLst>
      <p:ext uri="{BB962C8B-B14F-4D97-AF65-F5344CB8AC3E}">
        <p14:creationId xmlns:p14="http://schemas.microsoft.com/office/powerpoint/2010/main" val="1111269824"/>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solidFill>
                  <a:srgbClr val="0070C0"/>
                </a:solidFill>
              </a:rPr>
              <a:t>L-5</a:t>
            </a:r>
            <a:r>
              <a:rPr lang="en-US" dirty="0">
                <a:solidFill>
                  <a:srgbClr val="0070C0"/>
                </a:solidFill>
              </a:rPr>
              <a:t>  -  3 ways to be able to respond YES.  </a:t>
            </a:r>
          </a:p>
          <a:p>
            <a:r>
              <a:rPr lang="en-US" dirty="0"/>
              <a:t>  </a:t>
            </a:r>
          </a:p>
          <a:p>
            <a:r>
              <a:rPr lang="en-US" b="1" dirty="0">
                <a:solidFill>
                  <a:srgbClr val="0070C0"/>
                </a:solidFill>
              </a:rPr>
              <a:t>IF you identified a significant medication</a:t>
            </a:r>
            <a:r>
              <a:rPr lang="en-US" b="1" baseline="0" dirty="0">
                <a:solidFill>
                  <a:srgbClr val="0070C0"/>
                </a:solidFill>
              </a:rPr>
              <a:t> issue.</a:t>
            </a:r>
          </a:p>
          <a:p>
            <a:endParaRPr lang="en-US" b="1" dirty="0">
              <a:solidFill>
                <a:srgbClr val="0070C0"/>
              </a:solidFill>
            </a:endParaRPr>
          </a:p>
          <a:p>
            <a:r>
              <a:rPr lang="en-US" b="1" dirty="0">
                <a:solidFill>
                  <a:srgbClr val="0070C0"/>
                </a:solidFill>
              </a:rPr>
              <a:t>Examples of recommended actions that would take longer then allowed time to complete:</a:t>
            </a:r>
          </a:p>
          <a:p>
            <a:pPr marL="285750" indent="-285750">
              <a:buFont typeface="Arial" panose="020B0604020202020204" pitchFamily="34" charset="0"/>
              <a:buChar char="•"/>
            </a:pPr>
            <a:r>
              <a:rPr lang="en-US" b="1" dirty="0">
                <a:solidFill>
                  <a:srgbClr val="0070C0"/>
                </a:solidFill>
              </a:rPr>
              <a:t>Physician instructed agency to continue to monitor the issue over the weekend and call if problems persists.</a:t>
            </a:r>
          </a:p>
          <a:p>
            <a:pPr marL="285750" indent="-285750">
              <a:buFont typeface="Arial" panose="020B0604020202020204" pitchFamily="34" charset="0"/>
              <a:buChar char="•"/>
            </a:pPr>
            <a:r>
              <a:rPr lang="en-US" b="1" dirty="0">
                <a:solidFill>
                  <a:srgbClr val="0070C0"/>
                </a:solidFill>
              </a:rPr>
              <a:t>The physician instructs the patient to address the concern with his primary care physician on a visit that is scheduled in 2 days.</a:t>
            </a:r>
          </a:p>
          <a:p>
            <a:pPr marL="285750" indent="-285750">
              <a:buFont typeface="Arial" panose="020B0604020202020204" pitchFamily="34" charset="0"/>
              <a:buChar char="•"/>
            </a:pPr>
            <a:endParaRPr lang="en-US" b="1" dirty="0">
              <a:solidFill>
                <a:srgbClr val="0070C0"/>
              </a:solidFill>
            </a:endParaRPr>
          </a:p>
          <a:p>
            <a:endParaRPr lang="en-US" b="1" dirty="0">
              <a:solidFill>
                <a:schemeClr val="accent6">
                  <a:lumMod val="90000"/>
                  <a:lumOff val="10000"/>
                </a:schemeClr>
              </a:solidFill>
            </a:endParaRPr>
          </a:p>
          <a:p>
            <a:r>
              <a:rPr lang="en-US" b="1" dirty="0">
                <a:solidFill>
                  <a:schemeClr val="accent6">
                    <a:lumMod val="90000"/>
                    <a:lumOff val="10000"/>
                  </a:schemeClr>
                </a:solidFill>
              </a:rPr>
              <a:t>	</a:t>
            </a: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302</a:t>
            </a:fld>
            <a:endParaRPr lang="en-US" dirty="0"/>
          </a:p>
        </p:txBody>
      </p:sp>
    </p:spTree>
    <p:extLst>
      <p:ext uri="{BB962C8B-B14F-4D97-AF65-F5344CB8AC3E}">
        <p14:creationId xmlns:p14="http://schemas.microsoft.com/office/powerpoint/2010/main" val="3616383857"/>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20000"/>
          </a:bodyPr>
          <a:lstStyle/>
          <a:p>
            <a:r>
              <a:rPr lang="en-US" b="1" dirty="0"/>
              <a:t>L-5 Last item on slide info comes from Q&amp;A October 2016 Answer 22:  M2003.  Updated same answer HH QRP training Nov 2016 and 2/17 Q. 61 &amp; 67 listed under M2001-still current 2019/2020.</a:t>
            </a:r>
          </a:p>
          <a:p>
            <a:endParaRPr lang="en-US" dirty="0"/>
          </a:p>
          <a:p>
            <a:r>
              <a:rPr lang="en-US" b="1" dirty="0"/>
              <a:t>Read Example:</a:t>
            </a:r>
          </a:p>
          <a:p>
            <a:endParaRPr lang="en-US" dirty="0"/>
          </a:p>
          <a:p>
            <a:r>
              <a:rPr lang="en-US" dirty="0"/>
              <a:t>During the SOC comprehensive assessment</a:t>
            </a:r>
            <a:r>
              <a:rPr lang="en-US" baseline="0" dirty="0"/>
              <a:t> visit, the RN completes a drug review and identifies that the patient is taking two anti-hypertensives; one which was newly prescribed during her recent hospital stay, and another that she was taking prior to her hospitalization.  During the home visit, the RN contacts the physician’s office and leaves a message with the office staff providing notification of the potential duplicative drug therapy and a request for clarification.  The next day, the RN returns to the home to complete the comprehensive assessment and again contacts the physician from the patient’s home.  The physician’s office nurse reports to the agency and patient that the physician would like the patient to continue with only the newly prescribed antihypertensive and discontinue the previous medication.</a:t>
            </a:r>
          </a:p>
          <a:p>
            <a:endParaRPr lang="en-US" baseline="0" dirty="0"/>
          </a:p>
          <a:p>
            <a:r>
              <a:rPr lang="en-US" baseline="0" dirty="0"/>
              <a:t>How would you answer M2001 – Did you find a potential clinically significant issue during review?     Yes – Issues found during review.</a:t>
            </a:r>
          </a:p>
          <a:p>
            <a:endParaRPr lang="en-US" baseline="0" dirty="0"/>
          </a:p>
          <a:p>
            <a:r>
              <a:rPr lang="en-US" baseline="0" dirty="0"/>
              <a:t>How would you answer M2003?   – 1- Yes.  </a:t>
            </a:r>
          </a:p>
          <a:p>
            <a:endParaRPr lang="en-US" baseline="0" dirty="0"/>
          </a:p>
          <a:p>
            <a:r>
              <a:rPr lang="en-US" baseline="0" dirty="0"/>
              <a:t>Rationale:  Because the issue identified was determined by the clinician to be clinically significant, requiring physician contact by midnight of the next calendar day, it meets the criteria for a potential Clinically significant medication issue in (M2001).    As the clinically significant issue was resolved by physician contact and completion of prescribed/recommended actions by midnight of the next calendar day, the criteria for M2003 were met.  </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303</a:t>
            </a:fld>
            <a:endParaRPr lang="en-US" dirty="0"/>
          </a:p>
        </p:txBody>
      </p:sp>
    </p:spTree>
    <p:extLst>
      <p:ext uri="{BB962C8B-B14F-4D97-AF65-F5344CB8AC3E}">
        <p14:creationId xmlns:p14="http://schemas.microsoft.com/office/powerpoint/2010/main" val="40285308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 30-day period of care is assigned to a clinical group based on the principle diagnosis code reported on the Home Health claims. Resource use varies across the clinical groups and payment reflects those differences. </a:t>
            </a:r>
          </a:p>
          <a:p>
            <a:endParaRPr lang="en-US" b="1" dirty="0"/>
          </a:p>
          <a:p>
            <a:r>
              <a:rPr lang="en-US" b="1" dirty="0"/>
              <a:t>Every single ICD-10 code was examined to determine the clinical group assignment under the PDGM.  If a diagnosis code is reported on a Home Health claim that does not</a:t>
            </a:r>
          </a:p>
          <a:p>
            <a:r>
              <a:rPr lang="en-US" b="1" dirty="0"/>
              <a:t>fall into one of the twelve clinical groups - for example, if it is a diagnostic code that cannot be reported as a principal diagnosis according to ICD-10 coding guidelines, such as a manifestation code - the claim is not denied, rather it is returned to the Home Health agency for more definitive coding.  </a:t>
            </a:r>
          </a:p>
          <a:p>
            <a:endParaRPr lang="en-US" b="1" dirty="0"/>
          </a:p>
          <a:p>
            <a:r>
              <a:rPr lang="en-US" b="1" dirty="0"/>
              <a:t>Under the PDGM, there are additional payment adjustments associated with other reported diagnoses to capture higher resource use for a patient, regardless of whether the services are skilled nursing or therapy based</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28</a:t>
            </a:fld>
            <a:endParaRPr lang="en-US" dirty="0"/>
          </a:p>
        </p:txBody>
      </p:sp>
    </p:spTree>
    <p:extLst>
      <p:ext uri="{BB962C8B-B14F-4D97-AF65-F5344CB8AC3E}">
        <p14:creationId xmlns:p14="http://schemas.microsoft.com/office/powerpoint/2010/main" val="3159103187"/>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solidFill>
                  <a:schemeClr val="accent1"/>
                </a:solidFill>
              </a:rPr>
              <a:t>Red box info from Feb. 15, 2017 HHQRP Provider Training November 16-17 Participant Questions and Item Intent CH3 PG L-7</a:t>
            </a:r>
          </a:p>
          <a:p>
            <a:endParaRPr lang="en-US" dirty="0"/>
          </a:p>
          <a:p>
            <a:r>
              <a:rPr lang="en-US" dirty="0"/>
              <a:t>Let’s talk about this one.  This is only</a:t>
            </a:r>
            <a:r>
              <a:rPr lang="en-US" baseline="0" dirty="0"/>
              <a:t> seen at transfer/discharge/death at home.  </a:t>
            </a:r>
            <a:r>
              <a:rPr lang="en-US" dirty="0"/>
              <a:t>The question in M2005 –were issues identified </a:t>
            </a:r>
            <a:r>
              <a:rPr lang="en-US" u="sng" dirty="0"/>
              <a:t>since</a:t>
            </a:r>
            <a:r>
              <a:rPr lang="en-US" u="none" dirty="0"/>
              <a:t> </a:t>
            </a:r>
            <a:r>
              <a:rPr lang="en-US" dirty="0"/>
              <a:t>the SOC/ROC</a:t>
            </a:r>
          </a:p>
          <a:p>
            <a:endParaRPr lang="en-US" dirty="0"/>
          </a:p>
          <a:p>
            <a:r>
              <a:rPr lang="en-US" dirty="0"/>
              <a:t>My FYI found - CH 3 – L-7 for red box wording under Response Specific Instructions and Item Intent.</a:t>
            </a:r>
          </a:p>
          <a:p>
            <a:endParaRPr lang="en-US" dirty="0"/>
          </a:p>
          <a:p>
            <a:endParaRPr lang="en-US" baseline="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304</a:t>
            </a:fld>
            <a:endParaRPr lang="en-US" dirty="0"/>
          </a:p>
        </p:txBody>
      </p:sp>
    </p:spTree>
    <p:extLst>
      <p:ext uri="{BB962C8B-B14F-4D97-AF65-F5344CB8AC3E}">
        <p14:creationId xmlns:p14="http://schemas.microsoft.com/office/powerpoint/2010/main" val="819956836"/>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Same time frame applies – examples of -  Since the time of or since SOC/ROC.  </a:t>
            </a:r>
          </a:p>
          <a:p>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305</a:t>
            </a:fld>
            <a:endParaRPr lang="en-US" dirty="0"/>
          </a:p>
        </p:txBody>
      </p:sp>
    </p:spTree>
    <p:extLst>
      <p:ext uri="{BB962C8B-B14F-4D97-AF65-F5344CB8AC3E}">
        <p14:creationId xmlns:p14="http://schemas.microsoft.com/office/powerpoint/2010/main" val="243709904"/>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CMS Q &amp; As – 2017  Q. 70. </a:t>
            </a:r>
          </a:p>
          <a:p>
            <a:endParaRPr lang="en-US" dirty="0"/>
          </a:p>
          <a:p>
            <a:r>
              <a:rPr lang="en-US" dirty="0"/>
              <a:t>Also - OASIS Book PG 419 – current 2019-2020.</a:t>
            </a:r>
          </a:p>
          <a:p>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306</a:t>
            </a:fld>
            <a:endParaRPr lang="en-US" dirty="0"/>
          </a:p>
        </p:txBody>
      </p:sp>
    </p:spTree>
    <p:extLst>
      <p:ext uri="{BB962C8B-B14F-4D97-AF65-F5344CB8AC3E}">
        <p14:creationId xmlns:p14="http://schemas.microsoft.com/office/powerpoint/2010/main" val="1320687730"/>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OASIS Book PG 408. – current 2019-2020</a:t>
            </a:r>
          </a:p>
          <a:p>
            <a:endParaRPr lang="en-US" b="1" dirty="0"/>
          </a:p>
          <a:p>
            <a:r>
              <a:rPr lang="en-US" b="1" dirty="0"/>
              <a:t>CMS Q&amp;A’s 2/17 Q. 61 &amp; 67. current 2019-2020.</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307</a:t>
            </a:fld>
            <a:endParaRPr lang="en-US" dirty="0"/>
          </a:p>
        </p:txBody>
      </p:sp>
    </p:spTree>
    <p:extLst>
      <p:ext uri="{BB962C8B-B14F-4D97-AF65-F5344CB8AC3E}">
        <p14:creationId xmlns:p14="http://schemas.microsoft.com/office/powerpoint/2010/main" val="3248707831"/>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L-9 </a:t>
            </a:r>
          </a:p>
          <a:p>
            <a:r>
              <a:rPr lang="en-US" dirty="0"/>
              <a:t> This will take time to sink in but give it some thought and time.</a:t>
            </a:r>
          </a:p>
          <a:p>
            <a:endParaRPr lang="en-US" dirty="0"/>
          </a:p>
          <a:p>
            <a:r>
              <a:rPr lang="en-US" dirty="0"/>
              <a:t>Red box – my knowledge.  Find in older OASIS book as it was originally there.  ****</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308</a:t>
            </a:fld>
            <a:endParaRPr lang="en-US" dirty="0"/>
          </a:p>
        </p:txBody>
      </p:sp>
    </p:spTree>
    <p:extLst>
      <p:ext uri="{BB962C8B-B14F-4D97-AF65-F5344CB8AC3E}">
        <p14:creationId xmlns:p14="http://schemas.microsoft.com/office/powerpoint/2010/main" val="2061757108"/>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report found in QIES Submission page under “CASPER Reports”.</a:t>
            </a:r>
          </a:p>
          <a:p>
            <a:endParaRPr lang="en-US" dirty="0"/>
          </a:p>
          <a:p>
            <a:r>
              <a:rPr lang="en-US" dirty="0"/>
              <a:t>You can print it out to see all the times you have coded the DRR items and your responses!  What a time saver!</a:t>
            </a:r>
          </a:p>
        </p:txBody>
      </p:sp>
      <p:sp>
        <p:nvSpPr>
          <p:cNvPr id="4" name="Slide Number Placeholder 3"/>
          <p:cNvSpPr>
            <a:spLocks noGrp="1"/>
          </p:cNvSpPr>
          <p:nvPr>
            <p:ph type="sldNum" sz="quarter" idx="5"/>
          </p:nvPr>
        </p:nvSpPr>
        <p:spPr/>
        <p:txBody>
          <a:bodyPr/>
          <a:lstStyle/>
          <a:p>
            <a:fld id="{DE6A6F7E-FF20-4893-9B67-69E41E6C65A7}" type="slidenum">
              <a:rPr lang="en-US" smtClean="0"/>
              <a:pPr/>
              <a:t>310</a:t>
            </a:fld>
            <a:endParaRPr lang="en-US" dirty="0"/>
          </a:p>
        </p:txBody>
      </p:sp>
    </p:spTree>
    <p:extLst>
      <p:ext uri="{BB962C8B-B14F-4D97-AF65-F5344CB8AC3E}">
        <p14:creationId xmlns:p14="http://schemas.microsoft.com/office/powerpoint/2010/main" val="1014665639"/>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10000"/>
          </a:bodyPr>
          <a:lstStyle/>
          <a:p>
            <a:r>
              <a:rPr lang="en-US" sz="1400" dirty="0">
                <a:solidFill>
                  <a:srgbClr val="0070C0"/>
                </a:solidFill>
              </a:rPr>
              <a:t>CH 3 </a:t>
            </a:r>
            <a:r>
              <a:rPr lang="en-US" sz="1400" b="1" dirty="0">
                <a:solidFill>
                  <a:srgbClr val="0070C0"/>
                </a:solidFill>
              </a:rPr>
              <a:t>L-11</a:t>
            </a:r>
          </a:p>
          <a:p>
            <a:endParaRPr lang="en-US" sz="900" dirty="0">
              <a:solidFill>
                <a:srgbClr val="0070C0"/>
              </a:solidFill>
            </a:endParaRPr>
          </a:p>
          <a:p>
            <a:r>
              <a:rPr lang="en-US" sz="1400" b="1" dirty="0">
                <a:solidFill>
                  <a:srgbClr val="0070C0"/>
                </a:solidFill>
              </a:rPr>
              <a:t>Process Measure Item – If you select “No” document rationale.</a:t>
            </a:r>
          </a:p>
          <a:p>
            <a:r>
              <a:rPr lang="en-US" sz="1400" b="1" dirty="0">
                <a:solidFill>
                  <a:srgbClr val="0070C0"/>
                </a:solidFill>
              </a:rPr>
              <a:t>Response NA – can be reported if </a:t>
            </a:r>
            <a:r>
              <a:rPr lang="en-US" sz="1400" b="1" dirty="0" err="1">
                <a:solidFill>
                  <a:srgbClr val="0070C0"/>
                </a:solidFill>
              </a:rPr>
              <a:t>pt</a:t>
            </a:r>
            <a:r>
              <a:rPr lang="en-US" sz="1400" b="1" dirty="0">
                <a:solidFill>
                  <a:srgbClr val="0070C0"/>
                </a:solidFill>
              </a:rPr>
              <a:t>/caregiver is fully knowledgeable about special precautions associated with high risk meds in his/her med profile.</a:t>
            </a:r>
          </a:p>
          <a:p>
            <a:pPr defTabSz="920202">
              <a:defRPr/>
            </a:pPr>
            <a:endParaRPr lang="en-US" sz="900" dirty="0">
              <a:solidFill>
                <a:srgbClr val="0070C0"/>
              </a:solidFill>
            </a:endParaRPr>
          </a:p>
          <a:p>
            <a:r>
              <a:rPr lang="en-US" sz="1400" dirty="0">
                <a:solidFill>
                  <a:srgbClr val="0070C0"/>
                </a:solidFill>
              </a:rPr>
              <a:t>HIGH RISK MEDs - Coumadin vs vitamin for example.  </a:t>
            </a:r>
          </a:p>
          <a:p>
            <a:endParaRPr lang="en-US" sz="1400" dirty="0">
              <a:solidFill>
                <a:srgbClr val="0070C0"/>
              </a:solidFill>
            </a:endParaRPr>
          </a:p>
          <a:p>
            <a:r>
              <a:rPr lang="en-US" sz="1400" dirty="0">
                <a:solidFill>
                  <a:srgbClr val="0070C0"/>
                </a:solidFill>
              </a:rPr>
              <a:t>Drugs with the </a:t>
            </a:r>
            <a:r>
              <a:rPr lang="en-US" sz="1400" b="1" dirty="0">
                <a:solidFill>
                  <a:srgbClr val="0070C0"/>
                </a:solidFill>
              </a:rPr>
              <a:t>greatest potential to cause harm</a:t>
            </a:r>
            <a:r>
              <a:rPr lang="en-US" sz="1400" dirty="0">
                <a:solidFill>
                  <a:srgbClr val="0070C0"/>
                </a:solidFill>
              </a:rPr>
              <a:t>.  Serious harm if used in error.  Agency can help determine list of “High Risk”</a:t>
            </a:r>
          </a:p>
          <a:p>
            <a:endParaRPr lang="en-US" sz="1400" dirty="0">
              <a:solidFill>
                <a:srgbClr val="0070C0"/>
              </a:solidFill>
            </a:endParaRPr>
          </a:p>
          <a:p>
            <a:r>
              <a:rPr lang="en-US" sz="1400" dirty="0">
                <a:solidFill>
                  <a:srgbClr val="0070C0"/>
                </a:solidFill>
              </a:rPr>
              <a:t>Example:  What needs to be taught: (How and when to report problems)</a:t>
            </a:r>
          </a:p>
          <a:p>
            <a:endParaRPr lang="en-US" sz="1400" dirty="0">
              <a:solidFill>
                <a:srgbClr val="0070C0"/>
              </a:solidFill>
            </a:endParaRPr>
          </a:p>
          <a:p>
            <a:pPr marL="344471" indent="-344471">
              <a:buAutoNum type="arabicParenR"/>
            </a:pPr>
            <a:r>
              <a:rPr lang="en-US" sz="1400" dirty="0">
                <a:solidFill>
                  <a:srgbClr val="0070C0"/>
                </a:solidFill>
              </a:rPr>
              <a:t>Precautions to take – ex. Carry candy or glucose tabs for hypoglycemia.</a:t>
            </a:r>
          </a:p>
          <a:p>
            <a:pPr marL="344471" indent="-344471">
              <a:buAutoNum type="arabicParenR"/>
            </a:pPr>
            <a:r>
              <a:rPr lang="en-US" sz="1400" dirty="0">
                <a:solidFill>
                  <a:srgbClr val="0070C0"/>
                </a:solidFill>
              </a:rPr>
              <a:t>What needs to be reported – symptoms</a:t>
            </a:r>
          </a:p>
          <a:p>
            <a:pPr marL="344471" indent="-344471">
              <a:buAutoNum type="arabicParenR"/>
            </a:pPr>
            <a:r>
              <a:rPr lang="en-US" sz="1400" dirty="0">
                <a:solidFill>
                  <a:srgbClr val="0070C0"/>
                </a:solidFill>
              </a:rPr>
              <a:t>When to report symptoms and or problems – ex. Anti-coagulant – blood in urine/stool</a:t>
            </a:r>
          </a:p>
          <a:p>
            <a:pPr marL="344471" indent="-344471">
              <a:buAutoNum type="arabicParenR"/>
            </a:pPr>
            <a:r>
              <a:rPr lang="en-US" sz="1400" dirty="0">
                <a:solidFill>
                  <a:srgbClr val="0070C0"/>
                </a:solidFill>
              </a:rPr>
              <a:t>Who to call – physician, which physician – HHA – have all numbers readily available.</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311</a:t>
            </a:fld>
            <a:endParaRPr lang="en-US" dirty="0"/>
          </a:p>
        </p:txBody>
      </p:sp>
    </p:spTree>
    <p:extLst>
      <p:ext uri="{BB962C8B-B14F-4D97-AF65-F5344CB8AC3E}">
        <p14:creationId xmlns:p14="http://schemas.microsoft.com/office/powerpoint/2010/main" val="3576577920"/>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  </a:t>
            </a:r>
            <a:r>
              <a:rPr lang="en-US" sz="1400" b="1" dirty="0">
                <a:solidFill>
                  <a:srgbClr val="0070C0"/>
                </a:solidFill>
              </a:rPr>
              <a:t>L-13</a:t>
            </a:r>
            <a:r>
              <a:rPr lang="en-US" sz="1400" dirty="0">
                <a:solidFill>
                  <a:srgbClr val="0070C0"/>
                </a:solidFill>
              </a:rPr>
              <a:t>   </a:t>
            </a:r>
            <a:r>
              <a:rPr lang="en-US" sz="1400" b="1" dirty="0">
                <a:solidFill>
                  <a:srgbClr val="0070C0"/>
                </a:solidFill>
              </a:rPr>
              <a:t>“Oral meds” </a:t>
            </a:r>
            <a:r>
              <a:rPr lang="en-US" sz="1400" dirty="0">
                <a:solidFill>
                  <a:srgbClr val="0070C0"/>
                </a:solidFill>
              </a:rPr>
              <a:t>– read slide</a:t>
            </a:r>
          </a:p>
          <a:p>
            <a:r>
              <a:rPr lang="en-US" sz="1400" dirty="0">
                <a:solidFill>
                  <a:srgbClr val="0070C0"/>
                </a:solidFill>
              </a:rPr>
              <a:t>Includes all prescribed and OTC p.o. meds patient is currently taking and are included on the Plan of Care.</a:t>
            </a:r>
          </a:p>
          <a:p>
            <a:endParaRPr lang="en-US" sz="1400" dirty="0">
              <a:solidFill>
                <a:srgbClr val="0070C0"/>
              </a:solidFill>
            </a:endParaRPr>
          </a:p>
          <a:p>
            <a:r>
              <a:rPr lang="en-US" sz="1400" dirty="0">
                <a:solidFill>
                  <a:srgbClr val="0070C0"/>
                </a:solidFill>
              </a:rPr>
              <a:t>M2020 Patient’s </a:t>
            </a:r>
            <a:r>
              <a:rPr lang="en-US" sz="1400" b="1" dirty="0">
                <a:solidFill>
                  <a:srgbClr val="0070C0"/>
                </a:solidFill>
              </a:rPr>
              <a:t>current ability </a:t>
            </a:r>
            <a:r>
              <a:rPr lang="en-US" sz="1400" dirty="0">
                <a:solidFill>
                  <a:srgbClr val="0070C0"/>
                </a:solidFill>
              </a:rPr>
              <a:t>to take ALL oral medications </a:t>
            </a:r>
            <a:r>
              <a:rPr lang="en-US" sz="1400" b="1" dirty="0">
                <a:solidFill>
                  <a:srgbClr val="0070C0"/>
                </a:solidFill>
              </a:rPr>
              <a:t>reliably and safely</a:t>
            </a:r>
            <a:r>
              <a:rPr lang="en-US" sz="1400" dirty="0">
                <a:solidFill>
                  <a:srgbClr val="0070C0"/>
                </a:solidFill>
              </a:rPr>
              <a:t>, including administration of the correct dosage at the correct times/intervals.  </a:t>
            </a:r>
          </a:p>
          <a:p>
            <a:endParaRPr lang="en-US" sz="1400" b="1" dirty="0">
              <a:solidFill>
                <a:srgbClr val="0070C0"/>
              </a:solidFill>
            </a:endParaRPr>
          </a:p>
          <a:p>
            <a:r>
              <a:rPr lang="en-US" sz="1400" b="1" dirty="0">
                <a:solidFill>
                  <a:srgbClr val="0070C0"/>
                </a:solidFill>
              </a:rPr>
              <a:t>Assess “ALL” – When selecting a response - Report the assist needed for the medication that requires the “Most Assistance Needed”</a:t>
            </a:r>
          </a:p>
          <a:p>
            <a:r>
              <a:rPr lang="en-US" sz="1400" dirty="0">
                <a:solidFill>
                  <a:srgbClr val="0070C0"/>
                </a:solidFill>
              </a:rPr>
              <a:t>	</a:t>
            </a:r>
            <a:r>
              <a:rPr lang="en-US" sz="1400" b="1" dirty="0">
                <a:solidFill>
                  <a:srgbClr val="0070C0"/>
                </a:solidFill>
              </a:rPr>
              <a:t>Report what is true on day of assessment</a:t>
            </a:r>
          </a:p>
          <a:p>
            <a:r>
              <a:rPr lang="en-US" sz="1400" dirty="0">
                <a:solidFill>
                  <a:srgbClr val="0070C0"/>
                </a:solidFill>
              </a:rPr>
              <a:t>	</a:t>
            </a:r>
          </a:p>
          <a:p>
            <a:r>
              <a:rPr lang="en-US" sz="1400" b="1" dirty="0">
                <a:solidFill>
                  <a:srgbClr val="0070C0"/>
                </a:solidFill>
              </a:rPr>
              <a:t>Includes the ability to obtain the medication from where it is routinely stored, read label or otherwise identify the med correctly, open container, select the pill/tablet or milliliters of liquid and orally ingest at the correct times.</a:t>
            </a: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312</a:t>
            </a:fld>
            <a:endParaRPr lang="en-US" dirty="0"/>
          </a:p>
        </p:txBody>
      </p:sp>
    </p:spTree>
    <p:extLst>
      <p:ext uri="{BB962C8B-B14F-4D97-AF65-F5344CB8AC3E}">
        <p14:creationId xmlns:p14="http://schemas.microsoft.com/office/powerpoint/2010/main" val="2961614422"/>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sz="1400" dirty="0">
                <a:solidFill>
                  <a:srgbClr val="0070C0"/>
                </a:solidFill>
              </a:rPr>
              <a:t> OASIS Clinical Training PG 110 slide 212  Response “0” info bubble packs, easy open containers, pre-filled……..</a:t>
            </a:r>
          </a:p>
          <a:p>
            <a:endParaRPr lang="en-US" dirty="0">
              <a:solidFill>
                <a:srgbClr val="0070C0"/>
              </a:solidFill>
            </a:endParaRPr>
          </a:p>
          <a:p>
            <a:r>
              <a:rPr lang="en-US" sz="1400" b="1" dirty="0">
                <a:solidFill>
                  <a:srgbClr val="0070C0"/>
                </a:solidFill>
              </a:rPr>
              <a:t>*</a:t>
            </a:r>
            <a:r>
              <a:rPr lang="en-US" sz="1400" dirty="0">
                <a:solidFill>
                  <a:srgbClr val="0070C0"/>
                </a:solidFill>
              </a:rPr>
              <a:t>Remove childproof lids, make med labels larger, etc. = Response 1. – If pharmacy does “O”</a:t>
            </a:r>
          </a:p>
          <a:p>
            <a:r>
              <a:rPr lang="en-US" sz="1400" b="1" dirty="0">
                <a:solidFill>
                  <a:srgbClr val="0070C0"/>
                </a:solidFill>
              </a:rPr>
              <a:t>CH 3 L-14</a:t>
            </a:r>
          </a:p>
          <a:p>
            <a:endParaRPr lang="en-US" sz="1400" b="1" dirty="0">
              <a:solidFill>
                <a:srgbClr val="0070C0"/>
              </a:solidFill>
            </a:endParaRPr>
          </a:p>
          <a:p>
            <a:r>
              <a:rPr lang="en-US" sz="1400" b="1" dirty="0">
                <a:solidFill>
                  <a:srgbClr val="0070C0"/>
                </a:solidFill>
              </a:rPr>
              <a:t>Cat 4B – Q167.2 M2020 Bubble package q &amp; a  In Oasis book also PG 432.</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313</a:t>
            </a:fld>
            <a:endParaRPr lang="en-US" dirty="0"/>
          </a:p>
        </p:txBody>
      </p:sp>
    </p:spTree>
    <p:extLst>
      <p:ext uri="{BB962C8B-B14F-4D97-AF65-F5344CB8AC3E}">
        <p14:creationId xmlns:p14="http://schemas.microsoft.com/office/powerpoint/2010/main" val="1904167469"/>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497766" y="3217110"/>
            <a:ext cx="7842045" cy="3687663"/>
          </a:xfrm>
        </p:spPr>
        <p:txBody>
          <a:bodyPr>
            <a:normAutofit fontScale="92500" lnSpcReduction="10000"/>
          </a:bodyPr>
          <a:lstStyle/>
          <a:p>
            <a:r>
              <a:rPr lang="en-US" sz="1400" dirty="0">
                <a:solidFill>
                  <a:srgbClr val="0070C0"/>
                </a:solidFill>
              </a:rPr>
              <a:t>CH3 </a:t>
            </a:r>
            <a:r>
              <a:rPr lang="en-US" sz="1400" b="1" dirty="0">
                <a:solidFill>
                  <a:srgbClr val="0070C0"/>
                </a:solidFill>
              </a:rPr>
              <a:t>PG L-14</a:t>
            </a:r>
            <a:r>
              <a:rPr lang="en-US" sz="1400" dirty="0">
                <a:solidFill>
                  <a:srgbClr val="0070C0"/>
                </a:solidFill>
              </a:rPr>
              <a:t>        </a:t>
            </a:r>
            <a:r>
              <a:rPr lang="en-US" sz="1400" b="1" dirty="0">
                <a:solidFill>
                  <a:srgbClr val="0070C0"/>
                </a:solidFill>
              </a:rPr>
              <a:t>ORAL MEDS.  Response “2” - Regardless of whether the pt. is independent or needs assistance in preparing individual doses and or developing a drug diary or chart </a:t>
            </a:r>
          </a:p>
          <a:p>
            <a:endParaRPr lang="en-US" sz="900" dirty="0">
              <a:solidFill>
                <a:srgbClr val="0070C0"/>
              </a:solidFill>
            </a:endParaRPr>
          </a:p>
          <a:p>
            <a:r>
              <a:rPr lang="en-US" sz="1400" dirty="0">
                <a:solidFill>
                  <a:srgbClr val="0070C0"/>
                </a:solidFill>
              </a:rPr>
              <a:t>Added Response-Specific Instruction</a:t>
            </a:r>
          </a:p>
          <a:p>
            <a:endParaRPr lang="en-US" dirty="0">
              <a:solidFill>
                <a:srgbClr val="0070C0"/>
              </a:solidFill>
            </a:endParaRPr>
          </a:p>
          <a:p>
            <a:r>
              <a:rPr lang="en-US" sz="1400" dirty="0">
                <a:solidFill>
                  <a:srgbClr val="0070C0"/>
                </a:solidFill>
              </a:rPr>
              <a:t>*M2020 Includes assessment of the </a:t>
            </a:r>
            <a:r>
              <a:rPr lang="en-US" sz="1400" b="1" dirty="0">
                <a:solidFill>
                  <a:srgbClr val="0070C0"/>
                </a:solidFill>
              </a:rPr>
              <a:t>patient’s ability to obtain </a:t>
            </a:r>
            <a:r>
              <a:rPr lang="en-US" sz="1400" dirty="0">
                <a:solidFill>
                  <a:srgbClr val="0070C0"/>
                </a:solidFill>
              </a:rPr>
              <a:t>the medication from where it </a:t>
            </a:r>
            <a:r>
              <a:rPr lang="en-US" sz="1400" b="1" dirty="0">
                <a:solidFill>
                  <a:srgbClr val="0070C0"/>
                </a:solidFill>
              </a:rPr>
              <a:t>is routinely stored</a:t>
            </a:r>
            <a:r>
              <a:rPr lang="en-US" sz="1400" dirty="0">
                <a:solidFill>
                  <a:srgbClr val="0070C0"/>
                </a:solidFill>
              </a:rPr>
              <a:t>, </a:t>
            </a:r>
            <a:r>
              <a:rPr lang="en-US" sz="1400" b="1" dirty="0">
                <a:solidFill>
                  <a:srgbClr val="0070C0"/>
                </a:solidFill>
              </a:rPr>
              <a:t>ability to read label </a:t>
            </a:r>
            <a:r>
              <a:rPr lang="en-US" sz="1400" dirty="0">
                <a:solidFill>
                  <a:srgbClr val="0070C0"/>
                </a:solidFill>
              </a:rPr>
              <a:t>or otherwise </a:t>
            </a:r>
            <a:r>
              <a:rPr lang="en-US" sz="1400" b="1" dirty="0">
                <a:solidFill>
                  <a:srgbClr val="0070C0"/>
                </a:solidFill>
              </a:rPr>
              <a:t>identify the medication correctly</a:t>
            </a:r>
            <a:r>
              <a:rPr lang="en-US" sz="1400" dirty="0">
                <a:solidFill>
                  <a:srgbClr val="0070C0"/>
                </a:solidFill>
              </a:rPr>
              <a:t>, </a:t>
            </a:r>
            <a:r>
              <a:rPr lang="en-US" sz="1400" b="1" dirty="0">
                <a:solidFill>
                  <a:srgbClr val="0070C0"/>
                </a:solidFill>
              </a:rPr>
              <a:t>open the container</a:t>
            </a:r>
            <a:r>
              <a:rPr lang="en-US" sz="1400" dirty="0">
                <a:solidFill>
                  <a:srgbClr val="0070C0"/>
                </a:solidFill>
              </a:rPr>
              <a:t>, </a:t>
            </a:r>
            <a:r>
              <a:rPr lang="en-US" sz="1400" b="1" dirty="0">
                <a:solidFill>
                  <a:srgbClr val="0070C0"/>
                </a:solidFill>
              </a:rPr>
              <a:t>select the pill/tablet or milliliters of liquid and orally ingest it at the correct time – Every time.  </a:t>
            </a:r>
          </a:p>
          <a:p>
            <a:endParaRPr lang="en-US" sz="900" b="1" dirty="0">
              <a:solidFill>
                <a:srgbClr val="0070C0"/>
              </a:solidFill>
            </a:endParaRPr>
          </a:p>
          <a:p>
            <a:r>
              <a:rPr lang="en-US" sz="1400" b="1" dirty="0">
                <a:solidFill>
                  <a:srgbClr val="0070C0"/>
                </a:solidFill>
              </a:rPr>
              <a:t>Ask:  </a:t>
            </a:r>
            <a:r>
              <a:rPr lang="en-US" sz="1400" dirty="0">
                <a:solidFill>
                  <a:srgbClr val="0070C0"/>
                </a:solidFill>
              </a:rPr>
              <a:t>What time do you take your meds?, How many times a day?  Is the pill planner correct?  If ability varies between meds – report med the pt. needs most assistance with. Etc. (CMS online)</a:t>
            </a:r>
          </a:p>
          <a:p>
            <a:endParaRPr lang="en-US" sz="900" dirty="0">
              <a:solidFill>
                <a:srgbClr val="0070C0"/>
              </a:solidFill>
            </a:endParaRPr>
          </a:p>
          <a:p>
            <a:r>
              <a:rPr lang="en-US" sz="1400" b="1" dirty="0">
                <a:solidFill>
                  <a:srgbClr val="0070C0"/>
                </a:solidFill>
              </a:rPr>
              <a:t>If medication is PRN and on day of assessment needed reminded to take the PRN med – select response 2.</a:t>
            </a:r>
          </a:p>
          <a:p>
            <a:endParaRPr lang="en-US" sz="900" b="1" dirty="0">
              <a:solidFill>
                <a:srgbClr val="0070C0"/>
              </a:solidFill>
            </a:endParaRPr>
          </a:p>
          <a:p>
            <a:r>
              <a:rPr lang="en-US" sz="1400" b="1" dirty="0">
                <a:solidFill>
                  <a:srgbClr val="0070C0"/>
                </a:solidFill>
              </a:rPr>
              <a:t>If daughter has to call and “remind” pt.  - now response 2 “daily reminder”.</a:t>
            </a:r>
          </a:p>
          <a:p>
            <a:endParaRPr lang="en-US" sz="900" dirty="0">
              <a:solidFill>
                <a:srgbClr val="0070C0"/>
              </a:solidFill>
            </a:endParaRPr>
          </a:p>
          <a:p>
            <a:r>
              <a:rPr lang="en-US" sz="1400" dirty="0">
                <a:solidFill>
                  <a:srgbClr val="0070C0"/>
                </a:solidFill>
              </a:rPr>
              <a:t>Q&amp;A book 2015 PG 474-475 Scenario:</a:t>
            </a:r>
          </a:p>
          <a:p>
            <a:r>
              <a:rPr lang="en-US" sz="1400" dirty="0">
                <a:solidFill>
                  <a:srgbClr val="0070C0"/>
                </a:solidFill>
              </a:rPr>
              <a:t>Pt. does not need doses prepared in advance, but the meds are routinely stored in a location that the pt. cannot access due to a physical, sensory, or environmental barrier.  The patient would be scored as a “3”.  If during the episode, an environmental modification was made – change in where the meds and water are stored to where the patient can now access them the patient could be scored as “0” at the next OASIS data collection. </a:t>
            </a:r>
          </a:p>
          <a:p>
            <a:r>
              <a:rPr lang="en-US" sz="1400" dirty="0">
                <a:solidFill>
                  <a:srgbClr val="0070C0"/>
                </a:solidFill>
              </a:rPr>
              <a:t>*Pt would be considered “3” until you could assess patient using any system put into place.  (</a:t>
            </a:r>
            <a:r>
              <a:rPr lang="en-US" sz="1400" dirty="0" err="1">
                <a:solidFill>
                  <a:srgbClr val="0070C0"/>
                </a:solidFill>
              </a:rPr>
              <a:t>cms</a:t>
            </a:r>
            <a:r>
              <a:rPr lang="en-US" sz="1400" dirty="0">
                <a:solidFill>
                  <a:srgbClr val="0070C0"/>
                </a:solidFill>
              </a:rPr>
              <a:t> online)</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314</a:t>
            </a:fld>
            <a:endParaRPr lang="en-US" dirty="0"/>
          </a:p>
        </p:txBody>
      </p:sp>
    </p:spTree>
    <p:extLst>
      <p:ext uri="{BB962C8B-B14F-4D97-AF65-F5344CB8AC3E}">
        <p14:creationId xmlns:p14="http://schemas.microsoft.com/office/powerpoint/2010/main" val="7895224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30-day periods of care are grouped into 1 of 3 levels of functional impairment: Low, Medium, or High, based on certain OASIS items </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29</a:t>
            </a:fld>
            <a:endParaRPr lang="en-US" dirty="0"/>
          </a:p>
        </p:txBody>
      </p:sp>
    </p:spTree>
    <p:extLst>
      <p:ext uri="{BB962C8B-B14F-4D97-AF65-F5344CB8AC3E}">
        <p14:creationId xmlns:p14="http://schemas.microsoft.com/office/powerpoint/2010/main" val="4114315090"/>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CH 3 PG  L-14</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315</a:t>
            </a:fld>
            <a:endParaRPr lang="en-US" dirty="0"/>
          </a:p>
        </p:txBody>
      </p:sp>
    </p:spTree>
    <p:extLst>
      <p:ext uri="{BB962C8B-B14F-4D97-AF65-F5344CB8AC3E}">
        <p14:creationId xmlns:p14="http://schemas.microsoft.com/office/powerpoint/2010/main" val="3316564953"/>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316</a:t>
            </a:fld>
            <a:endParaRPr lang="en-US" dirty="0"/>
          </a:p>
        </p:txBody>
      </p:sp>
    </p:spTree>
    <p:extLst>
      <p:ext uri="{BB962C8B-B14F-4D97-AF65-F5344CB8AC3E}">
        <p14:creationId xmlns:p14="http://schemas.microsoft.com/office/powerpoint/2010/main" val="313893304"/>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29640" y="3329960"/>
            <a:ext cx="7437120" cy="3517198"/>
          </a:xfrm>
        </p:spPr>
        <p:txBody>
          <a:bodyPr>
            <a:normAutofit/>
          </a:bodyPr>
          <a:lstStyle/>
          <a:p>
            <a:pPr defTabSz="927842">
              <a:defRPr/>
            </a:pPr>
            <a:r>
              <a:rPr lang="en-US" sz="1400" b="1" dirty="0">
                <a:solidFill>
                  <a:srgbClr val="0070C0"/>
                </a:solidFill>
              </a:rPr>
              <a:t>L-15</a:t>
            </a:r>
            <a:r>
              <a:rPr lang="en-US" sz="1400" dirty="0">
                <a:solidFill>
                  <a:srgbClr val="0070C0"/>
                </a:solidFill>
              </a:rPr>
              <a:t>  “Current Ability”  - </a:t>
            </a:r>
            <a:r>
              <a:rPr lang="en-US" sz="1400" b="1" dirty="0">
                <a:solidFill>
                  <a:srgbClr val="0070C0"/>
                </a:solidFill>
              </a:rPr>
              <a:t>Injectable meds.</a:t>
            </a:r>
          </a:p>
          <a:p>
            <a:pPr defTabSz="927842">
              <a:defRPr/>
            </a:pPr>
            <a:endParaRPr lang="en-US" dirty="0">
              <a:solidFill>
                <a:srgbClr val="0070C0"/>
              </a:solidFill>
            </a:endParaRPr>
          </a:p>
          <a:p>
            <a:pPr defTabSz="927842">
              <a:defRPr/>
            </a:pPr>
            <a:r>
              <a:rPr lang="en-US" sz="1400" dirty="0">
                <a:solidFill>
                  <a:srgbClr val="0070C0"/>
                </a:solidFill>
              </a:rPr>
              <a:t>Read Slide</a:t>
            </a:r>
          </a:p>
          <a:p>
            <a:pPr defTabSz="927842">
              <a:defRPr/>
            </a:pPr>
            <a:endParaRPr lang="en-US" sz="800" dirty="0">
              <a:solidFill>
                <a:srgbClr val="0070C0"/>
              </a:solidFill>
            </a:endParaRPr>
          </a:p>
          <a:p>
            <a:pPr defTabSz="927842">
              <a:defRPr/>
            </a:pPr>
            <a:r>
              <a:rPr lang="en-US" sz="1400" dirty="0">
                <a:solidFill>
                  <a:srgbClr val="0070C0"/>
                </a:solidFill>
              </a:rPr>
              <a:t>If injectable med is </a:t>
            </a:r>
            <a:r>
              <a:rPr lang="en-US" sz="1400" b="1" dirty="0">
                <a:solidFill>
                  <a:srgbClr val="0070C0"/>
                </a:solidFill>
              </a:rPr>
              <a:t>not due </a:t>
            </a:r>
            <a:r>
              <a:rPr lang="en-US" sz="1400" dirty="0">
                <a:solidFill>
                  <a:srgbClr val="0070C0"/>
                </a:solidFill>
              </a:rPr>
              <a:t>– have them go thru the steps.  Draw up correct dose, using aseptic technique (</a:t>
            </a:r>
            <a:r>
              <a:rPr lang="en-US" sz="1400" b="1" dirty="0">
                <a:solidFill>
                  <a:srgbClr val="0070C0"/>
                </a:solidFill>
              </a:rPr>
              <a:t>exclude prefilled by manufacturer or pharmacy</a:t>
            </a:r>
            <a:r>
              <a:rPr lang="en-US" sz="1400" dirty="0">
                <a:solidFill>
                  <a:srgbClr val="0070C0"/>
                </a:solidFill>
              </a:rPr>
              <a:t>), selects appropriate site, injects using appropriate aseptic technique &amp; disposes of needles properly.  Does pt. require reminders?  </a:t>
            </a:r>
          </a:p>
          <a:p>
            <a:pPr defTabSz="927842">
              <a:defRPr/>
            </a:pPr>
            <a:endParaRPr lang="en-US" sz="1000" dirty="0">
              <a:solidFill>
                <a:srgbClr val="0070C0"/>
              </a:solidFill>
            </a:endParaRPr>
          </a:p>
          <a:p>
            <a:r>
              <a:rPr lang="en-US" sz="1400" dirty="0">
                <a:solidFill>
                  <a:srgbClr val="0070C0"/>
                </a:solidFill>
              </a:rPr>
              <a:t>PG L-15:  </a:t>
            </a:r>
          </a:p>
          <a:p>
            <a:r>
              <a:rPr lang="en-US" sz="1400" dirty="0">
                <a:solidFill>
                  <a:srgbClr val="0070C0"/>
                </a:solidFill>
              </a:rPr>
              <a:t>Ability can be temporarily or permanently limited by:</a:t>
            </a:r>
          </a:p>
          <a:p>
            <a:r>
              <a:rPr lang="en-US" sz="1400" dirty="0">
                <a:solidFill>
                  <a:srgbClr val="0070C0"/>
                </a:solidFill>
              </a:rPr>
              <a:t>	physical impairment (dexterity)</a:t>
            </a:r>
          </a:p>
          <a:p>
            <a:r>
              <a:rPr lang="en-US" sz="1400" dirty="0">
                <a:solidFill>
                  <a:srgbClr val="0070C0"/>
                </a:solidFill>
              </a:rPr>
              <a:t>                           emotional/cognitive/behavior – memory deficits, impaired judgment, fear  </a:t>
            </a:r>
          </a:p>
          <a:p>
            <a:r>
              <a:rPr lang="en-US" sz="1400" dirty="0">
                <a:solidFill>
                  <a:srgbClr val="0070C0"/>
                </a:solidFill>
              </a:rPr>
              <a:t>      	sensory impairments – vision, pain</a:t>
            </a:r>
          </a:p>
          <a:p>
            <a:pPr algn="l"/>
            <a:r>
              <a:rPr lang="en-US" sz="1400" dirty="0">
                <a:solidFill>
                  <a:srgbClr val="0070C0"/>
                </a:solidFill>
              </a:rPr>
              <a:t>	environmental barriers – access to med storage area</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317</a:t>
            </a:fld>
            <a:endParaRPr lang="en-US" dirty="0"/>
          </a:p>
        </p:txBody>
      </p:sp>
    </p:spTree>
    <p:extLst>
      <p:ext uri="{BB962C8B-B14F-4D97-AF65-F5344CB8AC3E}">
        <p14:creationId xmlns:p14="http://schemas.microsoft.com/office/powerpoint/2010/main" val="3011535763"/>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497735" y="3217124"/>
            <a:ext cx="8402190" cy="3459585"/>
          </a:xfrm>
        </p:spPr>
        <p:txBody>
          <a:bodyPr>
            <a:normAutofit lnSpcReduction="10000"/>
          </a:bodyPr>
          <a:lstStyle/>
          <a:p>
            <a:r>
              <a:rPr lang="en-US" sz="1400" b="1" dirty="0">
                <a:solidFill>
                  <a:srgbClr val="0070C0"/>
                </a:solidFill>
              </a:rPr>
              <a:t>Responses “1” &amp;  “2” </a:t>
            </a:r>
            <a:r>
              <a:rPr lang="en-US" sz="1400" dirty="0">
                <a:solidFill>
                  <a:srgbClr val="0070C0"/>
                </a:solidFill>
              </a:rPr>
              <a:t>– </a:t>
            </a:r>
            <a:r>
              <a:rPr lang="en-US" sz="1400" b="1" dirty="0">
                <a:solidFill>
                  <a:srgbClr val="0070C0"/>
                </a:solidFill>
              </a:rPr>
              <a:t>L-15 </a:t>
            </a:r>
            <a:r>
              <a:rPr lang="en-US" sz="1400" dirty="0">
                <a:solidFill>
                  <a:srgbClr val="0070C0"/>
                </a:solidFill>
              </a:rPr>
              <a:t> </a:t>
            </a:r>
            <a:r>
              <a:rPr lang="en-US" sz="1400" b="1" dirty="0">
                <a:solidFill>
                  <a:srgbClr val="0070C0"/>
                </a:solidFill>
              </a:rPr>
              <a:t>same as oral meds responses </a:t>
            </a:r>
            <a:r>
              <a:rPr lang="en-US" sz="1400" dirty="0">
                <a:solidFill>
                  <a:srgbClr val="0070C0"/>
                </a:solidFill>
              </a:rPr>
              <a:t>at M2020.  </a:t>
            </a:r>
            <a:endParaRPr lang="en-US" sz="500" dirty="0">
              <a:solidFill>
                <a:srgbClr val="0070C0"/>
              </a:solidFill>
            </a:endParaRPr>
          </a:p>
          <a:p>
            <a:endParaRPr lang="en-US" sz="800" b="1" dirty="0">
              <a:solidFill>
                <a:srgbClr val="0070C0"/>
              </a:solidFill>
            </a:endParaRPr>
          </a:p>
          <a:p>
            <a:r>
              <a:rPr lang="en-US" sz="1400" b="1" dirty="0">
                <a:solidFill>
                  <a:srgbClr val="0070C0"/>
                </a:solidFill>
              </a:rPr>
              <a:t>**</a:t>
            </a:r>
            <a:r>
              <a:rPr lang="en-US" sz="1400" dirty="0">
                <a:solidFill>
                  <a:srgbClr val="0070C0"/>
                </a:solidFill>
              </a:rPr>
              <a:t>Example:  The patient administers his own insulin safely and reliably, but his doctor has ordered B12 IM to be given by the RN in the home.</a:t>
            </a:r>
          </a:p>
          <a:p>
            <a:endParaRPr lang="en-US" sz="1400" dirty="0">
              <a:solidFill>
                <a:srgbClr val="0070C0"/>
              </a:solidFill>
            </a:endParaRPr>
          </a:p>
          <a:p>
            <a:r>
              <a:rPr lang="en-US" sz="1400" dirty="0">
                <a:solidFill>
                  <a:srgbClr val="0070C0"/>
                </a:solidFill>
              </a:rPr>
              <a:t>Response?  “3”    Current Ability being assessed and B12 most assistance. - (considered a medical restriction)</a:t>
            </a:r>
          </a:p>
          <a:p>
            <a:endParaRPr lang="en-US" sz="500" dirty="0">
              <a:solidFill>
                <a:srgbClr val="0070C0"/>
              </a:solidFill>
            </a:endParaRPr>
          </a:p>
          <a:p>
            <a:r>
              <a:rPr lang="en-US" sz="1400" dirty="0">
                <a:solidFill>
                  <a:srgbClr val="0070C0"/>
                </a:solidFill>
              </a:rPr>
              <a:t>*What if the doctor wants the patient to come into his office for the IM injection?  Response - “0”  </a:t>
            </a:r>
          </a:p>
          <a:p>
            <a:endParaRPr lang="en-US" sz="500" dirty="0">
              <a:solidFill>
                <a:srgbClr val="0070C0"/>
              </a:solidFill>
            </a:endParaRPr>
          </a:p>
          <a:p>
            <a:r>
              <a:rPr lang="en-US" sz="1400" dirty="0">
                <a:solidFill>
                  <a:srgbClr val="0070C0"/>
                </a:solidFill>
              </a:rPr>
              <a:t>Cannot dispose of needles correctly 2014 Q&amp;A Book  PG 462-  Response – “3”.</a:t>
            </a:r>
          </a:p>
          <a:p>
            <a:endParaRPr lang="en-US" sz="500" dirty="0">
              <a:solidFill>
                <a:srgbClr val="0070C0"/>
              </a:solidFill>
            </a:endParaRPr>
          </a:p>
          <a:p>
            <a:r>
              <a:rPr lang="en-US" sz="1400" dirty="0">
                <a:solidFill>
                  <a:srgbClr val="0070C0"/>
                </a:solidFill>
              </a:rPr>
              <a:t>**If level of assistance varies between two or more injectable meds – report med that requires to most assistance.</a:t>
            </a:r>
          </a:p>
          <a:p>
            <a:endParaRPr lang="en-US" sz="500" dirty="0">
              <a:solidFill>
                <a:srgbClr val="0070C0"/>
              </a:solidFill>
            </a:endParaRPr>
          </a:p>
          <a:p>
            <a:r>
              <a:rPr lang="en-US" sz="1400" dirty="0">
                <a:solidFill>
                  <a:srgbClr val="0070C0"/>
                </a:solidFill>
              </a:rPr>
              <a:t>Response – </a:t>
            </a:r>
            <a:r>
              <a:rPr lang="en-US" sz="1400" b="1" dirty="0">
                <a:solidFill>
                  <a:srgbClr val="0070C0"/>
                </a:solidFill>
              </a:rPr>
              <a:t>Specific Instructions:</a:t>
            </a:r>
          </a:p>
          <a:p>
            <a:endParaRPr lang="en-US" sz="500" dirty="0">
              <a:solidFill>
                <a:srgbClr val="0070C0"/>
              </a:solidFill>
            </a:endParaRPr>
          </a:p>
          <a:p>
            <a:r>
              <a:rPr lang="en-US" sz="1400" dirty="0">
                <a:solidFill>
                  <a:srgbClr val="0070C0"/>
                </a:solidFill>
              </a:rPr>
              <a:t>*Includes assessment of the patient’s </a:t>
            </a:r>
            <a:r>
              <a:rPr lang="en-US" sz="1400" b="1" dirty="0">
                <a:solidFill>
                  <a:srgbClr val="0070C0"/>
                </a:solidFill>
              </a:rPr>
              <a:t>ability to obtain the medication </a:t>
            </a:r>
            <a:r>
              <a:rPr lang="en-US" sz="1400" dirty="0">
                <a:solidFill>
                  <a:srgbClr val="0070C0"/>
                </a:solidFill>
              </a:rPr>
              <a:t>from where it is routinely </a:t>
            </a:r>
            <a:r>
              <a:rPr lang="en-US" sz="1400" u="sng" dirty="0">
                <a:solidFill>
                  <a:srgbClr val="0070C0"/>
                </a:solidFill>
              </a:rPr>
              <a:t>stored</a:t>
            </a:r>
            <a:r>
              <a:rPr lang="en-US" sz="1400" dirty="0">
                <a:solidFill>
                  <a:srgbClr val="0070C0"/>
                </a:solidFill>
              </a:rPr>
              <a:t>, </a:t>
            </a:r>
            <a:r>
              <a:rPr lang="en-US" sz="1400" u="sng" dirty="0">
                <a:solidFill>
                  <a:srgbClr val="0070C0"/>
                </a:solidFill>
              </a:rPr>
              <a:t>draw up the correct dose </a:t>
            </a:r>
            <a:r>
              <a:rPr lang="en-US" sz="1400" dirty="0">
                <a:solidFill>
                  <a:srgbClr val="0070C0"/>
                </a:solidFill>
              </a:rPr>
              <a:t>accurately using aseptic technique, </a:t>
            </a:r>
            <a:r>
              <a:rPr lang="en-US" sz="1400" u="sng" dirty="0">
                <a:solidFill>
                  <a:srgbClr val="0070C0"/>
                </a:solidFill>
              </a:rPr>
              <a:t>inject in an appropriate site </a:t>
            </a:r>
            <a:r>
              <a:rPr lang="en-US" sz="1400" dirty="0">
                <a:solidFill>
                  <a:srgbClr val="0070C0"/>
                </a:solidFill>
              </a:rPr>
              <a:t>using </a:t>
            </a:r>
            <a:r>
              <a:rPr lang="en-US" sz="1400" u="sng" dirty="0">
                <a:solidFill>
                  <a:srgbClr val="0070C0"/>
                </a:solidFill>
              </a:rPr>
              <a:t>correct technique</a:t>
            </a:r>
            <a:r>
              <a:rPr lang="en-US" sz="1400" dirty="0">
                <a:solidFill>
                  <a:srgbClr val="0070C0"/>
                </a:solidFill>
              </a:rPr>
              <a:t>, and </a:t>
            </a:r>
            <a:r>
              <a:rPr lang="en-US" sz="1400" u="sng" dirty="0">
                <a:solidFill>
                  <a:srgbClr val="0070C0"/>
                </a:solidFill>
              </a:rPr>
              <a:t>dispose of the syringe properly.      </a:t>
            </a:r>
          </a:p>
          <a:p>
            <a:pPr defTabSz="915053"/>
            <a:endParaRPr lang="en-US" sz="500" dirty="0">
              <a:solidFill>
                <a:srgbClr val="0070C0"/>
              </a:solidFill>
            </a:endParaRPr>
          </a:p>
          <a:p>
            <a:pPr defTabSz="915053"/>
            <a:r>
              <a:rPr lang="en-US" sz="1400" dirty="0">
                <a:solidFill>
                  <a:srgbClr val="0070C0"/>
                </a:solidFill>
              </a:rPr>
              <a:t>Response 3 if physician ordered RN to give in home – </a:t>
            </a:r>
            <a:r>
              <a:rPr lang="en-US" sz="1400" b="1" dirty="0">
                <a:solidFill>
                  <a:srgbClr val="0070C0"/>
                </a:solidFill>
              </a:rPr>
              <a:t>CMS Q&amp;A Cat. 4b, Q168.5.1</a:t>
            </a:r>
          </a:p>
          <a:p>
            <a:endParaRPr lang="en-US" sz="1400" b="1" dirty="0">
              <a:solidFill>
                <a:srgbClr val="0070C0"/>
              </a:solidFill>
            </a:endParaRPr>
          </a:p>
          <a:p>
            <a:endParaRPr lang="en-US" sz="1400"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318</a:t>
            </a:fld>
            <a:endParaRPr lang="en-US" dirty="0"/>
          </a:p>
        </p:txBody>
      </p:sp>
    </p:spTree>
    <p:extLst>
      <p:ext uri="{BB962C8B-B14F-4D97-AF65-F5344CB8AC3E}">
        <p14:creationId xmlns:p14="http://schemas.microsoft.com/office/powerpoint/2010/main" val="3387515574"/>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Oasis Book PG 442</a:t>
            </a:r>
          </a:p>
          <a:p>
            <a:endParaRPr lang="en-US" baseline="0" dirty="0"/>
          </a:p>
          <a:p>
            <a:r>
              <a:rPr lang="en-US" baseline="0" dirty="0"/>
              <a:t>Cat 4B Q168.1.01 – same answer – still current 2019-2020.  </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319</a:t>
            </a:fld>
            <a:endParaRPr lang="en-US" dirty="0"/>
          </a:p>
        </p:txBody>
      </p:sp>
    </p:spTree>
    <p:extLst>
      <p:ext uri="{BB962C8B-B14F-4D97-AF65-F5344CB8AC3E}">
        <p14:creationId xmlns:p14="http://schemas.microsoft.com/office/powerpoint/2010/main" val="3539663327"/>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320</a:t>
            </a:fld>
            <a:endParaRPr lang="en-US" dirty="0"/>
          </a:p>
        </p:txBody>
      </p:sp>
    </p:spTree>
    <p:extLst>
      <p:ext uri="{BB962C8B-B14F-4D97-AF65-F5344CB8AC3E}">
        <p14:creationId xmlns:p14="http://schemas.microsoft.com/office/powerpoint/2010/main" val="1782715032"/>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599005" y="3329948"/>
            <a:ext cx="8199727" cy="3574818"/>
          </a:xfrm>
        </p:spPr>
        <p:txBody>
          <a:bodyPr>
            <a:normAutofit fontScale="92500" lnSpcReduction="20000"/>
          </a:bodyPr>
          <a:lstStyle/>
          <a:p>
            <a:r>
              <a:rPr lang="en-US" sz="1400" b="1" dirty="0">
                <a:solidFill>
                  <a:srgbClr val="0070C0"/>
                </a:solidFill>
              </a:rPr>
              <a:t>I-1</a:t>
            </a:r>
          </a:p>
          <a:p>
            <a:endParaRPr lang="en-US" sz="800" dirty="0"/>
          </a:p>
          <a:p>
            <a:r>
              <a:rPr lang="en-US" sz="1400" dirty="0">
                <a:solidFill>
                  <a:srgbClr val="0070C0"/>
                </a:solidFill>
              </a:rPr>
              <a:t>Past 14 days – the two week period immediately preceding the SOC/ROC/DC. </a:t>
            </a:r>
          </a:p>
          <a:p>
            <a:r>
              <a:rPr lang="en-US" sz="1400" dirty="0">
                <a:solidFill>
                  <a:srgbClr val="0070C0"/>
                </a:solidFill>
              </a:rPr>
              <a:t>(FYI: The date of admission is day “0” and the day immediately preceding the date of admission is day “1”.) **</a:t>
            </a:r>
            <a:r>
              <a:rPr lang="en-US" sz="1400" b="1" dirty="0">
                <a:solidFill>
                  <a:srgbClr val="0070C0"/>
                </a:solidFill>
              </a:rPr>
              <a:t>Example:  SOC August 20 – any treatment for a UTI occurring on or after August 6</a:t>
            </a:r>
            <a:r>
              <a:rPr lang="en-US" sz="1400" b="1" baseline="30000" dirty="0">
                <a:solidFill>
                  <a:srgbClr val="0070C0"/>
                </a:solidFill>
              </a:rPr>
              <a:t>th</a:t>
            </a:r>
            <a:r>
              <a:rPr lang="en-US" sz="1400" b="1" dirty="0">
                <a:solidFill>
                  <a:srgbClr val="0070C0"/>
                </a:solidFill>
              </a:rPr>
              <a:t> would be considered.</a:t>
            </a:r>
          </a:p>
          <a:p>
            <a:endParaRPr lang="en-US" sz="1000" dirty="0"/>
          </a:p>
          <a:p>
            <a:r>
              <a:rPr lang="en-US" sz="1400" b="1" dirty="0">
                <a:solidFill>
                  <a:srgbClr val="0070C0"/>
                </a:solidFill>
              </a:rPr>
              <a:t>Read Slide</a:t>
            </a:r>
          </a:p>
          <a:p>
            <a:endParaRPr lang="en-US" sz="1400" dirty="0"/>
          </a:p>
          <a:p>
            <a:r>
              <a:rPr lang="en-US" sz="1400" dirty="0">
                <a:solidFill>
                  <a:srgbClr val="0070C0"/>
                </a:solidFill>
              </a:rPr>
              <a:t>Remember it’s </a:t>
            </a:r>
            <a:r>
              <a:rPr lang="en-US" sz="1400" b="1" dirty="0">
                <a:solidFill>
                  <a:srgbClr val="0070C0"/>
                </a:solidFill>
              </a:rPr>
              <a:t>asking </a:t>
            </a:r>
            <a:r>
              <a:rPr lang="en-US" sz="1400" dirty="0">
                <a:solidFill>
                  <a:srgbClr val="0070C0"/>
                </a:solidFill>
              </a:rPr>
              <a:t>you if the patient has been </a:t>
            </a:r>
            <a:r>
              <a:rPr lang="en-US" sz="1400" b="1" dirty="0">
                <a:solidFill>
                  <a:srgbClr val="0070C0"/>
                </a:solidFill>
              </a:rPr>
              <a:t>TREATED</a:t>
            </a:r>
            <a:r>
              <a:rPr lang="en-US" sz="1400" dirty="0">
                <a:solidFill>
                  <a:srgbClr val="0070C0"/>
                </a:solidFill>
              </a:rPr>
              <a:t> in the past 14 days.</a:t>
            </a:r>
          </a:p>
          <a:p>
            <a:endParaRPr lang="en-US" sz="1000" dirty="0">
              <a:solidFill>
                <a:srgbClr val="0070C0"/>
              </a:solidFill>
            </a:endParaRPr>
          </a:p>
          <a:p>
            <a:r>
              <a:rPr lang="en-US" sz="1400" dirty="0">
                <a:solidFill>
                  <a:srgbClr val="0070C0"/>
                </a:solidFill>
              </a:rPr>
              <a:t>**Q&amp;A 2019 book PG 297 also Q116.6 M1600:  My pt. has an order for Sulfa BIDx5 days, during the first five days of every month.  Upon my SOC assessment on 11/1, the pt. complained of s/s of UTI.  The physician was notified, but no order was obtained for a urinalysis since the patient was just beginning her prophylactic treatment that day.  How should I answer M1600?</a:t>
            </a:r>
          </a:p>
          <a:p>
            <a:endParaRPr lang="en-US" sz="1000" dirty="0">
              <a:solidFill>
                <a:srgbClr val="0070C0"/>
              </a:solidFill>
            </a:endParaRPr>
          </a:p>
          <a:p>
            <a:r>
              <a:rPr lang="en-US" sz="1400" dirty="0">
                <a:solidFill>
                  <a:srgbClr val="0070C0"/>
                </a:solidFill>
              </a:rPr>
              <a:t>_______How would you answer this?  This is why Q&amp;A updates are helpful __________3 possible answers: </a:t>
            </a:r>
          </a:p>
          <a:p>
            <a:endParaRPr lang="en-US" sz="900" dirty="0">
              <a:solidFill>
                <a:srgbClr val="0070C0"/>
              </a:solidFill>
            </a:endParaRPr>
          </a:p>
          <a:p>
            <a:r>
              <a:rPr lang="en-US" sz="1400" dirty="0">
                <a:solidFill>
                  <a:srgbClr val="0070C0"/>
                </a:solidFill>
              </a:rPr>
              <a:t>A:  M1600 is asking if the pt. has been treated for a UTI in past 14 days.  If the pt. was ordered to take the Sulfa during the first five days of each month as prophylactic treatment </a:t>
            </a:r>
            <a:r>
              <a:rPr lang="en-US" sz="1400" b="1" dirty="0">
                <a:solidFill>
                  <a:srgbClr val="0070C0"/>
                </a:solidFill>
              </a:rPr>
              <a:t>and</a:t>
            </a:r>
            <a:r>
              <a:rPr lang="en-US" sz="1400" dirty="0">
                <a:solidFill>
                  <a:srgbClr val="0070C0"/>
                </a:solidFill>
              </a:rPr>
              <a:t> developed a UTI, the Response would be “</a:t>
            </a:r>
            <a:r>
              <a:rPr lang="en-US" sz="1400" b="1" dirty="0">
                <a:solidFill>
                  <a:srgbClr val="0070C0"/>
                </a:solidFill>
              </a:rPr>
              <a:t>1-YES”.  </a:t>
            </a:r>
          </a:p>
          <a:p>
            <a:endParaRPr lang="en-US" sz="1400" dirty="0">
              <a:solidFill>
                <a:srgbClr val="0070C0"/>
              </a:solidFill>
            </a:endParaRPr>
          </a:p>
          <a:p>
            <a:r>
              <a:rPr lang="en-US" sz="1400" dirty="0">
                <a:solidFill>
                  <a:srgbClr val="0070C0"/>
                </a:solidFill>
              </a:rPr>
              <a:t>The </a:t>
            </a:r>
            <a:r>
              <a:rPr lang="en-US" sz="1400" b="1" dirty="0">
                <a:solidFill>
                  <a:srgbClr val="0070C0"/>
                </a:solidFill>
              </a:rPr>
              <a:t>physician must determine the diagnosis of a UTI, in order to select Response “1-YES</a:t>
            </a:r>
            <a:r>
              <a:rPr lang="en-US" sz="1400" dirty="0">
                <a:solidFill>
                  <a:srgbClr val="0070C0"/>
                </a:solidFill>
              </a:rPr>
              <a:t>”.  A UTI is not assumed to be present based on the presentation of a symptom(s).  </a:t>
            </a:r>
            <a:r>
              <a:rPr lang="en-US" sz="1400" b="1" dirty="0">
                <a:solidFill>
                  <a:srgbClr val="0070C0"/>
                </a:solidFill>
              </a:rPr>
              <a:t>In this scenario, the appropriate response would be “NA-Patient on prophylactic treatment” in absence of a physician DX of UTI.  </a:t>
            </a:r>
          </a:p>
          <a:p>
            <a:endParaRPr lang="en-US" sz="900" dirty="0">
              <a:solidFill>
                <a:srgbClr val="0070C0"/>
              </a:solidFill>
            </a:endParaRPr>
          </a:p>
          <a:p>
            <a:endParaRPr lang="en-US" sz="9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321</a:t>
            </a:fld>
            <a:endParaRPr lang="en-US" dirty="0"/>
          </a:p>
        </p:txBody>
      </p:sp>
    </p:spTree>
    <p:extLst>
      <p:ext uri="{BB962C8B-B14F-4D97-AF65-F5344CB8AC3E}">
        <p14:creationId xmlns:p14="http://schemas.microsoft.com/office/powerpoint/2010/main" val="1274998945"/>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20000"/>
          </a:bodyPr>
          <a:lstStyle/>
          <a:p>
            <a:r>
              <a:rPr lang="en-US" sz="1400" dirty="0">
                <a:solidFill>
                  <a:srgbClr val="0070C0"/>
                </a:solidFill>
              </a:rPr>
              <a:t>Read first 3 bullets.  </a:t>
            </a:r>
            <a:r>
              <a:rPr lang="en-US" sz="1400" b="1" dirty="0">
                <a:solidFill>
                  <a:srgbClr val="0070C0"/>
                </a:solidFill>
              </a:rPr>
              <a:t>This item does </a:t>
            </a:r>
            <a:r>
              <a:rPr lang="en-US" sz="1400" b="1" u="sng" dirty="0">
                <a:solidFill>
                  <a:srgbClr val="0070C0"/>
                </a:solidFill>
              </a:rPr>
              <a:t>NOT</a:t>
            </a:r>
            <a:r>
              <a:rPr lang="en-US" sz="1400" b="1" dirty="0">
                <a:solidFill>
                  <a:srgbClr val="0070C0"/>
                </a:solidFill>
              </a:rPr>
              <a:t> determine Cause.</a:t>
            </a:r>
          </a:p>
          <a:p>
            <a:endParaRPr lang="en-US" sz="1400" b="1" dirty="0">
              <a:solidFill>
                <a:srgbClr val="0070C0"/>
              </a:solidFill>
            </a:endParaRPr>
          </a:p>
          <a:p>
            <a:r>
              <a:rPr lang="en-US" sz="1400" dirty="0">
                <a:solidFill>
                  <a:srgbClr val="0070C0"/>
                </a:solidFill>
              </a:rPr>
              <a:t>Response 0 – No incontinence or Urinary Catheter Presence</a:t>
            </a:r>
          </a:p>
          <a:p>
            <a:endParaRPr lang="en-US" sz="1400" dirty="0">
              <a:solidFill>
                <a:srgbClr val="0070C0"/>
              </a:solidFill>
            </a:endParaRPr>
          </a:p>
          <a:p>
            <a:r>
              <a:rPr lang="en-US" sz="1400" dirty="0">
                <a:solidFill>
                  <a:srgbClr val="0070C0"/>
                </a:solidFill>
              </a:rPr>
              <a:t>Timed voiding is defined as scheduled toileting assistance or prompted voiding to manage incontinence based on identified patterns.  It is a compensatory strategy; it does not cure incontinence.  The patient can self-schedule or the caregiver can prompt or bring the patient to the toilet. Still response 1.</a:t>
            </a:r>
          </a:p>
          <a:p>
            <a:endParaRPr lang="en-US" sz="1400" dirty="0">
              <a:solidFill>
                <a:srgbClr val="0070C0"/>
              </a:solidFill>
            </a:endParaRPr>
          </a:p>
          <a:p>
            <a:r>
              <a:rPr lang="en-US" sz="1400" dirty="0">
                <a:solidFill>
                  <a:srgbClr val="0070C0"/>
                </a:solidFill>
              </a:rPr>
              <a:t>What if the catheter was </a:t>
            </a:r>
            <a:r>
              <a:rPr lang="en-US" sz="1400" b="1" dirty="0">
                <a:solidFill>
                  <a:srgbClr val="0070C0"/>
                </a:solidFill>
              </a:rPr>
              <a:t>removed or inserted </a:t>
            </a:r>
            <a:r>
              <a:rPr lang="en-US" sz="1400" dirty="0">
                <a:solidFill>
                  <a:srgbClr val="0070C0"/>
                </a:solidFill>
              </a:rPr>
              <a:t>during the comprehensive assessment?</a:t>
            </a:r>
          </a:p>
          <a:p>
            <a:r>
              <a:rPr lang="en-US" sz="1400" dirty="0">
                <a:solidFill>
                  <a:srgbClr val="0070C0"/>
                </a:solidFill>
              </a:rPr>
              <a:t>-if inserted – they have one – select Response “2”</a:t>
            </a:r>
          </a:p>
          <a:p>
            <a:r>
              <a:rPr lang="en-US" sz="1400" dirty="0"/>
              <a:t>-if removed – they </a:t>
            </a:r>
            <a:r>
              <a:rPr lang="en-US" sz="1400" dirty="0">
                <a:solidFill>
                  <a:srgbClr val="0070C0"/>
                </a:solidFill>
              </a:rPr>
              <a:t>don’t have one </a:t>
            </a:r>
            <a:r>
              <a:rPr lang="en-US" sz="1400" dirty="0"/>
              <a:t>– </a:t>
            </a:r>
            <a:r>
              <a:rPr lang="en-US" sz="1400" dirty="0">
                <a:solidFill>
                  <a:srgbClr val="0070C0"/>
                </a:solidFill>
              </a:rPr>
              <a:t>select Response “0” or “1” depending </a:t>
            </a:r>
            <a:r>
              <a:rPr lang="en-US" sz="1400" dirty="0"/>
              <a:t>on </a:t>
            </a:r>
            <a:r>
              <a:rPr lang="en-US" sz="1400" dirty="0">
                <a:solidFill>
                  <a:srgbClr val="0070C0"/>
                </a:solidFill>
              </a:rPr>
              <a:t>whether or not </a:t>
            </a:r>
            <a:r>
              <a:rPr lang="en-US" sz="1400" dirty="0"/>
              <a:t>the patient is </a:t>
            </a:r>
            <a:r>
              <a:rPr lang="en-US" sz="1400" dirty="0">
                <a:solidFill>
                  <a:srgbClr val="0070C0"/>
                </a:solidFill>
              </a:rPr>
              <a:t>incontinent.</a:t>
            </a:r>
          </a:p>
          <a:p>
            <a:endParaRPr lang="en-US" sz="1400" dirty="0">
              <a:solidFill>
                <a:srgbClr val="0070C0"/>
              </a:solidFill>
            </a:endParaRPr>
          </a:p>
          <a:p>
            <a:r>
              <a:rPr lang="en-US" sz="1400" dirty="0">
                <a:solidFill>
                  <a:srgbClr val="0070C0"/>
                </a:solidFill>
              </a:rPr>
              <a:t>Specifically: external, indwelling or suprapubic and for any reason….for improved clarity in Response 2.  </a:t>
            </a:r>
          </a:p>
          <a:p>
            <a:endParaRPr lang="en-US" sz="1400" b="0" dirty="0">
              <a:solidFill>
                <a:srgbClr val="0070C0"/>
              </a:solidFill>
            </a:endParaRPr>
          </a:p>
          <a:p>
            <a:r>
              <a:rPr lang="en-US" sz="1400" b="1" dirty="0">
                <a:solidFill>
                  <a:srgbClr val="0070C0"/>
                </a:solidFill>
              </a:rPr>
              <a:t>Q. 119.2.2 – What about if you get an order to straight </a:t>
            </a:r>
            <a:r>
              <a:rPr lang="en-US" sz="1400" b="1" dirty="0" err="1">
                <a:solidFill>
                  <a:srgbClr val="0070C0"/>
                </a:solidFill>
              </a:rPr>
              <a:t>cath</a:t>
            </a:r>
            <a:r>
              <a:rPr lang="en-US" sz="1400" b="1" dirty="0">
                <a:solidFill>
                  <a:srgbClr val="0070C0"/>
                </a:solidFill>
              </a:rPr>
              <a:t> a patient for a urine sample?  Not included.</a:t>
            </a:r>
          </a:p>
          <a:p>
            <a:endParaRPr lang="en-US" sz="1400" dirty="0">
              <a:solidFill>
                <a:srgbClr val="0070C0"/>
              </a:solidFill>
            </a:endParaRPr>
          </a:p>
          <a:p>
            <a:r>
              <a:rPr lang="en-US" sz="1400" dirty="0">
                <a:solidFill>
                  <a:srgbClr val="0070C0"/>
                </a:solidFill>
              </a:rPr>
              <a:t>A catheter solely utilized for irrigation of the bladder or installation with an antibiotic is NOT reported in this item.  </a:t>
            </a:r>
            <a:r>
              <a:rPr lang="en-US" sz="1400" b="1" dirty="0">
                <a:solidFill>
                  <a:srgbClr val="0070C0"/>
                </a:solidFill>
              </a:rPr>
              <a:t>M1610  PG I-2</a:t>
            </a:r>
            <a:r>
              <a:rPr lang="en-US" sz="1400" dirty="0">
                <a:solidFill>
                  <a:srgbClr val="0070C0"/>
                </a:solidFill>
              </a:rPr>
              <a:t>.</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322</a:t>
            </a:fld>
            <a:endParaRPr lang="en-US" dirty="0"/>
          </a:p>
        </p:txBody>
      </p:sp>
    </p:spTree>
    <p:extLst>
      <p:ext uri="{BB962C8B-B14F-4D97-AF65-F5344CB8AC3E}">
        <p14:creationId xmlns:p14="http://schemas.microsoft.com/office/powerpoint/2010/main" val="217378426"/>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solidFill>
                  <a:srgbClr val="0070C0"/>
                </a:solidFill>
              </a:rPr>
              <a:t>CH 3 PG  I-2 – new instructions.  See I-2 for answer.</a:t>
            </a:r>
          </a:p>
          <a:p>
            <a:endParaRPr lang="en-US" b="1" dirty="0">
              <a:solidFill>
                <a:srgbClr val="0070C0"/>
              </a:solidFill>
            </a:endParaRPr>
          </a:p>
          <a:p>
            <a:r>
              <a:rPr lang="en-US" b="1" dirty="0">
                <a:solidFill>
                  <a:srgbClr val="0070C0"/>
                </a:solidFill>
              </a:rPr>
              <a:t>Response:  0 or 1 would be appropriate, depending on whether or not the patient is continent.</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323</a:t>
            </a:fld>
            <a:endParaRPr lang="en-US" dirty="0"/>
          </a:p>
        </p:txBody>
      </p:sp>
    </p:spTree>
    <p:extLst>
      <p:ext uri="{BB962C8B-B14F-4D97-AF65-F5344CB8AC3E}">
        <p14:creationId xmlns:p14="http://schemas.microsoft.com/office/powerpoint/2010/main" val="2124535890"/>
      </p:ext>
    </p:extLst>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324</a:t>
            </a:fld>
            <a:endParaRPr lang="en-US" dirty="0"/>
          </a:p>
        </p:txBody>
      </p:sp>
    </p:spTree>
    <p:extLst>
      <p:ext uri="{BB962C8B-B14F-4D97-AF65-F5344CB8AC3E}">
        <p14:creationId xmlns:p14="http://schemas.microsoft.com/office/powerpoint/2010/main" val="9041790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OASIS Items used in the PDGM Functional Impairment Level determination to help calculate the payment. </a:t>
            </a:r>
          </a:p>
          <a:p>
            <a:endParaRPr lang="en-US" dirty="0"/>
          </a:p>
          <a:p>
            <a:r>
              <a:rPr lang="en-US" dirty="0"/>
              <a:t>OASIS items associated with functions, including those items associated with dressing and walking. </a:t>
            </a:r>
          </a:p>
          <a:p>
            <a:endParaRPr lang="en-US" dirty="0"/>
          </a:p>
          <a:p>
            <a:r>
              <a:rPr lang="en-US" dirty="0"/>
              <a:t>OASIS items the PDGM uses to establish the functional impairment level for case-mix adjustments; which includes </a:t>
            </a:r>
            <a:r>
              <a:rPr lang="en-US" b="1" dirty="0"/>
              <a:t>two additional OASIS items </a:t>
            </a:r>
            <a:r>
              <a:rPr lang="en-US" dirty="0"/>
              <a:t>to measure functional impairment: </a:t>
            </a:r>
            <a:r>
              <a:rPr lang="en-US" b="1" dirty="0"/>
              <a:t>grooming</a:t>
            </a:r>
          </a:p>
          <a:p>
            <a:r>
              <a:rPr lang="en-US" b="1" dirty="0"/>
              <a:t>and risk for hospitalization.</a:t>
            </a:r>
          </a:p>
          <a:p>
            <a:endParaRPr lang="en-US" dirty="0"/>
          </a:p>
          <a:p>
            <a:r>
              <a:rPr lang="en-US" dirty="0"/>
              <a:t>Points reflect relative resource group ( high intensity) greater number of points for example).  </a:t>
            </a:r>
          </a:p>
          <a:p>
            <a:endParaRPr lang="en-US" dirty="0"/>
          </a:p>
          <a:p>
            <a:r>
              <a:rPr lang="en-US" dirty="0"/>
              <a:t>For each 30 day period, points are summed to determine an overall functional score</a:t>
            </a:r>
          </a:p>
          <a:p>
            <a:endParaRPr lang="en-US" dirty="0"/>
          </a:p>
          <a:p>
            <a:r>
              <a:rPr lang="en-US" dirty="0"/>
              <a:t>Within each PDGM diagnosis grouping periods are split into thirds and assigned to a low, medium, or high functional impairment group.</a:t>
            </a:r>
          </a:p>
        </p:txBody>
      </p:sp>
      <p:sp>
        <p:nvSpPr>
          <p:cNvPr id="4" name="Slide Number Placeholder 3"/>
          <p:cNvSpPr>
            <a:spLocks noGrp="1"/>
          </p:cNvSpPr>
          <p:nvPr>
            <p:ph type="sldNum" sz="quarter" idx="5"/>
          </p:nvPr>
        </p:nvSpPr>
        <p:spPr/>
        <p:txBody>
          <a:bodyPr/>
          <a:lstStyle/>
          <a:p>
            <a:fld id="{DE6A6F7E-FF20-4893-9B67-69E41E6C65A7}" type="slidenum">
              <a:rPr lang="en-US" smtClean="0"/>
              <a:pPr/>
              <a:t>30</a:t>
            </a:fld>
            <a:endParaRPr lang="en-US" dirty="0"/>
          </a:p>
        </p:txBody>
      </p:sp>
    </p:spTree>
    <p:extLst>
      <p:ext uri="{BB962C8B-B14F-4D97-AF65-F5344CB8AC3E}">
        <p14:creationId xmlns:p14="http://schemas.microsoft.com/office/powerpoint/2010/main" val="2688241331"/>
      </p:ext>
    </p:extLst>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sz="1400" b="1" dirty="0">
                <a:solidFill>
                  <a:srgbClr val="0070C0"/>
                </a:solidFill>
              </a:rPr>
              <a:t>PG N-1            </a:t>
            </a:r>
            <a:r>
              <a:rPr lang="en-US" sz="1400" dirty="0">
                <a:solidFill>
                  <a:srgbClr val="0070C0"/>
                </a:solidFill>
              </a:rPr>
              <a:t>M0110 is the other one you will need to get </a:t>
            </a:r>
            <a:r>
              <a:rPr lang="en-US" sz="1400" b="1" dirty="0">
                <a:solidFill>
                  <a:srgbClr val="0070C0"/>
                </a:solidFill>
              </a:rPr>
              <a:t>HIPPS</a:t>
            </a:r>
            <a:r>
              <a:rPr lang="en-US" sz="1400" dirty="0">
                <a:solidFill>
                  <a:srgbClr val="0070C0"/>
                </a:solidFill>
              </a:rPr>
              <a:t> Code and this one.  READ SLIDE.</a:t>
            </a:r>
          </a:p>
          <a:p>
            <a:endParaRPr lang="en-US" sz="1400" dirty="0"/>
          </a:p>
          <a:p>
            <a:r>
              <a:rPr lang="en-US" sz="1400" b="1" dirty="0">
                <a:solidFill>
                  <a:srgbClr val="0070C0"/>
                </a:solidFill>
              </a:rPr>
              <a:t>N – 1    </a:t>
            </a:r>
            <a:r>
              <a:rPr lang="en-US" sz="1400" dirty="0">
                <a:solidFill>
                  <a:srgbClr val="0070C0"/>
                </a:solidFill>
              </a:rPr>
              <a:t>If no therapy planned put 000.</a:t>
            </a:r>
          </a:p>
          <a:p>
            <a:endParaRPr lang="en-US" sz="1400" dirty="0">
              <a:solidFill>
                <a:srgbClr val="0070C0"/>
              </a:solidFill>
            </a:endParaRPr>
          </a:p>
          <a:p>
            <a:r>
              <a:rPr lang="en-US" sz="1400" dirty="0">
                <a:solidFill>
                  <a:srgbClr val="0070C0"/>
                </a:solidFill>
              </a:rPr>
              <a:t>For multidisciplinary cases – Nursing and Therapy may collaborate to answer this item correctly.    </a:t>
            </a:r>
          </a:p>
          <a:p>
            <a:endParaRPr lang="en-US" sz="1400" dirty="0">
              <a:solidFill>
                <a:srgbClr val="0070C0"/>
              </a:solidFill>
            </a:endParaRPr>
          </a:p>
          <a:p>
            <a:r>
              <a:rPr lang="en-US" sz="1400" dirty="0">
                <a:solidFill>
                  <a:srgbClr val="0070C0"/>
                </a:solidFill>
              </a:rPr>
              <a:t>Therapy visits must relate directly and specifically to a treatment regimen and be reasonable and necessary of treatment of pt.’s illness or injury and physician orders.</a:t>
            </a:r>
          </a:p>
          <a:p>
            <a:endParaRPr lang="en-US" sz="1400" dirty="0">
              <a:solidFill>
                <a:srgbClr val="0070C0"/>
              </a:solidFill>
            </a:endParaRPr>
          </a:p>
          <a:p>
            <a:r>
              <a:rPr lang="en-US" sz="1400" dirty="0">
                <a:solidFill>
                  <a:srgbClr val="0070C0"/>
                </a:solidFill>
              </a:rPr>
              <a:t>When a patient is discharged home from an inpatient facility admission in the last 5 days of a certification period (the requirement to complete a Resumption of Care assessment </a:t>
            </a:r>
          </a:p>
          <a:p>
            <a:r>
              <a:rPr lang="en-US" sz="1400" dirty="0">
                <a:solidFill>
                  <a:srgbClr val="0070C0"/>
                </a:solidFill>
              </a:rPr>
              <a:t>overlaps with the requirement to complete a Recertification assessment), CMS allows the agency to complete a single ROC assessment to meet the requirements of both </a:t>
            </a:r>
            <a:r>
              <a:rPr lang="en-US" sz="1400" dirty="0" err="1">
                <a:solidFill>
                  <a:srgbClr val="0070C0"/>
                </a:solidFill>
              </a:rPr>
              <a:t>timepoints</a:t>
            </a:r>
            <a:r>
              <a:rPr lang="en-US" sz="1400" dirty="0">
                <a:solidFill>
                  <a:srgbClr val="0070C0"/>
                </a:solidFill>
              </a:rPr>
              <a:t>.  </a:t>
            </a:r>
          </a:p>
          <a:p>
            <a:r>
              <a:rPr lang="en-US" sz="1400" dirty="0">
                <a:solidFill>
                  <a:srgbClr val="0070C0"/>
                </a:solidFill>
              </a:rPr>
              <a:t>In such cases, the total number of therapy visits planned for the upcoming 60-day episode should be reported in M2200.    </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325</a:t>
            </a:fld>
            <a:endParaRPr lang="en-US" dirty="0"/>
          </a:p>
        </p:txBody>
      </p:sp>
    </p:spTree>
    <p:extLst>
      <p:ext uri="{BB962C8B-B14F-4D97-AF65-F5344CB8AC3E}">
        <p14:creationId xmlns:p14="http://schemas.microsoft.com/office/powerpoint/2010/main" val="2385818143"/>
      </p:ext>
    </p:extLst>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20000"/>
          </a:bodyPr>
          <a:lstStyle/>
          <a:p>
            <a:endParaRPr lang="en-US" sz="1600" dirty="0"/>
          </a:p>
          <a:p>
            <a:r>
              <a:rPr lang="en-US" sz="1600" b="1" dirty="0">
                <a:solidFill>
                  <a:srgbClr val="0070C0"/>
                </a:solidFill>
              </a:rPr>
              <a:t>Just like M2200, in order to generate a HIPPS code you must at least put “000” as a response.  Report a number that is zero filled and right justified.  Ex. 11 visits would be “011”.  </a:t>
            </a:r>
          </a:p>
          <a:p>
            <a:endParaRPr lang="en-US" sz="1600" b="1" dirty="0">
              <a:solidFill>
                <a:srgbClr val="0070C0"/>
              </a:solidFill>
            </a:endParaRPr>
          </a:p>
          <a:p>
            <a:r>
              <a:rPr lang="en-US" sz="1600" b="1" dirty="0">
                <a:solidFill>
                  <a:srgbClr val="0070C0"/>
                </a:solidFill>
              </a:rPr>
              <a:t>OASIS Book 2019- page 460:   </a:t>
            </a:r>
          </a:p>
          <a:p>
            <a:r>
              <a:rPr lang="en-US" sz="1600" b="1" dirty="0">
                <a:solidFill>
                  <a:srgbClr val="0070C0"/>
                </a:solidFill>
              </a:rPr>
              <a:t>The CWF will automatically adjust claims up or down to correct for episode timing (early/late) from M0110  when submitted information is found to be incorrect.  No canceling or resubmission on part of the HHAs will be required in these instances.  However, if it comes to the clinician’s attention that the OASIS responses are incorrect the original assessment may be corrected following the agency’s correction policy.  Agencies can make a non-key field change to their records and retransmit the corrected assessment to the OASIS system.</a:t>
            </a:r>
          </a:p>
          <a:p>
            <a:endParaRPr lang="en-US" sz="1600" b="1" dirty="0">
              <a:solidFill>
                <a:srgbClr val="0070C0"/>
              </a:solidFill>
            </a:endParaRPr>
          </a:p>
          <a:p>
            <a:r>
              <a:rPr lang="en-US" sz="1600" b="1" dirty="0">
                <a:solidFill>
                  <a:srgbClr val="0070C0"/>
                </a:solidFill>
              </a:rPr>
              <a:t>As far as therapy – it is an estimate so even if it turns out the estimation was  found to be incorrect there is NO need to go back and make a change.  CWF will auto correct.</a:t>
            </a:r>
          </a:p>
          <a:p>
            <a:endParaRPr lang="en-US" sz="1600" b="1" dirty="0">
              <a:solidFill>
                <a:srgbClr val="0070C0"/>
              </a:solidFill>
            </a:endParaRPr>
          </a:p>
          <a:p>
            <a:r>
              <a:rPr lang="en-US" sz="1600" b="1" dirty="0">
                <a:solidFill>
                  <a:srgbClr val="0070C0"/>
                </a:solidFill>
              </a:rPr>
              <a:t>Read last bullet.</a:t>
            </a:r>
          </a:p>
          <a:p>
            <a:endParaRPr lang="en-US" sz="1600"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326</a:t>
            </a:fld>
            <a:endParaRPr lang="en-US" dirty="0"/>
          </a:p>
        </p:txBody>
      </p:sp>
    </p:spTree>
    <p:extLst>
      <p:ext uri="{BB962C8B-B14F-4D97-AF65-F5344CB8AC3E}">
        <p14:creationId xmlns:p14="http://schemas.microsoft.com/office/powerpoint/2010/main" val="1945242141"/>
      </p:ext>
    </p:extLst>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Module of Section on Assessment Types.</a:t>
            </a:r>
          </a:p>
          <a:p>
            <a:endParaRPr lang="en-US" dirty="0"/>
          </a:p>
          <a:p>
            <a:r>
              <a:rPr lang="en-US" dirty="0"/>
              <a:t>Ex. If PT and OT both ordered by the physician and in the POC and initial assessment /eligibility determined doesn’t matter which delivers first therapy service.  OASIS Book 2019 PG 458.</a:t>
            </a:r>
          </a:p>
        </p:txBody>
      </p:sp>
      <p:sp>
        <p:nvSpPr>
          <p:cNvPr id="4" name="Slide Number Placeholder 3"/>
          <p:cNvSpPr>
            <a:spLocks noGrp="1"/>
          </p:cNvSpPr>
          <p:nvPr>
            <p:ph type="sldNum" sz="quarter" idx="5"/>
          </p:nvPr>
        </p:nvSpPr>
        <p:spPr/>
        <p:txBody>
          <a:bodyPr/>
          <a:lstStyle/>
          <a:p>
            <a:fld id="{DE6A6F7E-FF20-4893-9B67-69E41E6C65A7}" type="slidenum">
              <a:rPr lang="en-US" smtClean="0"/>
              <a:pPr/>
              <a:t>327</a:t>
            </a:fld>
            <a:endParaRPr lang="en-US" dirty="0"/>
          </a:p>
        </p:txBody>
      </p:sp>
    </p:spTree>
    <p:extLst>
      <p:ext uri="{BB962C8B-B14F-4D97-AF65-F5344CB8AC3E}">
        <p14:creationId xmlns:p14="http://schemas.microsoft.com/office/powerpoint/2010/main" val="334792013"/>
      </p:ext>
    </p:extLst>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b="1" dirty="0">
                <a:solidFill>
                  <a:srgbClr val="0070C0"/>
                </a:solidFill>
              </a:rPr>
              <a:t>CH 3 PG- P1 </a:t>
            </a: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328</a:t>
            </a:fld>
            <a:endParaRPr lang="en-US" dirty="0"/>
          </a:p>
        </p:txBody>
      </p:sp>
    </p:spTree>
    <p:extLst>
      <p:ext uri="{BB962C8B-B14F-4D97-AF65-F5344CB8AC3E}">
        <p14:creationId xmlns:p14="http://schemas.microsoft.com/office/powerpoint/2010/main" val="1034610719"/>
      </p:ext>
    </p:extLst>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pPr defTabSz="927842">
              <a:defRPr/>
            </a:pPr>
            <a:endParaRPr lang="en-US" dirty="0"/>
          </a:p>
          <a:p>
            <a:r>
              <a:rPr lang="en-US" sz="1400" b="1" dirty="0">
                <a:solidFill>
                  <a:srgbClr val="0070C0"/>
                </a:solidFill>
              </a:rPr>
              <a:t>Don’t read slide on this one.  Just read below.  </a:t>
            </a:r>
            <a:r>
              <a:rPr lang="en-US" sz="1400" dirty="0">
                <a:solidFill>
                  <a:srgbClr val="0070C0"/>
                </a:solidFill>
              </a:rPr>
              <a:t>Order box above from OEC conference notes.</a:t>
            </a:r>
          </a:p>
          <a:p>
            <a:endParaRPr lang="en-US" dirty="0">
              <a:solidFill>
                <a:srgbClr val="0070C0"/>
              </a:solidFill>
            </a:endParaRPr>
          </a:p>
          <a:p>
            <a:r>
              <a:rPr lang="en-US" sz="1400" dirty="0">
                <a:solidFill>
                  <a:srgbClr val="0070C0"/>
                </a:solidFill>
              </a:rPr>
              <a:t>**This M-item is </a:t>
            </a:r>
            <a:r>
              <a:rPr lang="en-US" sz="1400" b="1" dirty="0">
                <a:solidFill>
                  <a:srgbClr val="0070C0"/>
                </a:solidFill>
              </a:rPr>
              <a:t>collected</a:t>
            </a:r>
            <a:r>
              <a:rPr lang="en-US" sz="1400" dirty="0">
                <a:solidFill>
                  <a:srgbClr val="0070C0"/>
                </a:solidFill>
              </a:rPr>
              <a:t> at </a:t>
            </a:r>
            <a:r>
              <a:rPr lang="en-US" sz="1400" b="1" dirty="0">
                <a:solidFill>
                  <a:srgbClr val="0070C0"/>
                </a:solidFill>
              </a:rPr>
              <a:t>Transfer and </a:t>
            </a:r>
            <a:r>
              <a:rPr lang="en-US" sz="1400" b="1" u="sng" dirty="0">
                <a:solidFill>
                  <a:srgbClr val="0070C0"/>
                </a:solidFill>
              </a:rPr>
              <a:t>Discharge </a:t>
            </a:r>
          </a:p>
          <a:p>
            <a:r>
              <a:rPr lang="en-US" sz="1400" u="sng" dirty="0">
                <a:solidFill>
                  <a:srgbClr val="0070C0"/>
                </a:solidFill>
              </a:rPr>
              <a:t>**</a:t>
            </a:r>
            <a:r>
              <a:rPr lang="en-US" sz="1400" dirty="0">
                <a:solidFill>
                  <a:srgbClr val="0070C0"/>
                </a:solidFill>
              </a:rPr>
              <a:t> FOCUS is </a:t>
            </a:r>
            <a:r>
              <a:rPr lang="en-US" sz="1400" b="1" dirty="0">
                <a:solidFill>
                  <a:srgbClr val="0070C0"/>
                </a:solidFill>
              </a:rPr>
              <a:t>asking were there physician’s ordered interventions and were they listed on the POC and is there </a:t>
            </a:r>
            <a:r>
              <a:rPr lang="en-US" sz="1400" b="1" u="sng" dirty="0">
                <a:solidFill>
                  <a:srgbClr val="0070C0"/>
                </a:solidFill>
              </a:rPr>
              <a:t>documented evidence they were implemented.</a:t>
            </a:r>
          </a:p>
          <a:p>
            <a:endParaRPr lang="en-US" sz="1400" b="1" dirty="0">
              <a:solidFill>
                <a:srgbClr val="0070C0"/>
              </a:solidFill>
            </a:endParaRPr>
          </a:p>
          <a:p>
            <a:endParaRPr lang="en-US" sz="1400" dirty="0">
              <a:solidFill>
                <a:srgbClr val="0070C0"/>
              </a:solidFill>
            </a:endParaRPr>
          </a:p>
          <a:p>
            <a:pPr defTabSz="927842">
              <a:defRPr/>
            </a:pPr>
            <a:r>
              <a:rPr lang="en-US" sz="1400" dirty="0">
                <a:solidFill>
                  <a:srgbClr val="0070C0"/>
                </a:solidFill>
              </a:rPr>
              <a:t>D1:  To score this item accurately, the assessing clinician will </a:t>
            </a:r>
            <a:r>
              <a:rPr lang="en-US" sz="1400" b="1" dirty="0">
                <a:solidFill>
                  <a:srgbClr val="0070C0"/>
                </a:solidFill>
              </a:rPr>
              <a:t>need to “look back” </a:t>
            </a:r>
            <a:r>
              <a:rPr lang="en-US" sz="1400" dirty="0">
                <a:solidFill>
                  <a:srgbClr val="0070C0"/>
                </a:solidFill>
              </a:rPr>
              <a:t>at all information all the way back to the most recent SOC or ROC.</a:t>
            </a:r>
          </a:p>
          <a:p>
            <a:pPr defTabSz="927842">
              <a:defRPr/>
            </a:pPr>
            <a:endParaRPr lang="en-US" sz="1400" dirty="0"/>
          </a:p>
          <a:p>
            <a:pPr defTabSz="927842">
              <a:defRPr/>
            </a:pPr>
            <a:r>
              <a:rPr lang="en-US" sz="1400" dirty="0">
                <a:solidFill>
                  <a:srgbClr val="0070C0"/>
                </a:solidFill>
              </a:rPr>
              <a:t>This is an excellent time to also detect problems of sometimes implemented and sometimes not – hit or miss.  Also a good time to pick up staff documentation habits good and bad.  If not documented as done can you count it?  NO and if we identify it a citation would normally be issued.  </a:t>
            </a:r>
          </a:p>
          <a:p>
            <a:pPr defTabSz="927842">
              <a:defRPr/>
            </a:pPr>
            <a:endParaRPr lang="en-US" sz="1400" dirty="0"/>
          </a:p>
          <a:p>
            <a:pPr defTabSz="927842">
              <a:defRPr/>
            </a:pPr>
            <a:endParaRPr lang="en-US" sz="1400" dirty="0"/>
          </a:p>
          <a:p>
            <a:endParaRPr lang="en-US" sz="14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329</a:t>
            </a:fld>
            <a:endParaRPr lang="en-US" dirty="0"/>
          </a:p>
        </p:txBody>
      </p:sp>
    </p:spTree>
    <p:extLst>
      <p:ext uri="{BB962C8B-B14F-4D97-AF65-F5344CB8AC3E}">
        <p14:creationId xmlns:p14="http://schemas.microsoft.com/office/powerpoint/2010/main" val="1092571365"/>
      </p:ext>
    </p:extLst>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pPr defTabSz="916482">
              <a:defRPr/>
            </a:pPr>
            <a:endParaRPr lang="en-US" b="1" dirty="0"/>
          </a:p>
          <a:p>
            <a:pPr defTabSz="916482">
              <a:defRPr/>
            </a:pPr>
            <a:r>
              <a:rPr lang="en-US" b="1" baseline="0" dirty="0">
                <a:solidFill>
                  <a:srgbClr val="0070C0"/>
                </a:solidFill>
              </a:rPr>
              <a:t>Time Period:  At the</a:t>
            </a:r>
            <a:r>
              <a:rPr lang="en-US" b="1" dirty="0">
                <a:solidFill>
                  <a:srgbClr val="0070C0"/>
                </a:solidFill>
              </a:rPr>
              <a:t> time of or any time since the most recent SOC/ROC do</a:t>
            </a:r>
            <a:r>
              <a:rPr lang="en-US" b="1" baseline="0" dirty="0">
                <a:solidFill>
                  <a:srgbClr val="0070C0"/>
                </a:solidFill>
              </a:rPr>
              <a:t> you physician orders on the POC and have evidence of implementation.</a:t>
            </a:r>
            <a:endParaRPr lang="en-US" b="1" dirty="0">
              <a:solidFill>
                <a:srgbClr val="0070C0"/>
              </a:solidFill>
            </a:endParaRPr>
          </a:p>
          <a:p>
            <a:pPr defTabSz="916482">
              <a:defRPr/>
            </a:pPr>
            <a:endParaRPr lang="en-US" b="1" dirty="0"/>
          </a:p>
          <a:p>
            <a:pPr defTabSz="916482">
              <a:defRPr/>
            </a:pPr>
            <a:r>
              <a:rPr lang="en-US" b="1" dirty="0">
                <a:solidFill>
                  <a:srgbClr val="0070C0"/>
                </a:solidFill>
              </a:rPr>
              <a:t>In order to select “NA” the assessment must have been </a:t>
            </a:r>
            <a:r>
              <a:rPr lang="en-US" b="1" u="sng" dirty="0">
                <a:solidFill>
                  <a:srgbClr val="0070C0"/>
                </a:solidFill>
              </a:rPr>
              <a:t>standardized, validated assessments</a:t>
            </a:r>
            <a:r>
              <a:rPr lang="en-US" b="1" dirty="0">
                <a:solidFill>
                  <a:srgbClr val="0070C0"/>
                </a:solidFill>
              </a:rPr>
              <a:t>.  Note that “Every assessment” completed must have identified no fall risk, no pain, no pressure ulcer risk to select “NA” .  </a:t>
            </a:r>
          </a:p>
          <a:p>
            <a:pPr defTabSz="916482">
              <a:defRPr/>
            </a:pPr>
            <a:endParaRPr lang="en-US" b="1" dirty="0"/>
          </a:p>
          <a:p>
            <a:pPr defTabSz="916482">
              <a:defRPr/>
            </a:pPr>
            <a:endParaRPr lang="en-US" b="1" dirty="0"/>
          </a:p>
          <a:p>
            <a:pPr defTabSz="916482">
              <a:defRPr/>
            </a:pPr>
            <a:endParaRPr lang="en-US" b="1" dirty="0">
              <a:solidFill>
                <a:srgbClr val="0070C0"/>
              </a:solidFill>
            </a:endParaRPr>
          </a:p>
          <a:p>
            <a:pPr defTabSz="916482">
              <a:defRPr/>
            </a:pPr>
            <a:r>
              <a:rPr lang="en-US" b="1" dirty="0">
                <a:solidFill>
                  <a:srgbClr val="0070C0"/>
                </a:solidFill>
              </a:rPr>
              <a:t>Process Measures!  Collected at Transfer and Discharge.</a:t>
            </a:r>
            <a:r>
              <a:rPr lang="en-US" b="1" baseline="0" dirty="0">
                <a:solidFill>
                  <a:srgbClr val="0070C0"/>
                </a:solidFill>
              </a:rPr>
              <a:t>  </a:t>
            </a:r>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330</a:t>
            </a:fld>
            <a:endParaRPr lang="en-US" dirty="0"/>
          </a:p>
        </p:txBody>
      </p:sp>
    </p:spTree>
    <p:extLst>
      <p:ext uri="{BB962C8B-B14F-4D97-AF65-F5344CB8AC3E}">
        <p14:creationId xmlns:p14="http://schemas.microsoft.com/office/powerpoint/2010/main" val="2207315475"/>
      </p:ext>
    </p:extLst>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70C0"/>
                </a:solidFill>
              </a:rPr>
              <a:t>Read below only:</a:t>
            </a:r>
          </a:p>
          <a:p>
            <a:r>
              <a:rPr lang="en-US" sz="1200" dirty="0">
                <a:solidFill>
                  <a:srgbClr val="0070C0"/>
                </a:solidFill>
              </a:rPr>
              <a:t>As part of a comprehensive assessment are times that pain, fall risk, pressure ulcer risk and depression should be assessed. </a:t>
            </a:r>
          </a:p>
          <a:p>
            <a:endParaRPr lang="en-US" sz="700" dirty="0">
              <a:solidFill>
                <a:srgbClr val="0070C0"/>
              </a:solidFill>
            </a:endParaRPr>
          </a:p>
          <a:p>
            <a:r>
              <a:rPr lang="en-US" sz="1200" dirty="0">
                <a:solidFill>
                  <a:srgbClr val="0070C0"/>
                </a:solidFill>
              </a:rPr>
              <a:t>No tool is mandated by CMS however the OASIS data ask if a standardized, validated tool was utilized to perform the screening.  These are </a:t>
            </a:r>
            <a:r>
              <a:rPr lang="en-US" sz="1200" b="1" dirty="0">
                <a:solidFill>
                  <a:srgbClr val="0070C0"/>
                </a:solidFill>
              </a:rPr>
              <a:t>process measure items </a:t>
            </a:r>
            <a:r>
              <a:rPr lang="en-US" sz="1200" dirty="0">
                <a:solidFill>
                  <a:srgbClr val="0070C0"/>
                </a:solidFill>
              </a:rPr>
              <a:t>– to capture if your agency is using “evidence based/best practices”. Process measure items are not mandated as a condition of participation. The information goes to your OBQI reports and HH Compare. </a:t>
            </a:r>
          </a:p>
          <a:p>
            <a:endParaRPr lang="en-US" sz="700" dirty="0">
              <a:solidFill>
                <a:srgbClr val="0070C0"/>
              </a:solidFill>
            </a:endParaRPr>
          </a:p>
          <a:p>
            <a:r>
              <a:rPr lang="en-US" sz="700" dirty="0">
                <a:solidFill>
                  <a:srgbClr val="0070C0"/>
                </a:solidFill>
              </a:rPr>
              <a:t>In M2401 – in order to select NA – a standardized Validation Tool must be used in all items except item A or F to select NA must use standardized tool.</a:t>
            </a:r>
          </a:p>
          <a:p>
            <a:endParaRPr lang="en-US" sz="700" dirty="0">
              <a:solidFill>
                <a:srgbClr val="0070C0"/>
              </a:solidFill>
            </a:endParaRPr>
          </a:p>
          <a:p>
            <a:r>
              <a:rPr lang="en-US" sz="1200" b="1" dirty="0">
                <a:solidFill>
                  <a:srgbClr val="0070C0"/>
                </a:solidFill>
              </a:rPr>
              <a:t>**</a:t>
            </a:r>
            <a:r>
              <a:rPr lang="en-US" sz="1200" dirty="0">
                <a:solidFill>
                  <a:srgbClr val="0070C0"/>
                </a:solidFill>
              </a:rPr>
              <a:t>A standardized, validated tool is one that has been scientifically tested in a population with characteristics similar to that of the patient being assessed (Examples:  Community-dwelling elders, non-institutionalized adults with disabilities, etc.)  and shown to be effective in identifying people at risk.</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331</a:t>
            </a:fld>
            <a:endParaRPr lang="en-US" dirty="0"/>
          </a:p>
        </p:txBody>
      </p:sp>
    </p:spTree>
    <p:extLst>
      <p:ext uri="{BB962C8B-B14F-4D97-AF65-F5344CB8AC3E}">
        <p14:creationId xmlns:p14="http://schemas.microsoft.com/office/powerpoint/2010/main" val="1395247137"/>
      </p:ext>
    </p:extLst>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endParaRPr lang="en-US" baseline="0" dirty="0"/>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332</a:t>
            </a:fld>
            <a:endParaRPr lang="en-US" dirty="0"/>
          </a:p>
        </p:txBody>
      </p:sp>
    </p:spTree>
    <p:extLst>
      <p:ext uri="{BB962C8B-B14F-4D97-AF65-F5344CB8AC3E}">
        <p14:creationId xmlns:p14="http://schemas.microsoft.com/office/powerpoint/2010/main" val="4214023434"/>
      </p:ext>
    </p:extLst>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A – Monitoring for presence of skin lesions on lower extremities AND patient caregiver Education on proper foot care must both be present.</a:t>
            </a:r>
          </a:p>
          <a:p>
            <a:endParaRPr lang="en-US" dirty="0"/>
          </a:p>
          <a:p>
            <a:r>
              <a:rPr lang="en-US" dirty="0"/>
              <a:t>Row D – Interventions to MONITOR and MITIGATE pain must both be present.</a:t>
            </a:r>
          </a:p>
        </p:txBody>
      </p:sp>
      <p:sp>
        <p:nvSpPr>
          <p:cNvPr id="4" name="Slide Number Placeholder 3"/>
          <p:cNvSpPr>
            <a:spLocks noGrp="1"/>
          </p:cNvSpPr>
          <p:nvPr>
            <p:ph type="sldNum" sz="quarter" idx="5"/>
          </p:nvPr>
        </p:nvSpPr>
        <p:spPr/>
        <p:txBody>
          <a:bodyPr/>
          <a:lstStyle/>
          <a:p>
            <a:fld id="{DE6A6F7E-FF20-4893-9B67-69E41E6C65A7}" type="slidenum">
              <a:rPr lang="en-US" smtClean="0"/>
              <a:pPr/>
              <a:t>333</a:t>
            </a:fld>
            <a:endParaRPr lang="en-US" dirty="0"/>
          </a:p>
        </p:txBody>
      </p:sp>
    </p:spTree>
    <p:extLst>
      <p:ext uri="{BB962C8B-B14F-4D97-AF65-F5344CB8AC3E}">
        <p14:creationId xmlns:p14="http://schemas.microsoft.com/office/powerpoint/2010/main" val="591483440"/>
      </p:ext>
    </p:extLst>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Read this only:    You get credit for </a:t>
            </a:r>
            <a:r>
              <a:rPr lang="en-US" sz="1400" b="1" dirty="0">
                <a:solidFill>
                  <a:srgbClr val="0070C0"/>
                </a:solidFill>
              </a:rPr>
              <a:t>any</a:t>
            </a:r>
            <a:r>
              <a:rPr lang="en-US" sz="1400" dirty="0">
                <a:solidFill>
                  <a:srgbClr val="0070C0"/>
                </a:solidFill>
              </a:rPr>
              <a:t> HHA staff if the intervention was provided/implemented just report it to the Assessing Clinician  </a:t>
            </a:r>
          </a:p>
          <a:p>
            <a:endParaRPr lang="en-US" sz="1400" dirty="0">
              <a:solidFill>
                <a:srgbClr val="0070C0"/>
              </a:solidFill>
            </a:endParaRPr>
          </a:p>
          <a:p>
            <a:r>
              <a:rPr lang="en-US" sz="1400" dirty="0">
                <a:solidFill>
                  <a:srgbClr val="0070C0"/>
                </a:solidFill>
              </a:rPr>
              <a:t>We told you one of the conventions is to avoid the use of “NA” whenever possible.  In 2250 and 2400 – No is the worst answer.</a:t>
            </a:r>
          </a:p>
          <a:p>
            <a:endParaRPr lang="en-US" sz="1400" dirty="0">
              <a:solidFill>
                <a:srgbClr val="0070C0"/>
              </a:solidFill>
            </a:endParaRPr>
          </a:p>
          <a:p>
            <a:r>
              <a:rPr lang="en-US" sz="1400" dirty="0">
                <a:solidFill>
                  <a:srgbClr val="0070C0"/>
                </a:solidFill>
              </a:rPr>
              <a:t>If you think you have to select No – look to see if NA would be appropriate – No is worst possible answer.</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334</a:t>
            </a:fld>
            <a:endParaRPr lang="en-US" dirty="0"/>
          </a:p>
        </p:txBody>
      </p:sp>
    </p:spTree>
    <p:extLst>
      <p:ext uri="{BB962C8B-B14F-4D97-AF65-F5344CB8AC3E}">
        <p14:creationId xmlns:p14="http://schemas.microsoft.com/office/powerpoint/2010/main" val="3464626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20000"/>
          </a:bodyPr>
          <a:lstStyle/>
          <a:p>
            <a:r>
              <a:rPr lang="en-US" sz="1400" b="1" dirty="0">
                <a:solidFill>
                  <a:srgbClr val="0070C0"/>
                </a:solidFill>
              </a:rPr>
              <a:t>**Put CH 3 in resource folder**</a:t>
            </a:r>
          </a:p>
          <a:p>
            <a:pPr defTabSz="927842">
              <a:defRPr/>
            </a:pPr>
            <a:endParaRPr lang="en-US" sz="1100" dirty="0"/>
          </a:p>
          <a:p>
            <a:pPr defTabSz="927842">
              <a:defRPr/>
            </a:pPr>
            <a:r>
              <a:rPr lang="en-US" sz="1400" b="1" dirty="0">
                <a:solidFill>
                  <a:srgbClr val="0070C0"/>
                </a:solidFill>
              </a:rPr>
              <a:t>Each M-Item is formatted the same way:</a:t>
            </a:r>
          </a:p>
          <a:p>
            <a:pPr defTabSz="927842">
              <a:defRPr/>
            </a:pPr>
            <a:r>
              <a:rPr lang="en-US" sz="1400" dirty="0">
                <a:solidFill>
                  <a:srgbClr val="0070C0"/>
                </a:solidFill>
              </a:rPr>
              <a:t> </a:t>
            </a:r>
          </a:p>
          <a:p>
            <a:pPr defTabSz="927842">
              <a:defRPr/>
            </a:pPr>
            <a:r>
              <a:rPr lang="en-US" sz="1400" b="1" dirty="0">
                <a:solidFill>
                  <a:srgbClr val="0070C0"/>
                </a:solidFill>
              </a:rPr>
              <a:t>1) OASIS</a:t>
            </a:r>
            <a:r>
              <a:rPr lang="en-US" sz="1400" dirty="0">
                <a:solidFill>
                  <a:srgbClr val="0070C0"/>
                </a:solidFill>
              </a:rPr>
              <a:t> </a:t>
            </a:r>
            <a:r>
              <a:rPr lang="en-US" sz="1400" b="1" dirty="0">
                <a:solidFill>
                  <a:srgbClr val="0070C0"/>
                </a:solidFill>
              </a:rPr>
              <a:t>item: The “M” number and question you are to answer.</a:t>
            </a:r>
          </a:p>
          <a:p>
            <a:pPr defTabSz="927842">
              <a:defRPr/>
            </a:pPr>
            <a:endParaRPr lang="en-US" b="1" dirty="0"/>
          </a:p>
          <a:p>
            <a:pPr defTabSz="927842">
              <a:defRPr/>
            </a:pPr>
            <a:r>
              <a:rPr lang="en-US" sz="1400" b="1" dirty="0"/>
              <a:t> Item</a:t>
            </a:r>
            <a:r>
              <a:rPr lang="en-US" sz="1400" dirty="0"/>
              <a:t> </a:t>
            </a:r>
            <a:r>
              <a:rPr lang="en-US" sz="1400" b="1" dirty="0"/>
              <a:t>Intent:  </a:t>
            </a:r>
            <a:r>
              <a:rPr lang="en-US" sz="1400" b="1" dirty="0">
                <a:solidFill>
                  <a:srgbClr val="0070C0"/>
                </a:solidFill>
              </a:rPr>
              <a:t>The rationale for collecting the information</a:t>
            </a:r>
          </a:p>
          <a:p>
            <a:pPr defTabSz="927842">
              <a:defRPr/>
            </a:pPr>
            <a:endParaRPr lang="en-US" b="1" dirty="0">
              <a:solidFill>
                <a:srgbClr val="0070C0"/>
              </a:solidFill>
            </a:endParaRPr>
          </a:p>
          <a:p>
            <a:pPr defTabSz="927842">
              <a:defRPr/>
            </a:pPr>
            <a:r>
              <a:rPr lang="en-US" sz="1400" dirty="0"/>
              <a:t> </a:t>
            </a:r>
            <a:r>
              <a:rPr lang="en-US" sz="1400" b="1" dirty="0"/>
              <a:t>Time points:   </a:t>
            </a:r>
            <a:r>
              <a:rPr lang="en-US" sz="1400" b="1" dirty="0">
                <a:solidFill>
                  <a:srgbClr val="0070C0"/>
                </a:solidFill>
              </a:rPr>
              <a:t>When </a:t>
            </a:r>
            <a:r>
              <a:rPr lang="en-US" sz="1400" dirty="0">
                <a:solidFill>
                  <a:srgbClr val="0070C0"/>
                </a:solidFill>
              </a:rPr>
              <a:t>the OASIS item is completed during an episode of care</a:t>
            </a:r>
          </a:p>
          <a:p>
            <a:pPr defTabSz="927842">
              <a:defRPr/>
            </a:pPr>
            <a:endParaRPr lang="en-US" dirty="0">
              <a:solidFill>
                <a:srgbClr val="0070C0"/>
              </a:solidFill>
            </a:endParaRPr>
          </a:p>
          <a:p>
            <a:pPr defTabSz="927842">
              <a:defRPr/>
            </a:pPr>
            <a:r>
              <a:rPr lang="en-US" sz="1400" dirty="0"/>
              <a:t> </a:t>
            </a:r>
            <a:r>
              <a:rPr lang="en-US" sz="1400" b="1" dirty="0"/>
              <a:t>Response – specific instructions</a:t>
            </a:r>
            <a:r>
              <a:rPr lang="en-US" sz="1400" b="1" dirty="0">
                <a:solidFill>
                  <a:srgbClr val="0070C0"/>
                </a:solidFill>
              </a:rPr>
              <a:t>:  Describes “how” clinician should decide which of the possible responses should apply</a:t>
            </a:r>
          </a:p>
          <a:p>
            <a:pPr defTabSz="927842">
              <a:defRPr/>
            </a:pPr>
            <a:endParaRPr lang="en-US" dirty="0"/>
          </a:p>
          <a:p>
            <a:pPr defTabSz="927842">
              <a:defRPr/>
            </a:pPr>
            <a:r>
              <a:rPr lang="en-US" sz="1400" dirty="0"/>
              <a:t> </a:t>
            </a:r>
            <a:r>
              <a:rPr lang="en-US" sz="1400" b="1" dirty="0"/>
              <a:t>Data sources/resources:  </a:t>
            </a:r>
            <a:r>
              <a:rPr lang="en-US" sz="1400" b="1" dirty="0">
                <a:solidFill>
                  <a:srgbClr val="0070C0"/>
                </a:solidFill>
              </a:rPr>
              <a:t>Potential sources of info that should be accessed to determine the most accurate response.</a:t>
            </a:r>
            <a:r>
              <a:rPr lang="en-US" sz="1400" dirty="0">
                <a:solidFill>
                  <a:srgbClr val="0070C0"/>
                </a:solidFill>
              </a:rPr>
              <a:t>  </a:t>
            </a:r>
          </a:p>
          <a:p>
            <a:pPr defTabSz="927842">
              <a:defRPr/>
            </a:pPr>
            <a:endParaRPr lang="en-US" sz="800" dirty="0"/>
          </a:p>
          <a:p>
            <a:pPr defTabSz="927842">
              <a:defRPr/>
            </a:pPr>
            <a:r>
              <a:rPr lang="en-US" sz="1400" dirty="0"/>
              <a:t>There is a WEALTH of Information here to help guide you to answer accurately. </a:t>
            </a:r>
          </a:p>
          <a:p>
            <a:pPr defTabSz="927842">
              <a:defRPr/>
            </a:pPr>
            <a:endParaRPr lang="en-US" sz="800" dirty="0"/>
          </a:p>
          <a:p>
            <a:pPr defTabSz="927842">
              <a:defRPr/>
            </a:pPr>
            <a:r>
              <a:rPr lang="en-US" sz="1400" dirty="0"/>
              <a:t>Most of my slides from this point forward will have Chapter 3 page numbers in the Heading of the slide – show next slide.</a:t>
            </a:r>
          </a:p>
          <a:p>
            <a:pPr defTabSz="927842">
              <a:defRPr/>
            </a:pPr>
            <a:r>
              <a:rPr lang="en-US" sz="1400" dirty="0"/>
              <a:t> </a:t>
            </a:r>
          </a:p>
          <a:p>
            <a:pPr defTabSz="927842">
              <a:defRPr/>
            </a:pPr>
            <a:endParaRPr lang="en-US" sz="1400" dirty="0">
              <a:solidFill>
                <a:srgbClr val="0070C0"/>
              </a:solidFill>
            </a:endParaRPr>
          </a:p>
          <a:p>
            <a:pPr defTabSz="927842">
              <a:defRPr/>
            </a:pPr>
            <a:endParaRPr lang="en-US" sz="1400" dirty="0"/>
          </a:p>
          <a:p>
            <a:pPr defTabSz="927842">
              <a:defRPr/>
            </a:pPr>
            <a:endParaRPr lang="en-US" dirty="0"/>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a:t>
            </a:fld>
            <a:endParaRPr lang="en-US" dirty="0"/>
          </a:p>
        </p:txBody>
      </p:sp>
    </p:spTree>
    <p:extLst>
      <p:ext uri="{BB962C8B-B14F-4D97-AF65-F5344CB8AC3E}">
        <p14:creationId xmlns:p14="http://schemas.microsoft.com/office/powerpoint/2010/main" val="23953642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Functional Impairment Levels and Points assign which clinical group and what level within each group. </a:t>
            </a:r>
          </a:p>
          <a:p>
            <a:r>
              <a:rPr lang="en-US" b="1" dirty="0"/>
              <a:t>Now remember, the points or sum are the sum of all the functional OASIS item response categories. You can see in this red highlighted example that for the</a:t>
            </a:r>
          </a:p>
          <a:p>
            <a:r>
              <a:rPr lang="en-US" b="1" dirty="0"/>
              <a:t>musculoskeletal rehab clinical group, the points to meet the level of medium functional impairment range from 39 to 52 points.</a:t>
            </a:r>
          </a:p>
        </p:txBody>
      </p:sp>
      <p:sp>
        <p:nvSpPr>
          <p:cNvPr id="4" name="Slide Number Placeholder 3"/>
          <p:cNvSpPr>
            <a:spLocks noGrp="1"/>
          </p:cNvSpPr>
          <p:nvPr>
            <p:ph type="sldNum" sz="quarter" idx="5"/>
          </p:nvPr>
        </p:nvSpPr>
        <p:spPr/>
        <p:txBody>
          <a:bodyPr/>
          <a:lstStyle/>
          <a:p>
            <a:fld id="{DE6A6F7E-FF20-4893-9B67-69E41E6C65A7}" type="slidenum">
              <a:rPr lang="en-US" smtClean="0"/>
              <a:pPr/>
              <a:t>31</a:t>
            </a:fld>
            <a:endParaRPr lang="en-US" dirty="0"/>
          </a:p>
        </p:txBody>
      </p:sp>
    </p:spTree>
    <p:extLst>
      <p:ext uri="{BB962C8B-B14F-4D97-AF65-F5344CB8AC3E}">
        <p14:creationId xmlns:p14="http://schemas.microsoft.com/office/powerpoint/2010/main" val="3158228015"/>
      </p:ext>
    </p:extLst>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92500" lnSpcReduction="10000"/>
          </a:bodyPr>
          <a:lstStyle/>
          <a:p>
            <a:r>
              <a:rPr lang="en-US" sz="1400" b="1" dirty="0">
                <a:solidFill>
                  <a:srgbClr val="0070C0"/>
                </a:solidFill>
              </a:rPr>
              <a:t>YES – must have evidence/documentation in clinical record.  Even if formal assessment not done or did not suggest a need – if intervention ordered, on POC and implemented it is a YES response.    Look back to previous assessment up to current day of assessment for implementation.  NA response – must have performed the standardized/validated assessment to select NA  and EVERY assessment must indicate no risk.  response rows (b-e).  </a:t>
            </a:r>
          </a:p>
          <a:p>
            <a:pPr defTabSz="920217">
              <a:defRPr/>
            </a:pPr>
            <a:endParaRPr lang="en-US" sz="800" b="1" dirty="0">
              <a:solidFill>
                <a:srgbClr val="0070C0"/>
              </a:solidFill>
            </a:endParaRPr>
          </a:p>
          <a:p>
            <a:pPr defTabSz="920217">
              <a:defRPr/>
            </a:pPr>
            <a:r>
              <a:rPr lang="en-US" sz="1400" b="1" dirty="0">
                <a:solidFill>
                  <a:srgbClr val="0070C0"/>
                </a:solidFill>
              </a:rPr>
              <a:t>**Sample of answers to all yes, no, na applicable to all rows.</a:t>
            </a:r>
            <a:endParaRPr lang="en-US" sz="1400" dirty="0">
              <a:solidFill>
                <a:srgbClr val="0070C0"/>
              </a:solidFill>
            </a:endParaRPr>
          </a:p>
          <a:p>
            <a:pPr defTabSz="920217">
              <a:defRPr/>
            </a:pPr>
            <a:endParaRPr lang="en-US" dirty="0">
              <a:solidFill>
                <a:srgbClr val="0070C0"/>
              </a:solidFill>
            </a:endParaRPr>
          </a:p>
          <a:p>
            <a:pPr defTabSz="920217">
              <a:defRPr/>
            </a:pPr>
            <a:r>
              <a:rPr lang="en-US" sz="1400" dirty="0">
                <a:solidFill>
                  <a:srgbClr val="0070C0"/>
                </a:solidFill>
              </a:rPr>
              <a:t>Recommend – </a:t>
            </a:r>
            <a:r>
              <a:rPr lang="en-US" sz="1400" b="1" dirty="0">
                <a:solidFill>
                  <a:srgbClr val="0070C0"/>
                </a:solidFill>
              </a:rPr>
              <a:t>First </a:t>
            </a:r>
            <a:r>
              <a:rPr lang="en-US" sz="1400" dirty="0">
                <a:solidFill>
                  <a:srgbClr val="0070C0"/>
                </a:solidFill>
              </a:rPr>
              <a:t>– can you answer YES    </a:t>
            </a:r>
            <a:r>
              <a:rPr lang="en-US" sz="1400" b="1" dirty="0">
                <a:solidFill>
                  <a:srgbClr val="0070C0"/>
                </a:solidFill>
              </a:rPr>
              <a:t>Second</a:t>
            </a:r>
            <a:r>
              <a:rPr lang="en-US" sz="1400" dirty="0">
                <a:solidFill>
                  <a:srgbClr val="0070C0"/>
                </a:solidFill>
              </a:rPr>
              <a:t> can you choose NA     </a:t>
            </a:r>
            <a:r>
              <a:rPr lang="en-US" sz="1400" b="1" dirty="0">
                <a:solidFill>
                  <a:srgbClr val="0070C0"/>
                </a:solidFill>
              </a:rPr>
              <a:t>Last Choice </a:t>
            </a:r>
            <a:r>
              <a:rPr lang="en-US" sz="1400" dirty="0">
                <a:solidFill>
                  <a:srgbClr val="0070C0"/>
                </a:solidFill>
              </a:rPr>
              <a:t>would be NO.</a:t>
            </a:r>
          </a:p>
          <a:p>
            <a:endParaRPr lang="en-US" sz="800" dirty="0">
              <a:solidFill>
                <a:srgbClr val="0070C0"/>
              </a:solidFill>
            </a:endParaRPr>
          </a:p>
          <a:p>
            <a:pPr defTabSz="920202">
              <a:defRPr/>
            </a:pPr>
            <a:r>
              <a:rPr lang="en-US" sz="1400" dirty="0">
                <a:solidFill>
                  <a:srgbClr val="0070C0"/>
                </a:solidFill>
              </a:rPr>
              <a:t>CH 3 PG P-2</a:t>
            </a:r>
          </a:p>
          <a:p>
            <a:endParaRPr lang="en-US" sz="800" dirty="0">
              <a:solidFill>
                <a:srgbClr val="0070C0"/>
              </a:solidFill>
            </a:endParaRPr>
          </a:p>
          <a:p>
            <a:pPr defTabSz="920202">
              <a:defRPr/>
            </a:pPr>
            <a:r>
              <a:rPr lang="en-US" sz="1400" dirty="0">
                <a:solidFill>
                  <a:srgbClr val="0070C0"/>
                </a:solidFill>
              </a:rPr>
              <a:t>FYI:</a:t>
            </a:r>
          </a:p>
          <a:p>
            <a:pPr defTabSz="920202">
              <a:defRPr/>
            </a:pPr>
            <a:r>
              <a:rPr lang="en-US" sz="1400" b="1" dirty="0">
                <a:solidFill>
                  <a:srgbClr val="0070C0"/>
                </a:solidFill>
              </a:rPr>
              <a:t>NA response </a:t>
            </a:r>
            <a:r>
              <a:rPr lang="en-US" sz="1400" dirty="0">
                <a:solidFill>
                  <a:srgbClr val="0070C0"/>
                </a:solidFill>
              </a:rPr>
              <a:t>now includes wording:  Every "Standardized/</a:t>
            </a:r>
            <a:r>
              <a:rPr lang="en-US" sz="1400" b="1" dirty="0">
                <a:solidFill>
                  <a:srgbClr val="0070C0"/>
                </a:solidFill>
              </a:rPr>
              <a:t>validated</a:t>
            </a:r>
            <a:r>
              <a:rPr lang="en-US" sz="1400" dirty="0">
                <a:solidFill>
                  <a:srgbClr val="0070C0"/>
                </a:solidFill>
              </a:rPr>
              <a:t>”  added in all except row “a” (read below) or “f” (no p.u. or none requiring moist wound healing.  </a:t>
            </a:r>
          </a:p>
          <a:p>
            <a:pPr defTabSz="920202">
              <a:defRPr/>
            </a:pPr>
            <a:r>
              <a:rPr lang="en-US" sz="1400" dirty="0">
                <a:solidFill>
                  <a:srgbClr val="0070C0"/>
                </a:solidFill>
              </a:rPr>
              <a:t>NA responses modified to add detail to match changes back in 2250 (row a)  for example - Patient is not diabetic or is missing lower legs d/t a congenital or acquired condition (bilateral amputee).</a:t>
            </a: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335</a:t>
            </a:fld>
            <a:endParaRPr lang="en-US" dirty="0"/>
          </a:p>
        </p:txBody>
      </p:sp>
    </p:spTree>
    <p:extLst>
      <p:ext uri="{BB962C8B-B14F-4D97-AF65-F5344CB8AC3E}">
        <p14:creationId xmlns:p14="http://schemas.microsoft.com/office/powerpoint/2010/main" val="416162004"/>
      </p:ext>
    </p:extLst>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solidFill>
                  <a:srgbClr val="0070C0"/>
                </a:solidFill>
              </a:rPr>
              <a:t>COS Manual Training PG 14   - FYI slide for participants</a:t>
            </a:r>
          </a:p>
          <a:p>
            <a:endParaRPr lang="en-US" b="1"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336</a:t>
            </a:fld>
            <a:endParaRPr lang="en-US" dirty="0"/>
          </a:p>
        </p:txBody>
      </p:sp>
    </p:spTree>
    <p:extLst>
      <p:ext uri="{BB962C8B-B14F-4D97-AF65-F5344CB8AC3E}">
        <p14:creationId xmlns:p14="http://schemas.microsoft.com/office/powerpoint/2010/main" val="2397467255"/>
      </p:ext>
    </p:extLst>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85000" lnSpcReduction="10000"/>
          </a:bodyPr>
          <a:lstStyle/>
          <a:p>
            <a:pPr defTabSz="914860">
              <a:defRPr/>
            </a:pPr>
            <a:r>
              <a:rPr lang="en-US" dirty="0">
                <a:solidFill>
                  <a:srgbClr val="0070C0"/>
                </a:solidFill>
              </a:rPr>
              <a:t>OASIS ITEM</a:t>
            </a:r>
            <a:r>
              <a:rPr lang="en-US" baseline="0" dirty="0">
                <a:solidFill>
                  <a:srgbClr val="0070C0"/>
                </a:solidFill>
              </a:rPr>
              <a:t>  PG 0-1 – Wording  </a:t>
            </a:r>
            <a:r>
              <a:rPr lang="en-US" b="1" baseline="0" dirty="0">
                <a:solidFill>
                  <a:srgbClr val="0070C0"/>
                </a:solidFill>
              </a:rPr>
              <a:t>at the time of or anytime since the most recent SOC/ROC assessment.</a:t>
            </a:r>
          </a:p>
          <a:p>
            <a:pPr defTabSz="914860">
              <a:defRPr/>
            </a:pPr>
            <a:endParaRPr lang="en-US" b="1" baseline="0" dirty="0">
              <a:solidFill>
                <a:srgbClr val="0070C0"/>
              </a:solidFill>
            </a:endParaRPr>
          </a:p>
          <a:p>
            <a:pPr defTabSz="914860">
              <a:defRPr/>
            </a:pPr>
            <a:r>
              <a:rPr lang="en-US" baseline="0" dirty="0">
                <a:solidFill>
                  <a:srgbClr val="0070C0"/>
                </a:solidFill>
              </a:rPr>
              <a:t>** </a:t>
            </a:r>
            <a:r>
              <a:rPr lang="en-US" b="1" dirty="0">
                <a:solidFill>
                  <a:srgbClr val="0070C0"/>
                </a:solidFill>
              </a:rPr>
              <a:t>This one is different.  </a:t>
            </a:r>
            <a:r>
              <a:rPr lang="en-US" dirty="0">
                <a:solidFill>
                  <a:srgbClr val="0070C0"/>
                </a:solidFill>
              </a:rPr>
              <a:t>IF in ER in “holding and or observation” mark </a:t>
            </a:r>
            <a:r>
              <a:rPr lang="en-US" b="1" dirty="0">
                <a:solidFill>
                  <a:srgbClr val="0070C0"/>
                </a:solidFill>
              </a:rPr>
              <a:t>Yes</a:t>
            </a:r>
            <a:r>
              <a:rPr lang="en-US" dirty="0">
                <a:solidFill>
                  <a:srgbClr val="0070C0"/>
                </a:solidFill>
              </a:rPr>
              <a:t> was seen in  ER even if holding or observation.</a:t>
            </a:r>
          </a:p>
          <a:p>
            <a:endParaRPr lang="en-US" baseline="0" dirty="0"/>
          </a:p>
          <a:p>
            <a:r>
              <a:rPr lang="en-US" baseline="0" dirty="0">
                <a:solidFill>
                  <a:srgbClr val="0070C0"/>
                </a:solidFill>
              </a:rPr>
              <a:t>READ Slide and below.</a:t>
            </a:r>
          </a:p>
          <a:p>
            <a:endParaRPr lang="en-US" baseline="0" dirty="0"/>
          </a:p>
          <a:p>
            <a:r>
              <a:rPr lang="en-US" baseline="0" dirty="0">
                <a:solidFill>
                  <a:srgbClr val="0070C0"/>
                </a:solidFill>
              </a:rPr>
              <a:t>ER – yes or no</a:t>
            </a:r>
          </a:p>
          <a:p>
            <a:pPr defTabSz="920202">
              <a:defRPr/>
            </a:pPr>
            <a:r>
              <a:rPr lang="en-US" baseline="0" dirty="0">
                <a:solidFill>
                  <a:srgbClr val="0070C0"/>
                </a:solidFill>
              </a:rPr>
              <a:t>Then Admitted or not admitted to hospital</a:t>
            </a:r>
          </a:p>
          <a:p>
            <a:pPr defTabSz="920202">
              <a:defRPr/>
            </a:pPr>
            <a:endParaRPr lang="en-US" dirty="0">
              <a:solidFill>
                <a:srgbClr val="0070C0"/>
              </a:solidFill>
            </a:endParaRPr>
          </a:p>
          <a:p>
            <a:pPr defTabSz="920202">
              <a:defRPr/>
            </a:pPr>
            <a:r>
              <a:rPr lang="en-US" dirty="0">
                <a:solidFill>
                  <a:srgbClr val="0070C0"/>
                </a:solidFill>
              </a:rPr>
              <a:t>In M2301 - If the patient went to a hospital emergency department, at all whether it was “holding/Observation status” at the ER, then released, the patient </a:t>
            </a:r>
            <a:r>
              <a:rPr lang="en-US" b="1" dirty="0">
                <a:solidFill>
                  <a:srgbClr val="0070C0"/>
                </a:solidFill>
              </a:rPr>
              <a:t>did </a:t>
            </a:r>
            <a:r>
              <a:rPr lang="en-US" dirty="0">
                <a:solidFill>
                  <a:srgbClr val="0070C0"/>
                </a:solidFill>
              </a:rPr>
              <a:t>receive emergent care.  The time period that a patient can be “held” without admission can vary -  “holds” can be longer than 23 hours but emergent care should be reported </a:t>
            </a:r>
            <a:r>
              <a:rPr lang="en-US" b="1" dirty="0">
                <a:solidFill>
                  <a:srgbClr val="0070C0"/>
                </a:solidFill>
              </a:rPr>
              <a:t>regardless</a:t>
            </a:r>
            <a:r>
              <a:rPr lang="en-US" dirty="0">
                <a:solidFill>
                  <a:srgbClr val="0070C0"/>
                </a:solidFill>
              </a:rPr>
              <a:t> of the length of the “observation hold”.  </a:t>
            </a:r>
          </a:p>
          <a:p>
            <a:pPr defTabSz="920202">
              <a:defRPr/>
            </a:pPr>
            <a:endParaRPr lang="en-US" dirty="0">
              <a:solidFill>
                <a:srgbClr val="0070C0"/>
              </a:solidFill>
            </a:endParaRPr>
          </a:p>
          <a:p>
            <a:pPr defTabSz="920202">
              <a:defRPr/>
            </a:pPr>
            <a:r>
              <a:rPr lang="en-US" dirty="0">
                <a:solidFill>
                  <a:srgbClr val="0070C0"/>
                </a:solidFill>
              </a:rPr>
              <a:t>Response 1  or 2 selected regardless of whether the patient/caregiver independently made the decision to seek emergency department services or was advised to go to the ED by the physician, home health agency or other health care provider.</a:t>
            </a:r>
          </a:p>
          <a:p>
            <a:endParaRPr lang="en-US" baseline="0" dirty="0"/>
          </a:p>
          <a:p>
            <a:r>
              <a:rPr lang="en-US" baseline="0" dirty="0">
                <a:solidFill>
                  <a:srgbClr val="0070C0"/>
                </a:solidFill>
              </a:rPr>
              <a:t>We will look at one more Emergent Care slide – excludes….</a:t>
            </a:r>
          </a:p>
          <a:p>
            <a:r>
              <a:rPr lang="en-US" baseline="0" dirty="0">
                <a:solidFill>
                  <a:srgbClr val="0070C0"/>
                </a:solidFill>
              </a:rPr>
              <a:t>Read the rest of the slides on your own as they help with decision making for other circumstances</a:t>
            </a:r>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337</a:t>
            </a:fld>
            <a:endParaRPr lang="en-US" dirty="0"/>
          </a:p>
        </p:txBody>
      </p:sp>
    </p:spTree>
    <p:extLst>
      <p:ext uri="{BB962C8B-B14F-4D97-AF65-F5344CB8AC3E}">
        <p14:creationId xmlns:p14="http://schemas.microsoft.com/office/powerpoint/2010/main" val="2109462986"/>
      </p:ext>
    </p:extLst>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396492" y="3274741"/>
            <a:ext cx="8300960" cy="3514800"/>
          </a:xfrm>
        </p:spPr>
        <p:txBody>
          <a:bodyPr>
            <a:normAutofit/>
          </a:bodyPr>
          <a:lstStyle/>
          <a:p>
            <a:r>
              <a:rPr lang="en-US" sz="1400" dirty="0">
                <a:solidFill>
                  <a:srgbClr val="0070C0"/>
                </a:solidFill>
              </a:rPr>
              <a:t>READ SLIDE.</a:t>
            </a:r>
          </a:p>
          <a:p>
            <a:endParaRPr lang="en-US" sz="1400" dirty="0">
              <a:solidFill>
                <a:srgbClr val="0070C0"/>
              </a:solidFill>
            </a:endParaRPr>
          </a:p>
          <a:p>
            <a:r>
              <a:rPr lang="en-US" sz="1400" dirty="0">
                <a:solidFill>
                  <a:srgbClr val="0070C0"/>
                </a:solidFill>
              </a:rPr>
              <a:t>CH 3 PG O-2</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338</a:t>
            </a:fld>
            <a:endParaRPr lang="en-US" dirty="0"/>
          </a:p>
        </p:txBody>
      </p:sp>
    </p:spTree>
    <p:extLst>
      <p:ext uri="{BB962C8B-B14F-4D97-AF65-F5344CB8AC3E}">
        <p14:creationId xmlns:p14="http://schemas.microsoft.com/office/powerpoint/2010/main" val="1122012367"/>
      </p:ext>
    </p:extLst>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None of these are considered emergent care.</a:t>
            </a:r>
          </a:p>
        </p:txBody>
      </p:sp>
      <p:sp>
        <p:nvSpPr>
          <p:cNvPr id="4" name="Slide Number Placeholder 3"/>
          <p:cNvSpPr>
            <a:spLocks noGrp="1"/>
          </p:cNvSpPr>
          <p:nvPr>
            <p:ph type="sldNum" sz="quarter" idx="10"/>
          </p:nvPr>
        </p:nvSpPr>
        <p:spPr/>
        <p:txBody>
          <a:bodyPr/>
          <a:lstStyle/>
          <a:p>
            <a:fld id="{DE6A6F7E-FF20-4893-9B67-69E41E6C65A7}" type="slidenum">
              <a:rPr lang="en-US" smtClean="0"/>
              <a:pPr/>
              <a:t>339</a:t>
            </a:fld>
            <a:endParaRPr lang="en-US" dirty="0"/>
          </a:p>
        </p:txBody>
      </p:sp>
    </p:spTree>
    <p:extLst>
      <p:ext uri="{BB962C8B-B14F-4D97-AF65-F5344CB8AC3E}">
        <p14:creationId xmlns:p14="http://schemas.microsoft.com/office/powerpoint/2010/main" val="2992855150"/>
      </p:ext>
    </p:extLst>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Transfer to inpatient, Death at home, DC from Agency.</a:t>
            </a:r>
          </a:p>
          <a:p>
            <a:endParaRPr lang="en-US" dirty="0"/>
          </a:p>
          <a:p>
            <a:r>
              <a:rPr lang="en-US" dirty="0"/>
              <a:t>Any Falls Since SOC/ROC, whichever is more recent.  </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341</a:t>
            </a:fld>
            <a:endParaRPr lang="en-US" dirty="0"/>
          </a:p>
        </p:txBody>
      </p:sp>
    </p:spTree>
    <p:extLst>
      <p:ext uri="{BB962C8B-B14F-4D97-AF65-F5344CB8AC3E}">
        <p14:creationId xmlns:p14="http://schemas.microsoft.com/office/powerpoint/2010/main" val="418571055"/>
      </p:ext>
    </p:extLst>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J-1</a:t>
            </a:r>
          </a:p>
        </p:txBody>
      </p:sp>
      <p:sp>
        <p:nvSpPr>
          <p:cNvPr id="4" name="Slide Number Placeholder 3"/>
          <p:cNvSpPr>
            <a:spLocks noGrp="1"/>
          </p:cNvSpPr>
          <p:nvPr>
            <p:ph type="sldNum" sz="quarter" idx="5"/>
          </p:nvPr>
        </p:nvSpPr>
        <p:spPr/>
        <p:txBody>
          <a:bodyPr/>
          <a:lstStyle/>
          <a:p>
            <a:fld id="{DE6A6F7E-FF20-4893-9B67-69E41E6C65A7}" type="slidenum">
              <a:rPr lang="en-US" smtClean="0"/>
              <a:pPr/>
              <a:t>342</a:t>
            </a:fld>
            <a:endParaRPr lang="en-US" dirty="0"/>
          </a:p>
        </p:txBody>
      </p:sp>
    </p:spTree>
    <p:extLst>
      <p:ext uri="{BB962C8B-B14F-4D97-AF65-F5344CB8AC3E}">
        <p14:creationId xmlns:p14="http://schemas.microsoft.com/office/powerpoint/2010/main" val="1199415403"/>
      </p:ext>
    </p:extLst>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 PG J-2  Mark the answer on your papers.  </a:t>
            </a:r>
          </a:p>
          <a:p>
            <a:endParaRPr lang="en-US" dirty="0"/>
          </a:p>
          <a:p>
            <a:r>
              <a:rPr lang="en-US" dirty="0"/>
              <a:t>Code 1, Yes – It was an unwitnessed fall.  Terminology slipped still indicates a fall (from one level to another level)</a:t>
            </a:r>
          </a:p>
        </p:txBody>
      </p:sp>
      <p:sp>
        <p:nvSpPr>
          <p:cNvPr id="4" name="Slide Number Placeholder 3"/>
          <p:cNvSpPr>
            <a:spLocks noGrp="1"/>
          </p:cNvSpPr>
          <p:nvPr>
            <p:ph type="sldNum" sz="quarter" idx="5"/>
          </p:nvPr>
        </p:nvSpPr>
        <p:spPr/>
        <p:txBody>
          <a:bodyPr/>
          <a:lstStyle/>
          <a:p>
            <a:fld id="{DE6A6F7E-FF20-4893-9B67-69E41E6C65A7}" type="slidenum">
              <a:rPr lang="en-US" smtClean="0"/>
              <a:pPr/>
              <a:t>343</a:t>
            </a:fld>
            <a:endParaRPr lang="en-US" dirty="0"/>
          </a:p>
        </p:txBody>
      </p:sp>
    </p:spTree>
    <p:extLst>
      <p:ext uri="{BB962C8B-B14F-4D97-AF65-F5344CB8AC3E}">
        <p14:creationId xmlns:p14="http://schemas.microsoft.com/office/powerpoint/2010/main" val="2441611458"/>
      </p:ext>
    </p:extLst>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 PG J-2</a:t>
            </a:r>
          </a:p>
          <a:p>
            <a:endParaRPr lang="en-US" dirty="0"/>
          </a:p>
          <a:p>
            <a:r>
              <a:rPr lang="en-US" dirty="0"/>
              <a:t>Coded 1, YES .</a:t>
            </a:r>
          </a:p>
          <a:p>
            <a:endParaRPr lang="en-US" dirty="0"/>
          </a:p>
          <a:p>
            <a:r>
              <a:rPr lang="en-US" dirty="0"/>
              <a:t>Why/what kind of fall?  Was an intercepted fall and is still considered a fall.</a:t>
            </a:r>
          </a:p>
        </p:txBody>
      </p:sp>
      <p:sp>
        <p:nvSpPr>
          <p:cNvPr id="4" name="Slide Number Placeholder 3"/>
          <p:cNvSpPr>
            <a:spLocks noGrp="1"/>
          </p:cNvSpPr>
          <p:nvPr>
            <p:ph type="sldNum" sz="quarter" idx="5"/>
          </p:nvPr>
        </p:nvSpPr>
        <p:spPr/>
        <p:txBody>
          <a:bodyPr/>
          <a:lstStyle/>
          <a:p>
            <a:fld id="{DE6A6F7E-FF20-4893-9B67-69E41E6C65A7}" type="slidenum">
              <a:rPr lang="en-US" smtClean="0"/>
              <a:pPr/>
              <a:t>344</a:t>
            </a:fld>
            <a:endParaRPr lang="en-US" dirty="0"/>
          </a:p>
        </p:txBody>
      </p:sp>
    </p:spTree>
    <p:extLst>
      <p:ext uri="{BB962C8B-B14F-4D97-AF65-F5344CB8AC3E}">
        <p14:creationId xmlns:p14="http://schemas.microsoft.com/office/powerpoint/2010/main" val="714512947"/>
      </p:ext>
    </p:extLst>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J-2</a:t>
            </a:r>
          </a:p>
          <a:p>
            <a:endParaRPr lang="en-US" dirty="0"/>
          </a:p>
          <a:p>
            <a:r>
              <a:rPr lang="en-US" dirty="0"/>
              <a:t>Fall or no fall?</a:t>
            </a:r>
          </a:p>
          <a:p>
            <a:endParaRPr lang="en-US" dirty="0"/>
          </a:p>
          <a:p>
            <a:r>
              <a:rPr lang="en-US" dirty="0"/>
              <a:t>No, no fall.  The patient’s balance as intentionally being challenged by the physical therapist so loss of balance was anticipated.  When assistance is provided to a patient to during a supervised therapeutic intervention, this is not considered a fall or intercepted fall.</a:t>
            </a:r>
          </a:p>
        </p:txBody>
      </p:sp>
      <p:sp>
        <p:nvSpPr>
          <p:cNvPr id="4" name="Slide Number Placeholder 3"/>
          <p:cNvSpPr>
            <a:spLocks noGrp="1"/>
          </p:cNvSpPr>
          <p:nvPr>
            <p:ph type="sldNum" sz="quarter" idx="5"/>
          </p:nvPr>
        </p:nvSpPr>
        <p:spPr/>
        <p:txBody>
          <a:bodyPr/>
          <a:lstStyle/>
          <a:p>
            <a:fld id="{DE6A6F7E-FF20-4893-9B67-69E41E6C65A7}" type="slidenum">
              <a:rPr lang="en-US" smtClean="0"/>
              <a:pPr/>
              <a:t>345</a:t>
            </a:fld>
            <a:endParaRPr lang="en-US" dirty="0"/>
          </a:p>
        </p:txBody>
      </p:sp>
    </p:spTree>
    <p:extLst>
      <p:ext uri="{BB962C8B-B14F-4D97-AF65-F5344CB8AC3E}">
        <p14:creationId xmlns:p14="http://schemas.microsoft.com/office/powerpoint/2010/main" val="17425857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You can see in this highlighted example that for the MMTA respiratory clinical group, the points to meet that same level of medium functional impairment range from 30 to 43 points.</a:t>
            </a:r>
          </a:p>
        </p:txBody>
      </p:sp>
      <p:sp>
        <p:nvSpPr>
          <p:cNvPr id="4" name="Slide Number Placeholder 3"/>
          <p:cNvSpPr>
            <a:spLocks noGrp="1"/>
          </p:cNvSpPr>
          <p:nvPr>
            <p:ph type="sldNum" sz="quarter" idx="5"/>
          </p:nvPr>
        </p:nvSpPr>
        <p:spPr/>
        <p:txBody>
          <a:bodyPr/>
          <a:lstStyle/>
          <a:p>
            <a:fld id="{DE6A6F7E-FF20-4893-9B67-69E41E6C65A7}" type="slidenum">
              <a:rPr lang="en-US" smtClean="0"/>
              <a:pPr/>
              <a:t>32</a:t>
            </a:fld>
            <a:endParaRPr lang="en-US" dirty="0"/>
          </a:p>
        </p:txBody>
      </p:sp>
    </p:spTree>
    <p:extLst>
      <p:ext uri="{BB962C8B-B14F-4D97-AF65-F5344CB8AC3E}">
        <p14:creationId xmlns:p14="http://schemas.microsoft.com/office/powerpoint/2010/main" val="2696979482"/>
      </p:ext>
    </p:extLst>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Coded 1 Yes – a fall</a:t>
            </a:r>
          </a:p>
          <a:p>
            <a:r>
              <a:rPr lang="en-US" dirty="0"/>
              <a:t>The patient’s stumble was not anticipated and therapist had to intervene to prevent a fall.  An intercepted fall is considered a fall.</a:t>
            </a:r>
          </a:p>
        </p:txBody>
      </p:sp>
      <p:sp>
        <p:nvSpPr>
          <p:cNvPr id="4" name="Slide Number Placeholder 3"/>
          <p:cNvSpPr>
            <a:spLocks noGrp="1"/>
          </p:cNvSpPr>
          <p:nvPr>
            <p:ph type="sldNum" sz="quarter" idx="5"/>
          </p:nvPr>
        </p:nvSpPr>
        <p:spPr/>
        <p:txBody>
          <a:bodyPr/>
          <a:lstStyle/>
          <a:p>
            <a:fld id="{DE6A6F7E-FF20-4893-9B67-69E41E6C65A7}" type="slidenum">
              <a:rPr lang="en-US" smtClean="0"/>
              <a:pPr/>
              <a:t>346</a:t>
            </a:fld>
            <a:endParaRPr lang="en-US" dirty="0"/>
          </a:p>
        </p:txBody>
      </p:sp>
    </p:spTree>
    <p:extLst>
      <p:ext uri="{BB962C8B-B14F-4D97-AF65-F5344CB8AC3E}">
        <p14:creationId xmlns:p14="http://schemas.microsoft.com/office/powerpoint/2010/main" val="416774768"/>
      </p:ext>
    </p:extLst>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 &amp; A 10/18.  Also in OASIS book 2019 – still current.</a:t>
            </a:r>
          </a:p>
          <a:p>
            <a:endParaRPr lang="en-US" dirty="0"/>
          </a:p>
          <a:p>
            <a:r>
              <a:rPr lang="en-US" dirty="0"/>
              <a:t>What do you think?  </a:t>
            </a:r>
          </a:p>
        </p:txBody>
      </p:sp>
      <p:sp>
        <p:nvSpPr>
          <p:cNvPr id="4" name="Slide Number Placeholder 3"/>
          <p:cNvSpPr>
            <a:spLocks noGrp="1"/>
          </p:cNvSpPr>
          <p:nvPr>
            <p:ph type="sldNum" sz="quarter" idx="5"/>
          </p:nvPr>
        </p:nvSpPr>
        <p:spPr/>
        <p:txBody>
          <a:bodyPr/>
          <a:lstStyle/>
          <a:p>
            <a:fld id="{DE6A6F7E-FF20-4893-9B67-69E41E6C65A7}" type="slidenum">
              <a:rPr lang="en-US" smtClean="0"/>
              <a:pPr/>
              <a:t>347</a:t>
            </a:fld>
            <a:endParaRPr lang="en-US" dirty="0"/>
          </a:p>
        </p:txBody>
      </p:sp>
    </p:spTree>
    <p:extLst>
      <p:ext uri="{BB962C8B-B14F-4D97-AF65-F5344CB8AC3E}">
        <p14:creationId xmlns:p14="http://schemas.microsoft.com/office/powerpoint/2010/main" val="3478324119"/>
      </p:ext>
    </p:extLst>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OASIS Book 2019.  PG 543</a:t>
            </a:r>
          </a:p>
          <a:p>
            <a:endParaRPr lang="en-US" dirty="0"/>
          </a:p>
          <a:p>
            <a:r>
              <a:rPr lang="en-US" dirty="0"/>
              <a:t>I added this because this is newer guidance.  In the past only information from the last qualifying clinician could be used. </a:t>
            </a:r>
          </a:p>
          <a:p>
            <a:endParaRPr lang="en-US" dirty="0"/>
          </a:p>
          <a:p>
            <a:r>
              <a:rPr lang="en-US" dirty="0"/>
              <a:t>Good to know.  </a:t>
            </a:r>
          </a:p>
        </p:txBody>
      </p:sp>
      <p:sp>
        <p:nvSpPr>
          <p:cNvPr id="4" name="Slide Number Placeholder 3"/>
          <p:cNvSpPr>
            <a:spLocks noGrp="1"/>
          </p:cNvSpPr>
          <p:nvPr>
            <p:ph type="sldNum" sz="quarter" idx="5"/>
          </p:nvPr>
        </p:nvSpPr>
        <p:spPr/>
        <p:txBody>
          <a:bodyPr/>
          <a:lstStyle/>
          <a:p>
            <a:fld id="{DE6A6F7E-FF20-4893-9B67-69E41E6C65A7}" type="slidenum">
              <a:rPr lang="en-US" smtClean="0"/>
              <a:pPr/>
              <a:t>348</a:t>
            </a:fld>
            <a:endParaRPr lang="en-US" dirty="0"/>
          </a:p>
        </p:txBody>
      </p:sp>
    </p:spTree>
    <p:extLst>
      <p:ext uri="{BB962C8B-B14F-4D97-AF65-F5344CB8AC3E}">
        <p14:creationId xmlns:p14="http://schemas.microsoft.com/office/powerpoint/2010/main" val="780779286"/>
      </p:ext>
    </p:extLst>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Collected at Transfer, Death at home, and DC from agency. </a:t>
            </a:r>
          </a:p>
          <a:p>
            <a:endParaRPr lang="en-US" dirty="0"/>
          </a:p>
          <a:p>
            <a:r>
              <a:rPr lang="en-US" dirty="0"/>
              <a:t>You are expected to review the clinical record, incident reports and any other relevant clinical documentation such as a fall log.  Interview the patient and/or caregiver about occurrence of falls.</a:t>
            </a:r>
          </a:p>
          <a:p>
            <a:endParaRPr lang="en-US" dirty="0"/>
          </a:p>
          <a:p>
            <a:r>
              <a:rPr lang="en-US" dirty="0"/>
              <a:t>Determine the number of falls that occurred since the most recent SOC/ROC, and, code the level of fall related </a:t>
            </a:r>
            <a:r>
              <a:rPr lang="en-US" dirty="0" err="1"/>
              <a:t>injurry</a:t>
            </a:r>
            <a:r>
              <a:rPr lang="en-US" dirty="0"/>
              <a:t> for each.  </a:t>
            </a:r>
          </a:p>
        </p:txBody>
      </p:sp>
      <p:sp>
        <p:nvSpPr>
          <p:cNvPr id="4" name="Slide Number Placeholder 3"/>
          <p:cNvSpPr>
            <a:spLocks noGrp="1"/>
          </p:cNvSpPr>
          <p:nvPr>
            <p:ph type="sldNum" sz="quarter" idx="5"/>
          </p:nvPr>
        </p:nvSpPr>
        <p:spPr/>
        <p:txBody>
          <a:bodyPr/>
          <a:lstStyle/>
          <a:p>
            <a:fld id="{DE6A6F7E-FF20-4893-9B67-69E41E6C65A7}" type="slidenum">
              <a:rPr lang="en-US" smtClean="0"/>
              <a:pPr/>
              <a:t>349</a:t>
            </a:fld>
            <a:endParaRPr lang="en-US" dirty="0"/>
          </a:p>
        </p:txBody>
      </p:sp>
    </p:spTree>
    <p:extLst>
      <p:ext uri="{BB962C8B-B14F-4D97-AF65-F5344CB8AC3E}">
        <p14:creationId xmlns:p14="http://schemas.microsoft.com/office/powerpoint/2010/main" val="2300603275"/>
      </p:ext>
    </p:extLst>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19207" rtl="0" eaLnBrk="1" fontAlgn="auto" latinLnBrk="0" hangingPunct="1">
              <a:lnSpc>
                <a:spcPct val="100000"/>
              </a:lnSpc>
              <a:spcBef>
                <a:spcPts val="0"/>
              </a:spcBef>
              <a:spcAft>
                <a:spcPts val="0"/>
              </a:spcAft>
              <a:buClrTx/>
              <a:buSzTx/>
              <a:buFontTx/>
              <a:buNone/>
              <a:tabLst/>
              <a:defRPr/>
            </a:pPr>
            <a:r>
              <a:rPr lang="en-US" b="1" dirty="0"/>
              <a:t>There should be a response in each of the 3 boxes.</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350</a:t>
            </a:fld>
            <a:endParaRPr lang="en-US" dirty="0"/>
          </a:p>
        </p:txBody>
      </p:sp>
    </p:spTree>
    <p:extLst>
      <p:ext uri="{BB962C8B-B14F-4D97-AF65-F5344CB8AC3E}">
        <p14:creationId xmlns:p14="http://schemas.microsoft.com/office/powerpoint/2010/main" val="3681045391"/>
      </p:ext>
    </p:extLst>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 3 PG J-4</a:t>
            </a:r>
          </a:p>
        </p:txBody>
      </p:sp>
      <p:sp>
        <p:nvSpPr>
          <p:cNvPr id="4" name="Slide Number Placeholder 3"/>
          <p:cNvSpPr>
            <a:spLocks noGrp="1"/>
          </p:cNvSpPr>
          <p:nvPr>
            <p:ph type="sldNum" sz="quarter" idx="5"/>
          </p:nvPr>
        </p:nvSpPr>
        <p:spPr/>
        <p:txBody>
          <a:bodyPr/>
          <a:lstStyle/>
          <a:p>
            <a:fld id="{DE6A6F7E-FF20-4893-9B67-69E41E6C65A7}" type="slidenum">
              <a:rPr lang="en-US" smtClean="0"/>
              <a:pPr/>
              <a:t>351</a:t>
            </a:fld>
            <a:endParaRPr lang="en-US" dirty="0"/>
          </a:p>
        </p:txBody>
      </p:sp>
    </p:spTree>
    <p:extLst>
      <p:ext uri="{BB962C8B-B14F-4D97-AF65-F5344CB8AC3E}">
        <p14:creationId xmlns:p14="http://schemas.microsoft.com/office/powerpoint/2010/main" val="2680657158"/>
      </p:ext>
    </p:extLst>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you will have a response in each box.</a:t>
            </a:r>
          </a:p>
        </p:txBody>
      </p:sp>
      <p:sp>
        <p:nvSpPr>
          <p:cNvPr id="4" name="Slide Number Placeholder 3"/>
          <p:cNvSpPr>
            <a:spLocks noGrp="1"/>
          </p:cNvSpPr>
          <p:nvPr>
            <p:ph type="sldNum" sz="quarter" idx="5"/>
          </p:nvPr>
        </p:nvSpPr>
        <p:spPr/>
        <p:txBody>
          <a:bodyPr/>
          <a:lstStyle/>
          <a:p>
            <a:fld id="{DE6A6F7E-FF20-4893-9B67-69E41E6C65A7}" type="slidenum">
              <a:rPr lang="en-US" smtClean="0"/>
              <a:pPr/>
              <a:t>352</a:t>
            </a:fld>
            <a:endParaRPr lang="en-US" dirty="0"/>
          </a:p>
        </p:txBody>
      </p:sp>
    </p:spTree>
    <p:extLst>
      <p:ext uri="{BB962C8B-B14F-4D97-AF65-F5344CB8AC3E}">
        <p14:creationId xmlns:p14="http://schemas.microsoft.com/office/powerpoint/2010/main" val="1731666083"/>
      </p:ext>
    </p:extLst>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in the scenario we used in J1800 to determine if there was a fall we will now code the injury.</a:t>
            </a:r>
          </a:p>
          <a:p>
            <a:endParaRPr lang="en-US" dirty="0"/>
          </a:p>
          <a:p>
            <a:r>
              <a:rPr lang="en-US" dirty="0"/>
              <a:t>J1900 A:  What would you code this fall injury?  Code 1 – no injury. One non-injurious fall.</a:t>
            </a:r>
          </a:p>
          <a:p>
            <a:r>
              <a:rPr lang="en-US" dirty="0"/>
              <a:t>J1900 B:  Code?  0 did not have falls with injury or a fall with injury except major.</a:t>
            </a:r>
          </a:p>
          <a:p>
            <a:r>
              <a:rPr lang="en-US" dirty="0"/>
              <a:t>J1900 C:  Code?  0 had no falls with major injury.</a:t>
            </a:r>
          </a:p>
          <a:p>
            <a:endParaRPr lang="en-US" dirty="0"/>
          </a:p>
          <a:p>
            <a:r>
              <a:rPr lang="en-US" dirty="0"/>
              <a:t>See all boxes have a code in them.  </a:t>
            </a:r>
          </a:p>
        </p:txBody>
      </p:sp>
      <p:sp>
        <p:nvSpPr>
          <p:cNvPr id="4" name="Slide Number Placeholder 3"/>
          <p:cNvSpPr>
            <a:spLocks noGrp="1"/>
          </p:cNvSpPr>
          <p:nvPr>
            <p:ph type="sldNum" sz="quarter" idx="5"/>
          </p:nvPr>
        </p:nvSpPr>
        <p:spPr/>
        <p:txBody>
          <a:bodyPr/>
          <a:lstStyle/>
          <a:p>
            <a:fld id="{DE6A6F7E-FF20-4893-9B67-69E41E6C65A7}" type="slidenum">
              <a:rPr lang="en-US" smtClean="0"/>
              <a:pPr/>
              <a:t>355</a:t>
            </a:fld>
            <a:endParaRPr lang="en-US" dirty="0"/>
          </a:p>
        </p:txBody>
      </p:sp>
    </p:spTree>
    <p:extLst>
      <p:ext uri="{BB962C8B-B14F-4D97-AF65-F5344CB8AC3E}">
        <p14:creationId xmlns:p14="http://schemas.microsoft.com/office/powerpoint/2010/main" val="583011581"/>
      </p:ext>
    </p:extLst>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dirty="0">
              <a:solidFill>
                <a:srgbClr val="0070C0"/>
              </a:solidFill>
            </a:endParaRPr>
          </a:p>
          <a:p>
            <a:endParaRPr lang="en-US" dirty="0">
              <a:solidFill>
                <a:srgbClr val="0070C0"/>
              </a:solidFill>
            </a:endParaRP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356</a:t>
            </a:fld>
            <a:endParaRPr lang="en-US" dirty="0"/>
          </a:p>
        </p:txBody>
      </p:sp>
    </p:spTree>
    <p:extLst>
      <p:ext uri="{BB962C8B-B14F-4D97-AF65-F5344CB8AC3E}">
        <p14:creationId xmlns:p14="http://schemas.microsoft.com/office/powerpoint/2010/main" val="16331462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presence of certain secondary diagnoses can adjust the payment for each 30-day period of care. Under the PDGM, a 30-day period may have no, low, or a high comorbidity adjustment. </a:t>
            </a:r>
          </a:p>
          <a:p>
            <a:endParaRPr lang="en-US" dirty="0"/>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33</a:t>
            </a:fld>
            <a:endParaRPr lang="en-US" dirty="0"/>
          </a:p>
        </p:txBody>
      </p:sp>
    </p:spTree>
    <p:extLst>
      <p:ext uri="{BB962C8B-B14F-4D97-AF65-F5344CB8AC3E}">
        <p14:creationId xmlns:p14="http://schemas.microsoft.com/office/powerpoint/2010/main" val="39732808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a:t>
            </a:r>
          </a:p>
        </p:txBody>
      </p:sp>
      <p:sp>
        <p:nvSpPr>
          <p:cNvPr id="4" name="Slide Number Placeholder 3"/>
          <p:cNvSpPr>
            <a:spLocks noGrp="1"/>
          </p:cNvSpPr>
          <p:nvPr>
            <p:ph type="sldNum" sz="quarter" idx="5"/>
          </p:nvPr>
        </p:nvSpPr>
        <p:spPr/>
        <p:txBody>
          <a:bodyPr/>
          <a:lstStyle/>
          <a:p>
            <a:fld id="{DE6A6F7E-FF20-4893-9B67-69E41E6C65A7}" type="slidenum">
              <a:rPr lang="en-US" smtClean="0"/>
              <a:pPr/>
              <a:t>34</a:t>
            </a:fld>
            <a:endParaRPr lang="en-US" dirty="0"/>
          </a:p>
        </p:txBody>
      </p:sp>
    </p:spTree>
    <p:extLst>
      <p:ext uri="{BB962C8B-B14F-4D97-AF65-F5344CB8AC3E}">
        <p14:creationId xmlns:p14="http://schemas.microsoft.com/office/powerpoint/2010/main" val="37425104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principal diagnosis reported on Home Health claims determines the clinical group under the PDGM.   But we know that secondary diagnoses can also impact Home Health resource use and should be taken into account for case-mix adjustment purposes.   A </a:t>
            </a:r>
            <a:r>
              <a:rPr lang="en-US" b="1" dirty="0"/>
              <a:t>comorbidity is a condition coexisting with the principal diagnosis that can affect the Home Health plan of care in terms of services provided and time spent with patients. </a:t>
            </a:r>
          </a:p>
          <a:p>
            <a:endParaRPr lang="en-US" b="1" dirty="0"/>
          </a:p>
          <a:p>
            <a:r>
              <a:rPr lang="en-US" b="1" dirty="0"/>
              <a:t>comorbidities are tied to poor outcomes or complex care needs, and increased care management that can result in higher health care costs.</a:t>
            </a:r>
          </a:p>
        </p:txBody>
      </p:sp>
      <p:sp>
        <p:nvSpPr>
          <p:cNvPr id="4" name="Slide Number Placeholder 3"/>
          <p:cNvSpPr>
            <a:spLocks noGrp="1"/>
          </p:cNvSpPr>
          <p:nvPr>
            <p:ph type="sldNum" sz="quarter" idx="5"/>
          </p:nvPr>
        </p:nvSpPr>
        <p:spPr/>
        <p:txBody>
          <a:bodyPr/>
          <a:lstStyle/>
          <a:p>
            <a:fld id="{DE6A6F7E-FF20-4893-9B67-69E41E6C65A7}" type="slidenum">
              <a:rPr lang="en-US" smtClean="0"/>
              <a:pPr/>
              <a:t>35</a:t>
            </a:fld>
            <a:endParaRPr lang="en-US" dirty="0"/>
          </a:p>
        </p:txBody>
      </p:sp>
    </p:spTree>
    <p:extLst>
      <p:ext uri="{BB962C8B-B14F-4D97-AF65-F5344CB8AC3E}">
        <p14:creationId xmlns:p14="http://schemas.microsoft.com/office/powerpoint/2010/main" val="12343829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components together leading to the clinical group</a:t>
            </a:r>
          </a:p>
        </p:txBody>
      </p:sp>
      <p:sp>
        <p:nvSpPr>
          <p:cNvPr id="4" name="Slide Number Placeholder 3"/>
          <p:cNvSpPr>
            <a:spLocks noGrp="1"/>
          </p:cNvSpPr>
          <p:nvPr>
            <p:ph type="sldNum" sz="quarter" idx="5"/>
          </p:nvPr>
        </p:nvSpPr>
        <p:spPr/>
        <p:txBody>
          <a:bodyPr/>
          <a:lstStyle/>
          <a:p>
            <a:fld id="{DE6A6F7E-FF20-4893-9B67-69E41E6C65A7}" type="slidenum">
              <a:rPr lang="en-US" smtClean="0"/>
              <a:pPr/>
              <a:t>36</a:t>
            </a:fld>
            <a:endParaRPr lang="en-US" dirty="0"/>
          </a:p>
        </p:txBody>
      </p:sp>
    </p:spTree>
    <p:extLst>
      <p:ext uri="{BB962C8B-B14F-4D97-AF65-F5344CB8AC3E}">
        <p14:creationId xmlns:p14="http://schemas.microsoft.com/office/powerpoint/2010/main" val="26261846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comorbidity list is categorized by body system that you see on this slide and include the associated diseases, illnesses and injuries associated with these body systems. These broad clinical categories include diagnoses with clinically relevant relationships associated with increased resource use.</a:t>
            </a:r>
          </a:p>
          <a:p>
            <a:endParaRPr lang="en-US" b="1" dirty="0"/>
          </a:p>
          <a:p>
            <a:r>
              <a:rPr lang="en-US" b="1" dirty="0"/>
              <a:t>To receive the low comorbidity adjustment, there is a reported secondary diagnosis associated with higher resource use. </a:t>
            </a:r>
          </a:p>
          <a:p>
            <a:r>
              <a:rPr lang="en-US" b="1" dirty="0"/>
              <a:t>To receive high comorbidity adjustments there are two or more reported secondary diagnoses associated with higher resource use </a:t>
            </a:r>
            <a:r>
              <a:rPr lang="en-US" b="1" u="sng" dirty="0"/>
              <a:t>when both are reported together </a:t>
            </a:r>
            <a:r>
              <a:rPr lang="en-US" b="1" dirty="0"/>
              <a:t>compared to if they were reported separately</a:t>
            </a:r>
            <a:r>
              <a:rPr lang="en-US" b="1" u="sng" dirty="0"/>
              <a:t>.   That is the 2 diagnoses interact, resulting in higher resource use.</a:t>
            </a:r>
          </a:p>
        </p:txBody>
      </p:sp>
      <p:sp>
        <p:nvSpPr>
          <p:cNvPr id="4" name="Slide Number Placeholder 3"/>
          <p:cNvSpPr>
            <a:spLocks noGrp="1"/>
          </p:cNvSpPr>
          <p:nvPr>
            <p:ph type="sldNum" sz="quarter" idx="5"/>
          </p:nvPr>
        </p:nvSpPr>
        <p:spPr/>
        <p:txBody>
          <a:bodyPr/>
          <a:lstStyle/>
          <a:p>
            <a:fld id="{DE6A6F7E-FF20-4893-9B67-69E41E6C65A7}" type="slidenum">
              <a:rPr lang="en-US" smtClean="0"/>
              <a:pPr/>
              <a:t>37</a:t>
            </a:fld>
            <a:endParaRPr lang="en-US" dirty="0"/>
          </a:p>
        </p:txBody>
      </p:sp>
    </p:spTree>
    <p:extLst>
      <p:ext uri="{BB962C8B-B14F-4D97-AF65-F5344CB8AC3E}">
        <p14:creationId xmlns:p14="http://schemas.microsoft.com/office/powerpoint/2010/main" val="1852689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if there is a reported diagnosis that falls within one of the individual comorbidity subgroups listed in this table, it would receive the low comorbidity adjustment. Looking at the red highlighted example on this slide if there is a reported secondary diagnosis of heart failure which falls under the Heart 11 subgroup the 30-day period of care would receive a </a:t>
            </a:r>
            <a:r>
              <a:rPr lang="en-US" u="sng" dirty="0"/>
              <a:t>low</a:t>
            </a:r>
            <a:r>
              <a:rPr lang="en-US" dirty="0"/>
              <a:t> comorbidity adjustment.</a:t>
            </a:r>
          </a:p>
        </p:txBody>
      </p:sp>
      <p:sp>
        <p:nvSpPr>
          <p:cNvPr id="4" name="Slide Number Placeholder 3"/>
          <p:cNvSpPr>
            <a:spLocks noGrp="1"/>
          </p:cNvSpPr>
          <p:nvPr>
            <p:ph type="sldNum" sz="quarter" idx="5"/>
          </p:nvPr>
        </p:nvSpPr>
        <p:spPr/>
        <p:txBody>
          <a:bodyPr/>
          <a:lstStyle/>
          <a:p>
            <a:fld id="{DE6A6F7E-FF20-4893-9B67-69E41E6C65A7}" type="slidenum">
              <a:rPr lang="en-US" smtClean="0"/>
              <a:pPr/>
              <a:t>39</a:t>
            </a:fld>
            <a:endParaRPr lang="en-US" dirty="0"/>
          </a:p>
        </p:txBody>
      </p:sp>
    </p:spTree>
    <p:extLst>
      <p:ext uri="{BB962C8B-B14F-4D97-AF65-F5344CB8AC3E}">
        <p14:creationId xmlns:p14="http://schemas.microsoft.com/office/powerpoint/2010/main" val="5136323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PDGM - identified clinically, and statistically significant comorbidity interactions associated with higher resource use.   This means that there is a secondary diagnosis reported from</a:t>
            </a:r>
          </a:p>
          <a:p>
            <a:r>
              <a:rPr lang="en-US" b="1" dirty="0"/>
              <a:t>the subgroups within a comorbidity subgroup interaction listed in this table. The 30-day period care would receive a high comorbidity adjustment.  </a:t>
            </a:r>
          </a:p>
          <a:p>
            <a:endParaRPr lang="en-US" b="1" dirty="0"/>
          </a:p>
          <a:p>
            <a:r>
              <a:rPr lang="en-US" b="1" dirty="0"/>
              <a:t>This slide and the next few slides shows the various comorbidity subgroup interactions that would receive a high</a:t>
            </a:r>
          </a:p>
          <a:p>
            <a:r>
              <a:rPr lang="en-US" b="1" dirty="0"/>
              <a:t>comorbidity adjustment </a:t>
            </a:r>
            <a:r>
              <a:rPr lang="en-US" b="1" u="sng" dirty="0"/>
              <a:t>if reported secondary diagnoses fall into these interaction combinations</a:t>
            </a:r>
            <a:r>
              <a:rPr lang="en-US" b="1" dirty="0"/>
              <a:t>. </a:t>
            </a:r>
          </a:p>
          <a:p>
            <a:endParaRPr lang="en-US" b="1"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40</a:t>
            </a:fld>
            <a:endParaRPr lang="en-US" dirty="0"/>
          </a:p>
        </p:txBody>
      </p:sp>
    </p:spTree>
    <p:extLst>
      <p:ext uri="{BB962C8B-B14F-4D97-AF65-F5344CB8AC3E}">
        <p14:creationId xmlns:p14="http://schemas.microsoft.com/office/powerpoint/2010/main" val="38239826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calendar year 2019,  Home Health final rule,  there were  34 comorbidity subgroup interactions identified that would receive</a:t>
            </a:r>
          </a:p>
          <a:p>
            <a:r>
              <a:rPr lang="en-US" dirty="0"/>
              <a:t>the high comorbidity adjustment.</a:t>
            </a:r>
          </a:p>
        </p:txBody>
      </p:sp>
      <p:sp>
        <p:nvSpPr>
          <p:cNvPr id="4" name="Slide Number Placeholder 3"/>
          <p:cNvSpPr>
            <a:spLocks noGrp="1"/>
          </p:cNvSpPr>
          <p:nvPr>
            <p:ph type="sldNum" sz="quarter" idx="5"/>
          </p:nvPr>
        </p:nvSpPr>
        <p:spPr/>
        <p:txBody>
          <a:bodyPr/>
          <a:lstStyle/>
          <a:p>
            <a:fld id="{DE6A6F7E-FF20-4893-9B67-69E41E6C65A7}" type="slidenum">
              <a:rPr lang="en-US" smtClean="0"/>
              <a:pPr/>
              <a:t>41</a:t>
            </a:fld>
            <a:endParaRPr lang="en-US" dirty="0"/>
          </a:p>
        </p:txBody>
      </p:sp>
    </p:spTree>
    <p:extLst>
      <p:ext uri="{BB962C8B-B14F-4D97-AF65-F5344CB8AC3E}">
        <p14:creationId xmlns:p14="http://schemas.microsoft.com/office/powerpoint/2010/main" val="2805045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295297" y="3217136"/>
            <a:ext cx="8503423" cy="3717064"/>
          </a:xfrm>
        </p:spPr>
        <p:txBody>
          <a:bodyPr>
            <a:normAutofit fontScale="77500" lnSpcReduction="20000"/>
          </a:bodyPr>
          <a:lstStyle/>
          <a:p>
            <a:pPr defTabSz="916116">
              <a:defRPr/>
            </a:pPr>
            <a:r>
              <a:rPr lang="en-US" sz="1400" b="1" dirty="0"/>
              <a:t>We will begin with what OASIS identifies as Patient Tracking Items.</a:t>
            </a:r>
          </a:p>
          <a:p>
            <a:pPr defTabSz="916116">
              <a:defRPr/>
            </a:pPr>
            <a:endParaRPr lang="en-US" sz="800" b="1" dirty="0"/>
          </a:p>
          <a:p>
            <a:pPr defTabSz="916116">
              <a:defRPr/>
            </a:pPr>
            <a:r>
              <a:rPr lang="en-US" sz="1400" b="1" dirty="0"/>
              <a:t>CH </a:t>
            </a:r>
            <a:r>
              <a:rPr lang="en-US" sz="1400" b="1" dirty="0">
                <a:solidFill>
                  <a:srgbClr val="0070C0"/>
                </a:solidFill>
              </a:rPr>
              <a:t>3 PG A-1  where we start – random CH 3 </a:t>
            </a:r>
            <a:r>
              <a:rPr lang="en-US" sz="1400" b="1" dirty="0" err="1">
                <a:solidFill>
                  <a:srgbClr val="0070C0"/>
                </a:solidFill>
              </a:rPr>
              <a:t>pg</a:t>
            </a:r>
            <a:r>
              <a:rPr lang="en-US" sz="1400" b="1" dirty="0">
                <a:solidFill>
                  <a:srgbClr val="0070C0"/>
                </a:solidFill>
              </a:rPr>
              <a:t> #’s on heading of the slide.   Patient Tracking Items – these might be answered by someone else at your agency however if not, you are responsible.</a:t>
            </a:r>
          </a:p>
          <a:p>
            <a:endParaRPr lang="en-US" sz="800" b="1" dirty="0">
              <a:solidFill>
                <a:srgbClr val="0070C0"/>
              </a:solidFill>
            </a:endParaRPr>
          </a:p>
          <a:p>
            <a:r>
              <a:rPr lang="en-US" sz="1400" b="1" dirty="0"/>
              <a:t>(</a:t>
            </a:r>
            <a:r>
              <a:rPr lang="en-US" sz="1400" b="1" dirty="0">
                <a:solidFill>
                  <a:srgbClr val="0070C0"/>
                </a:solidFill>
              </a:rPr>
              <a:t>M0010) - “36_ _ _ _”                     All of these items in the beginning are called Patient Tracking Items and are to be updated as and if they change.</a:t>
            </a:r>
          </a:p>
          <a:p>
            <a:r>
              <a:rPr lang="en-US" sz="1400" dirty="0">
                <a:solidFill>
                  <a:srgbClr val="0070C0"/>
                </a:solidFill>
              </a:rPr>
              <a:t>- If not Medicare certified – leave blank –  This is </a:t>
            </a:r>
            <a:r>
              <a:rPr lang="en-US" sz="1400" b="1" dirty="0">
                <a:solidFill>
                  <a:srgbClr val="0070C0"/>
                </a:solidFill>
              </a:rPr>
              <a:t>YOUR Agency </a:t>
            </a:r>
            <a:r>
              <a:rPr lang="en-US" sz="1400" dirty="0">
                <a:solidFill>
                  <a:srgbClr val="0070C0"/>
                </a:solidFill>
              </a:rPr>
              <a:t>certification number.</a:t>
            </a:r>
          </a:p>
          <a:p>
            <a:pPr marL="286872" indent="-286872">
              <a:buFontTx/>
              <a:buChar char="-"/>
            </a:pPr>
            <a:r>
              <a:rPr lang="en-US" sz="1400" dirty="0">
                <a:solidFill>
                  <a:srgbClr val="0070C0"/>
                </a:solidFill>
              </a:rPr>
              <a:t>Not the NPI number</a:t>
            </a:r>
          </a:p>
          <a:p>
            <a:r>
              <a:rPr lang="en-US" b="1" dirty="0">
                <a:solidFill>
                  <a:srgbClr val="0070C0"/>
                </a:solidFill>
              </a:rPr>
              <a:t>Preprinting </a:t>
            </a:r>
            <a:r>
              <a:rPr lang="en-US" b="1" dirty="0"/>
              <a:t>this number on clinical documentation is allowed </a:t>
            </a:r>
            <a:r>
              <a:rPr lang="en-US" dirty="0"/>
              <a:t>and recommended by CMS.  </a:t>
            </a:r>
            <a:endParaRPr lang="en-US" b="1" dirty="0"/>
          </a:p>
          <a:p>
            <a:endParaRPr lang="en-US" sz="800" dirty="0"/>
          </a:p>
          <a:p>
            <a:r>
              <a:rPr lang="en-US" sz="1400" b="1" dirty="0">
                <a:solidFill>
                  <a:srgbClr val="0070C0"/>
                </a:solidFill>
              </a:rPr>
              <a:t>(M0014) Branch state </a:t>
            </a:r>
            <a:r>
              <a:rPr lang="en-US" sz="1400" dirty="0">
                <a:solidFill>
                  <a:srgbClr val="0070C0"/>
                </a:solidFill>
              </a:rPr>
              <a:t>–  </a:t>
            </a:r>
            <a:r>
              <a:rPr lang="en-US" sz="1400" b="1" dirty="0">
                <a:solidFill>
                  <a:srgbClr val="0070C0"/>
                </a:solidFill>
              </a:rPr>
              <a:t>CH 3 PG A-2  </a:t>
            </a:r>
            <a:r>
              <a:rPr lang="en-US" sz="1400" dirty="0">
                <a:solidFill>
                  <a:srgbClr val="0070C0"/>
                </a:solidFill>
              </a:rPr>
              <a:t>If no Branch can leave blank - ALWAYS OHIO or you have a problem. May have subunit licensed by another state-must have it’s own CCN# 36…Cannot cross state lines in Ohio. Want M’Care dollars to stay in OH.   M’Care may ask for money back !</a:t>
            </a:r>
          </a:p>
          <a:p>
            <a:r>
              <a:rPr lang="en-US" sz="1400" dirty="0"/>
              <a:t>(M0014) –If a branch ID is entered in M0016, then M0014 cannot be blank.  If you do NOT have a branch(M0014) leave it blank.</a:t>
            </a:r>
          </a:p>
          <a:p>
            <a:endParaRPr lang="en-US" sz="800" dirty="0"/>
          </a:p>
          <a:p>
            <a:pPr>
              <a:buFont typeface="Wingdings" pitchFamily="2" charset="2"/>
              <a:buNone/>
            </a:pPr>
            <a:r>
              <a:rPr lang="en-US" sz="1400" b="1" dirty="0"/>
              <a:t>(M0016) – CH 3 PG </a:t>
            </a:r>
            <a:r>
              <a:rPr lang="en-US" sz="1400" b="1" dirty="0">
                <a:solidFill>
                  <a:srgbClr val="0070C0"/>
                </a:solidFill>
              </a:rPr>
              <a:t>A-3  IF No branches - E</a:t>
            </a:r>
            <a:r>
              <a:rPr lang="en-US" sz="1400" dirty="0">
                <a:solidFill>
                  <a:srgbClr val="0070C0"/>
                </a:solidFill>
              </a:rPr>
              <a:t>nter “N” followed by 9 blank spaces.  </a:t>
            </a:r>
            <a:r>
              <a:rPr lang="en-US" sz="1400" dirty="0"/>
              <a:t>If </a:t>
            </a:r>
          </a:p>
          <a:p>
            <a:r>
              <a:rPr lang="en-US" sz="1400" dirty="0"/>
              <a:t>-</a:t>
            </a:r>
            <a:r>
              <a:rPr lang="en-US" sz="1400" dirty="0">
                <a:solidFill>
                  <a:srgbClr val="0070C0"/>
                </a:solidFill>
              </a:rPr>
              <a:t>A parent HHA that has branches, enter “P” followed by 9 blank spaces</a:t>
            </a:r>
            <a:r>
              <a:rPr lang="en-US" sz="1400" dirty="0"/>
              <a:t>. </a:t>
            </a:r>
            <a:r>
              <a:rPr lang="en-US" dirty="0"/>
              <a:t>Preprinting this</a:t>
            </a:r>
          </a:p>
          <a:p>
            <a:r>
              <a:rPr lang="en-US" dirty="0"/>
              <a:t>number on clinical documentation is allowed and recommended by CMS.     See Example on Slide.</a:t>
            </a:r>
          </a:p>
          <a:p>
            <a:pPr>
              <a:buFont typeface="Wingdings" pitchFamily="2" charset="2"/>
              <a:buNone/>
            </a:pPr>
            <a:endParaRPr lang="en-US" sz="800" dirty="0">
              <a:solidFill>
                <a:srgbClr val="0070C0"/>
              </a:solidFill>
            </a:endParaRPr>
          </a:p>
          <a:p>
            <a:r>
              <a:rPr lang="en-US" sz="1400" dirty="0">
                <a:solidFill>
                  <a:srgbClr val="0070C0"/>
                </a:solidFill>
              </a:rPr>
              <a:t>(M0018) - National Provider Identifier (NPI) for the </a:t>
            </a:r>
            <a:r>
              <a:rPr lang="en-US" sz="1400" b="1" dirty="0">
                <a:solidFill>
                  <a:srgbClr val="0070C0"/>
                </a:solidFill>
              </a:rPr>
              <a:t>physician who will sign the POC/follow patient.  (Physician who will be following </a:t>
            </a:r>
            <a:r>
              <a:rPr lang="en-US" sz="1400" dirty="0">
                <a:solidFill>
                  <a:srgbClr val="0070C0"/>
                </a:solidFill>
              </a:rPr>
              <a:t>the patient)  </a:t>
            </a:r>
            <a:r>
              <a:rPr lang="en-US" sz="1400" b="1" dirty="0">
                <a:solidFill>
                  <a:srgbClr val="0070C0"/>
                </a:solidFill>
              </a:rPr>
              <a:t>Now 10 digit number.    </a:t>
            </a:r>
            <a:r>
              <a:rPr lang="en-US" dirty="0">
                <a:solidFill>
                  <a:srgbClr val="0070C0"/>
                </a:solidFill>
              </a:rPr>
              <a:t>NPI Registry – Chapter 5 OASIS Guidance Manual – we have a copy in your packet  RESOURCE CH 5 It contains many resources referenced in this course.</a:t>
            </a:r>
          </a:p>
          <a:p>
            <a:r>
              <a:rPr lang="en-US" b="1" dirty="0"/>
              <a:t> </a:t>
            </a:r>
            <a:endParaRPr lang="en-US" sz="1400" dirty="0"/>
          </a:p>
          <a:p>
            <a:pPr>
              <a:buFont typeface="Wingdings" pitchFamily="2" charset="2"/>
              <a:buNone/>
            </a:pPr>
            <a:r>
              <a:rPr lang="en-US" sz="1400" dirty="0"/>
              <a:t>(M0020) - Agency- specific patient ID used for agency recordkeeping for this episode of care.  </a:t>
            </a:r>
            <a:r>
              <a:rPr lang="en-US" sz="1400" dirty="0">
                <a:solidFill>
                  <a:srgbClr val="0070C0"/>
                </a:solidFill>
              </a:rPr>
              <a:t>(Your agency “assigns”)</a:t>
            </a:r>
          </a:p>
          <a:p>
            <a:pPr>
              <a:buFontTx/>
              <a:buChar char="-"/>
            </a:pPr>
            <a:r>
              <a:rPr lang="en-US" sz="1400" dirty="0"/>
              <a:t>May stay the same from one admission to the next.</a:t>
            </a:r>
          </a:p>
          <a:p>
            <a:pPr>
              <a:buFontTx/>
              <a:buChar char="-"/>
            </a:pPr>
            <a:r>
              <a:rPr lang="en-US" sz="1400" dirty="0"/>
              <a:t>May change with each admission.</a:t>
            </a:r>
          </a:p>
          <a:p>
            <a:pPr>
              <a:buFontTx/>
              <a:buChar char="-"/>
            </a:pPr>
            <a:r>
              <a:rPr lang="en-US" sz="1400" dirty="0"/>
              <a:t>Should remain constant throughout a single episode of care, e.g. SOC – DC.</a:t>
            </a:r>
          </a:p>
          <a:p>
            <a:pPr defTabSz="927842">
              <a:defRPr/>
            </a:pPr>
            <a:endParaRPr lang="en-US" sz="1400" dirty="0"/>
          </a:p>
          <a:p>
            <a:pPr>
              <a:buFont typeface="Wingdings" pitchFamily="2" charset="2"/>
              <a:buNone/>
            </a:pPr>
            <a:endParaRPr lang="en-US" dirty="0"/>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4</a:t>
            </a:fld>
            <a:endParaRPr lang="en-US" dirty="0"/>
          </a:p>
        </p:txBody>
      </p:sp>
    </p:spTree>
    <p:extLst>
      <p:ext uri="{BB962C8B-B14F-4D97-AF65-F5344CB8AC3E}">
        <p14:creationId xmlns:p14="http://schemas.microsoft.com/office/powerpoint/2010/main" val="9882294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example highlighted in red is to illustrate that if there was imported secondary dementia diagnosis that falls under the Neuro 5 comorbidity subgroup and there was also a reported secondary  diagnosis of a stage two pressure ulcer which falls under the Skin 4 comorbidity subgroup. The period of care would receive the high comorbidity adjustment</a:t>
            </a:r>
            <a:r>
              <a:rPr lang="en-US" dirty="0"/>
              <a:t>.</a:t>
            </a:r>
          </a:p>
        </p:txBody>
      </p:sp>
      <p:sp>
        <p:nvSpPr>
          <p:cNvPr id="4" name="Slide Number Placeholder 3"/>
          <p:cNvSpPr>
            <a:spLocks noGrp="1"/>
          </p:cNvSpPr>
          <p:nvPr>
            <p:ph type="sldNum" sz="quarter" idx="5"/>
          </p:nvPr>
        </p:nvSpPr>
        <p:spPr/>
        <p:txBody>
          <a:bodyPr/>
          <a:lstStyle/>
          <a:p>
            <a:fld id="{DE6A6F7E-FF20-4893-9B67-69E41E6C65A7}" type="slidenum">
              <a:rPr lang="en-US" smtClean="0"/>
              <a:pPr/>
              <a:t>42</a:t>
            </a:fld>
            <a:endParaRPr lang="en-US" dirty="0"/>
          </a:p>
        </p:txBody>
      </p:sp>
    </p:spTree>
    <p:extLst>
      <p:ext uri="{BB962C8B-B14F-4D97-AF65-F5344CB8AC3E}">
        <p14:creationId xmlns:p14="http://schemas.microsoft.com/office/powerpoint/2010/main" val="8444422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You can see in this list that there are multiple conditions that interact and impact resource use during a Home Health period of care. This approach recognizes the presence of multiple comorbidities and the interactions between certain conditions that impact the Home Health plan of care.</a:t>
            </a:r>
          </a:p>
        </p:txBody>
      </p:sp>
      <p:sp>
        <p:nvSpPr>
          <p:cNvPr id="4" name="Slide Number Placeholder 3"/>
          <p:cNvSpPr>
            <a:spLocks noGrp="1"/>
          </p:cNvSpPr>
          <p:nvPr>
            <p:ph type="sldNum" sz="quarter" idx="5"/>
          </p:nvPr>
        </p:nvSpPr>
        <p:spPr/>
        <p:txBody>
          <a:bodyPr/>
          <a:lstStyle/>
          <a:p>
            <a:fld id="{DE6A6F7E-FF20-4893-9B67-69E41E6C65A7}" type="slidenum">
              <a:rPr lang="en-US" smtClean="0"/>
              <a:pPr/>
              <a:t>43</a:t>
            </a:fld>
            <a:endParaRPr lang="en-US" dirty="0"/>
          </a:p>
        </p:txBody>
      </p:sp>
    </p:spTree>
    <p:extLst>
      <p:ext uri="{BB962C8B-B14F-4D97-AF65-F5344CB8AC3E}">
        <p14:creationId xmlns:p14="http://schemas.microsoft.com/office/powerpoint/2010/main" val="3632572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44</a:t>
            </a:fld>
            <a:endParaRPr lang="en-US" dirty="0"/>
          </a:p>
        </p:txBody>
      </p:sp>
    </p:spTree>
    <p:extLst>
      <p:ext uri="{BB962C8B-B14F-4D97-AF65-F5344CB8AC3E}">
        <p14:creationId xmlns:p14="http://schemas.microsoft.com/office/powerpoint/2010/main" val="12631370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the PDGM, there will continue to be </a:t>
            </a:r>
            <a:r>
              <a:rPr lang="en-US" b="1" dirty="0"/>
              <a:t>a low-utilization payment adjustment or what we call LUPA for those thirty-day periods of care with a low number of visits. </a:t>
            </a:r>
          </a:p>
          <a:p>
            <a:endParaRPr lang="en-US" b="1" dirty="0"/>
          </a:p>
          <a:p>
            <a:endParaRPr lang="en-US" b="1" dirty="0"/>
          </a:p>
          <a:p>
            <a:r>
              <a:rPr lang="en-US" b="1" dirty="0"/>
              <a:t>A LUPA period of care is paid on a per visit basis using the national per visit rate. Rather than the current threshold of 4 visits or less to receive a LUPA under the PDGM, each of the 432 case-mix group has a threshold to determine if the period of care would receive a LUPA. This threshold is determined by the tenth percentile of visits in each payment group with a minimum threshold of 2.</a:t>
            </a:r>
          </a:p>
          <a:p>
            <a:endParaRPr lang="en-US" b="1" dirty="0"/>
          </a:p>
          <a:p>
            <a:r>
              <a:rPr lang="en-US" b="1" dirty="0"/>
              <a:t>So, under the PDGM, currently the LUPA threshold range between 2 and 6 visits. The table of PDGM LUPA threshold can be found in the calendar year 2019 Home Health final rule and they also posted on the HHA center webpage.</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45</a:t>
            </a:fld>
            <a:endParaRPr lang="en-US" dirty="0"/>
          </a:p>
        </p:txBody>
      </p:sp>
    </p:spTree>
    <p:extLst>
      <p:ext uri="{BB962C8B-B14F-4D97-AF65-F5344CB8AC3E}">
        <p14:creationId xmlns:p14="http://schemas.microsoft.com/office/powerpoint/2010/main" val="33352984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There will also be a partial payment adjustment if a beneficiary transfer from one Home Health agency</a:t>
            </a:r>
          </a:p>
          <a:p>
            <a:r>
              <a:rPr lang="en-US" b="1" dirty="0"/>
              <a:t>to another or is discharged and readmitted to the same Home Health agency within 30 days of the original 30-</a:t>
            </a:r>
          </a:p>
          <a:p>
            <a:r>
              <a:rPr lang="en-US" b="1" dirty="0"/>
              <a:t>day period start date.</a:t>
            </a:r>
          </a:p>
          <a:p>
            <a:endParaRPr lang="en-US" b="1" dirty="0"/>
          </a:p>
          <a:p>
            <a:r>
              <a:rPr lang="en-US" b="1" dirty="0"/>
              <a:t>The case-mix adjustment payment for 30-day period it's pro-rated based on the length of the 30-day period</a:t>
            </a:r>
          </a:p>
          <a:p>
            <a:r>
              <a:rPr lang="en-US" b="1" dirty="0"/>
              <a:t>ending in transfer or discharge and readmission</a:t>
            </a:r>
            <a:r>
              <a:rPr lang="en-US" dirty="0"/>
              <a:t>.</a:t>
            </a:r>
          </a:p>
          <a:p>
            <a:endParaRPr lang="en-US" dirty="0"/>
          </a:p>
          <a:p>
            <a:r>
              <a:rPr lang="en-US" dirty="0"/>
              <a:t>The approach to calculating outlier payment is the same as the approach used in the current system but is done</a:t>
            </a:r>
          </a:p>
          <a:p>
            <a:r>
              <a:rPr lang="en-US" dirty="0"/>
              <a:t>on a 30-day basis instead of 60 days. The statutory requirements states that total amount of outlier payment</a:t>
            </a:r>
          </a:p>
          <a:p>
            <a:r>
              <a:rPr lang="en-US" dirty="0"/>
              <a:t>cannot exceed 2.5% of total Home Health payments as well as a ten percent cap on outlier payments at the</a:t>
            </a:r>
          </a:p>
          <a:p>
            <a:r>
              <a:rPr lang="en-US" dirty="0"/>
              <a:t>Home Health agency level remain unchanged.</a:t>
            </a:r>
          </a:p>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46</a:t>
            </a:fld>
            <a:endParaRPr lang="en-US" dirty="0"/>
          </a:p>
        </p:txBody>
      </p:sp>
    </p:spTree>
    <p:extLst>
      <p:ext uri="{BB962C8B-B14F-4D97-AF65-F5344CB8AC3E}">
        <p14:creationId xmlns:p14="http://schemas.microsoft.com/office/powerpoint/2010/main" val="36780563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CMS PDGM – Once on that web site scroll down to find the Interactive Grouper Tool and open and save to your laptop.</a:t>
            </a:r>
          </a:p>
          <a:p>
            <a:endParaRPr lang="en-US" dirty="0"/>
          </a:p>
          <a:p>
            <a:r>
              <a:rPr lang="en-US" dirty="0"/>
              <a:t>So, in order to establish a case-mix weight for a 30-day period of care in this interactive grouper tool, make sure</a:t>
            </a:r>
          </a:p>
          <a:p>
            <a:r>
              <a:rPr lang="en-US" dirty="0"/>
              <a:t>you input the number of visits to exceed LUPA thresholds. So, I would recommend putting more than 6 visits in.</a:t>
            </a:r>
          </a:p>
          <a:p>
            <a:endParaRPr lang="en-US" dirty="0"/>
          </a:p>
          <a:p>
            <a:r>
              <a:rPr lang="en-US" dirty="0"/>
              <a:t>Before Jan 1, 2020 CMS will let your software vendors know the real live grouper is available and they will incorporate it into your software. </a:t>
            </a:r>
          </a:p>
          <a:p>
            <a:endParaRPr lang="en-US" dirty="0"/>
          </a:p>
          <a:p>
            <a:r>
              <a:rPr lang="en-US" b="1" dirty="0"/>
              <a:t>ME – SEE the Scenarios to make an adobe doc. Out of them.  PDGM Presentation. SLIDES 55-69.</a:t>
            </a:r>
          </a:p>
        </p:txBody>
      </p:sp>
      <p:sp>
        <p:nvSpPr>
          <p:cNvPr id="4" name="Slide Number Placeholder 3"/>
          <p:cNvSpPr>
            <a:spLocks noGrp="1"/>
          </p:cNvSpPr>
          <p:nvPr>
            <p:ph type="sldNum" sz="quarter" idx="5"/>
          </p:nvPr>
        </p:nvSpPr>
        <p:spPr/>
        <p:txBody>
          <a:bodyPr/>
          <a:lstStyle/>
          <a:p>
            <a:fld id="{DE6A6F7E-FF20-4893-9B67-69E41E6C65A7}" type="slidenum">
              <a:rPr lang="en-US" smtClean="0"/>
              <a:pPr/>
              <a:t>47</a:t>
            </a:fld>
            <a:endParaRPr lang="en-US" dirty="0"/>
          </a:p>
        </p:txBody>
      </p:sp>
    </p:spTree>
    <p:extLst>
      <p:ext uri="{BB962C8B-B14F-4D97-AF65-F5344CB8AC3E}">
        <p14:creationId xmlns:p14="http://schemas.microsoft.com/office/powerpoint/2010/main" val="28260270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Original slide 74:  </a:t>
            </a:r>
          </a:p>
          <a:p>
            <a:r>
              <a:rPr lang="en-US" b="1" dirty="0"/>
              <a:t>Another key change is regarding the OASIS that will be used for payment.</a:t>
            </a:r>
          </a:p>
          <a:p>
            <a:r>
              <a:rPr lang="en-US" b="1" dirty="0"/>
              <a:t>The OASIS assessment used to determine the HIPPS code is the most recent time point. So typically, the start</a:t>
            </a:r>
          </a:p>
          <a:p>
            <a:r>
              <a:rPr lang="en-US" b="1" dirty="0"/>
              <a:t>of care assessment will be used for determining the functional impairment level for both the first and second 30-</a:t>
            </a:r>
          </a:p>
          <a:p>
            <a:r>
              <a:rPr lang="en-US" b="1" dirty="0"/>
              <a:t>day periods of a new Home Health admission. Then the follow-up assessment will be used for the third and</a:t>
            </a:r>
          </a:p>
          <a:p>
            <a:r>
              <a:rPr lang="en-US" b="1" dirty="0"/>
              <a:t>fourth 30-day periods and so forth following the regular 60-day recertification schedule.</a:t>
            </a:r>
          </a:p>
          <a:p>
            <a:r>
              <a:rPr lang="en-US" b="1" dirty="0"/>
              <a:t>However, resumption of care assessments may be used for the second or later period if the patient was</a:t>
            </a:r>
          </a:p>
          <a:p>
            <a:r>
              <a:rPr lang="en-US" b="1" dirty="0"/>
              <a:t>transferred and admitted to the hospital for 24 hours or more. The system will look for the most recent OASIS</a:t>
            </a:r>
          </a:p>
          <a:p>
            <a:r>
              <a:rPr lang="en-US" b="1" dirty="0"/>
              <a:t>assessment based on the claims from date. Using that from date, we'll look back at the assessment completion</a:t>
            </a:r>
          </a:p>
          <a:p>
            <a:r>
              <a:rPr lang="en-US" b="1" dirty="0"/>
              <a:t>dates if the most recent date is for resumption of care, that will be selected. If resumption is not found, then the</a:t>
            </a:r>
          </a:p>
          <a:p>
            <a:r>
              <a:rPr lang="en-US" b="1" dirty="0"/>
              <a:t>preceding follow-up or started care will be used.</a:t>
            </a:r>
          </a:p>
        </p:txBody>
      </p:sp>
      <p:sp>
        <p:nvSpPr>
          <p:cNvPr id="4" name="Slide Number Placeholder 3"/>
          <p:cNvSpPr>
            <a:spLocks noGrp="1"/>
          </p:cNvSpPr>
          <p:nvPr>
            <p:ph type="sldNum" sz="quarter" idx="5"/>
          </p:nvPr>
        </p:nvSpPr>
        <p:spPr/>
        <p:txBody>
          <a:bodyPr/>
          <a:lstStyle/>
          <a:p>
            <a:fld id="{DE6A6F7E-FF20-4893-9B67-69E41E6C65A7}" type="slidenum">
              <a:rPr lang="en-US" smtClean="0"/>
              <a:pPr/>
              <a:t>48</a:t>
            </a:fld>
            <a:endParaRPr lang="en-US" dirty="0"/>
          </a:p>
        </p:txBody>
      </p:sp>
    </p:spTree>
    <p:extLst>
      <p:ext uri="{BB962C8B-B14F-4D97-AF65-F5344CB8AC3E}">
        <p14:creationId xmlns:p14="http://schemas.microsoft.com/office/powerpoint/2010/main" val="31650581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M1910 is not C0P requirement but considered a best practice.  This should not affect payment.</a:t>
            </a:r>
          </a:p>
        </p:txBody>
      </p:sp>
      <p:sp>
        <p:nvSpPr>
          <p:cNvPr id="4" name="Slide Number Placeholder 3"/>
          <p:cNvSpPr>
            <a:spLocks noGrp="1"/>
          </p:cNvSpPr>
          <p:nvPr>
            <p:ph type="sldNum" sz="quarter" idx="5"/>
          </p:nvPr>
        </p:nvSpPr>
        <p:spPr/>
        <p:txBody>
          <a:bodyPr/>
          <a:lstStyle/>
          <a:p>
            <a:fld id="{DE6A6F7E-FF20-4893-9B67-69E41E6C65A7}" type="slidenum">
              <a:rPr lang="en-US" smtClean="0"/>
              <a:pPr/>
              <a:t>49</a:t>
            </a:fld>
            <a:endParaRPr lang="en-US" dirty="0"/>
          </a:p>
        </p:txBody>
      </p:sp>
    </p:spTree>
    <p:extLst>
      <p:ext uri="{BB962C8B-B14F-4D97-AF65-F5344CB8AC3E}">
        <p14:creationId xmlns:p14="http://schemas.microsoft.com/office/powerpoint/2010/main" val="23455964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50</a:t>
            </a:fld>
            <a:endParaRPr lang="en-US" dirty="0"/>
          </a:p>
        </p:txBody>
      </p:sp>
    </p:spTree>
    <p:extLst>
      <p:ext uri="{BB962C8B-B14F-4D97-AF65-F5344CB8AC3E}">
        <p14:creationId xmlns:p14="http://schemas.microsoft.com/office/powerpoint/2010/main" val="13440787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Remember we just talked about the follow up assessment will be used for payment during the 3</a:t>
            </a:r>
            <a:r>
              <a:rPr lang="en-US" baseline="30000" dirty="0"/>
              <a:t>rd</a:t>
            </a:r>
            <a:r>
              <a:rPr lang="en-US" dirty="0"/>
              <a:t> and 4</a:t>
            </a:r>
            <a:r>
              <a:rPr lang="en-US" baseline="30000" dirty="0"/>
              <a:t>th</a:t>
            </a:r>
            <a:r>
              <a:rPr lang="en-US" dirty="0"/>
              <a:t> ---and if no other assessment is found but the follow-up it could be used at other times to pull items that will help set payment.</a:t>
            </a:r>
          </a:p>
          <a:p>
            <a:endParaRPr lang="en-US" dirty="0"/>
          </a:p>
          <a:p>
            <a:r>
              <a:rPr lang="en-US" dirty="0"/>
              <a:t>So, look at the list of items here.  Just be careful about going thru and using the (=) sign everywhere until we receive more information from the PDGM Team.  M1021 for example – we don’t know yet if at the Primary Diagnosis on follow up if we use the (=) sign if it will default to the original diagnosis for the stay or not.  Maybe the diagnosis needs changed because the plan of care is now addressing a new diagnosis or care issue.  Another example to make you think about this – M1340 does this patient have a Surgical Wound?  This could bring in extra money and change your primary diagnosis but if you just enter the (=) sign you might be losing out.  </a:t>
            </a:r>
          </a:p>
          <a:p>
            <a:endParaRPr lang="en-US" dirty="0"/>
          </a:p>
          <a:p>
            <a:r>
              <a:rPr lang="en-US" dirty="0"/>
              <a:t>There may be a great explanation as to why this will not matter but thus far we don’t know.</a:t>
            </a:r>
          </a:p>
          <a:p>
            <a:endParaRPr lang="en-US" dirty="0"/>
          </a:p>
          <a:p>
            <a:r>
              <a:rPr lang="en-US" b="1" dirty="0"/>
              <a:t>************These bottom notes may need changed upon release of further information beyond June 3, 2019.</a:t>
            </a:r>
          </a:p>
        </p:txBody>
      </p:sp>
      <p:sp>
        <p:nvSpPr>
          <p:cNvPr id="4" name="Slide Number Placeholder 3"/>
          <p:cNvSpPr>
            <a:spLocks noGrp="1"/>
          </p:cNvSpPr>
          <p:nvPr>
            <p:ph type="sldNum" sz="quarter" idx="5"/>
          </p:nvPr>
        </p:nvSpPr>
        <p:spPr/>
        <p:txBody>
          <a:bodyPr/>
          <a:lstStyle/>
          <a:p>
            <a:fld id="{DE6A6F7E-FF20-4893-9B67-69E41E6C65A7}" type="slidenum">
              <a:rPr lang="en-US" smtClean="0"/>
              <a:pPr/>
              <a:t>51</a:t>
            </a:fld>
            <a:endParaRPr lang="en-US" dirty="0"/>
          </a:p>
        </p:txBody>
      </p:sp>
    </p:spTree>
    <p:extLst>
      <p:ext uri="{BB962C8B-B14F-4D97-AF65-F5344CB8AC3E}">
        <p14:creationId xmlns:p14="http://schemas.microsoft.com/office/powerpoint/2010/main" val="508815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(M0030)  A.K.A. Your SOC date.  Go to CH 3 Page A-6 – READ what SOC date is.</a:t>
            </a:r>
          </a:p>
          <a:p>
            <a:endParaRPr lang="en-US" sz="800" dirty="0">
              <a:solidFill>
                <a:srgbClr val="0070C0"/>
              </a:solidFill>
            </a:endParaRPr>
          </a:p>
          <a:p>
            <a:pPr defTabSz="918588">
              <a:defRPr/>
            </a:pPr>
            <a:r>
              <a:rPr lang="en-US" sz="1400" dirty="0">
                <a:solidFill>
                  <a:srgbClr val="0070C0"/>
                </a:solidFill>
              </a:rPr>
              <a:t>The intent of M0030 Start of Care Date is for the agency to specify the date that the </a:t>
            </a:r>
            <a:r>
              <a:rPr lang="en-US" sz="1400" b="1" dirty="0">
                <a:solidFill>
                  <a:srgbClr val="0070C0"/>
                </a:solidFill>
              </a:rPr>
              <a:t>first reimbursable service is delivered</a:t>
            </a:r>
            <a:r>
              <a:rPr lang="en-US" sz="1400" dirty="0">
                <a:solidFill>
                  <a:srgbClr val="0070C0"/>
                </a:solidFill>
              </a:rPr>
              <a:t>.</a:t>
            </a:r>
          </a:p>
          <a:p>
            <a:pPr defTabSz="918588">
              <a:defRPr/>
            </a:pPr>
            <a:endParaRPr lang="en-US" sz="800" dirty="0">
              <a:solidFill>
                <a:srgbClr val="0070C0"/>
              </a:solidFill>
            </a:endParaRPr>
          </a:p>
          <a:p>
            <a:pPr defTabSz="918588">
              <a:defRPr/>
            </a:pPr>
            <a:r>
              <a:rPr lang="en-US" sz="1400" dirty="0">
                <a:solidFill>
                  <a:srgbClr val="0070C0"/>
                </a:solidFill>
              </a:rPr>
              <a:t>Physician orders for the need for the discipline prior to the assessment visit are expected.</a:t>
            </a:r>
          </a:p>
          <a:p>
            <a:pPr defTabSz="918588">
              <a:defRPr/>
            </a:pPr>
            <a:endParaRPr lang="en-US" sz="800" dirty="0">
              <a:solidFill>
                <a:srgbClr val="0070C0"/>
              </a:solidFill>
            </a:endParaRPr>
          </a:p>
          <a:p>
            <a:pPr defTabSz="918588">
              <a:defRPr/>
            </a:pPr>
            <a:r>
              <a:rPr lang="en-US" sz="1400" dirty="0">
                <a:solidFill>
                  <a:srgbClr val="0070C0"/>
                </a:solidFill>
              </a:rPr>
              <a:t>The need for this service establishes program eligibility for the Medicare home health benefit</a:t>
            </a:r>
          </a:p>
          <a:p>
            <a:pPr defTabSz="918588">
              <a:defRPr/>
            </a:pPr>
            <a:endParaRPr lang="en-US" sz="800" dirty="0">
              <a:solidFill>
                <a:srgbClr val="0070C0"/>
              </a:solidFill>
            </a:endParaRPr>
          </a:p>
          <a:p>
            <a:pPr defTabSz="918588">
              <a:defRPr/>
            </a:pPr>
            <a:r>
              <a:rPr lang="en-US" sz="1400" dirty="0">
                <a:solidFill>
                  <a:srgbClr val="0070C0"/>
                </a:solidFill>
              </a:rPr>
              <a:t>Accuracy of this date is essential; many other aspects of data collection are based on this date.</a:t>
            </a:r>
          </a:p>
          <a:p>
            <a:pPr defTabSz="918588">
              <a:defRPr/>
            </a:pPr>
            <a:endParaRPr lang="en-US" sz="800" dirty="0">
              <a:solidFill>
                <a:srgbClr val="0070C0"/>
              </a:solidFill>
            </a:endParaRPr>
          </a:p>
          <a:p>
            <a:pPr defTabSz="918588">
              <a:defRPr/>
            </a:pPr>
            <a:r>
              <a:rPr lang="en-US" sz="1400" dirty="0">
                <a:solidFill>
                  <a:srgbClr val="0070C0"/>
                </a:solidFill>
              </a:rPr>
              <a:t>Cat. 4b Q6 = CMS answer – SOC date is maintained until discharge and is used for other documentation, including billing or physician orders. Still current 2019</a:t>
            </a:r>
          </a:p>
          <a:p>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5</a:t>
            </a:fld>
            <a:endParaRPr lang="en-US" dirty="0"/>
          </a:p>
        </p:txBody>
      </p:sp>
    </p:spTree>
    <p:extLst>
      <p:ext uri="{BB962C8B-B14F-4D97-AF65-F5344CB8AC3E}">
        <p14:creationId xmlns:p14="http://schemas.microsoft.com/office/powerpoint/2010/main" val="29446494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52</a:t>
            </a:fld>
            <a:endParaRPr lang="en-US" dirty="0"/>
          </a:p>
        </p:txBody>
      </p:sp>
    </p:spTree>
    <p:extLst>
      <p:ext uri="{BB962C8B-B14F-4D97-AF65-F5344CB8AC3E}">
        <p14:creationId xmlns:p14="http://schemas.microsoft.com/office/powerpoint/2010/main" val="4527159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Original slide 75</a:t>
            </a:r>
          </a:p>
          <a:p>
            <a:endParaRPr lang="en-US" sz="800" dirty="0"/>
          </a:p>
          <a:p>
            <a:r>
              <a:rPr lang="en-US" dirty="0"/>
              <a:t>Another simplification under PDGM is that a treatment authorization code is no longer required on every Home Health claim. This field will only be used when required by the pre-claim review process when it actually represents an authorization number.</a:t>
            </a:r>
          </a:p>
          <a:p>
            <a:endParaRPr lang="en-US" sz="800" dirty="0"/>
          </a:p>
          <a:p>
            <a:r>
              <a:rPr lang="en-US" dirty="0"/>
              <a:t>But </a:t>
            </a:r>
            <a:r>
              <a:rPr lang="en-US" b="1" dirty="0"/>
              <a:t>one element from the current treatment authorization code is still needed and that is the OASIS assessment completio</a:t>
            </a:r>
            <a:r>
              <a:rPr lang="en-US" dirty="0"/>
              <a:t>n </a:t>
            </a:r>
            <a:r>
              <a:rPr lang="en-US" b="1" dirty="0"/>
              <a:t>date</a:t>
            </a:r>
            <a:r>
              <a:rPr lang="en-US" dirty="0"/>
              <a:t>, OASIS item </a:t>
            </a:r>
            <a:r>
              <a:rPr lang="en-US" b="1" dirty="0"/>
              <a:t>M0090</a:t>
            </a:r>
            <a:r>
              <a:rPr lang="en-US" dirty="0"/>
              <a:t>. </a:t>
            </a:r>
          </a:p>
          <a:p>
            <a:r>
              <a:rPr lang="en-US" dirty="0"/>
              <a:t>The HHA will use occurrence </a:t>
            </a:r>
            <a:r>
              <a:rPr lang="en-US" b="1" dirty="0"/>
              <a:t>code 50 to report the OASIS item M0090 date on their claim t</a:t>
            </a:r>
            <a:r>
              <a:rPr lang="en-US" dirty="0"/>
              <a:t>o facilitate accurate assignment of the claim into Institutional versus Community payment groups,</a:t>
            </a:r>
          </a:p>
          <a:p>
            <a:endParaRPr lang="en-US" sz="800" dirty="0"/>
          </a:p>
          <a:p>
            <a:r>
              <a:rPr lang="en-US" dirty="0"/>
              <a:t>HHAs will have the option of reporting inpatient discharge dates on the claims using two newly created occurrence codes.</a:t>
            </a:r>
          </a:p>
          <a:p>
            <a:endParaRPr lang="en-US" sz="800" dirty="0"/>
          </a:p>
          <a:p>
            <a:r>
              <a:rPr lang="en-US" dirty="0"/>
              <a:t>You can report occurrence </a:t>
            </a:r>
            <a:r>
              <a:rPr lang="en-US" b="1" dirty="0"/>
              <a:t>code 61 to indicate an acute care hospital discharge within 14 days prior </a:t>
            </a:r>
            <a:r>
              <a:rPr lang="en-US" dirty="0"/>
              <a:t>to the from</a:t>
            </a:r>
          </a:p>
          <a:p>
            <a:r>
              <a:rPr lang="en-US" dirty="0"/>
              <a:t>date of any Home Health claim or report </a:t>
            </a:r>
            <a:r>
              <a:rPr lang="en-US" b="1" dirty="0"/>
              <a:t>occurrence code 62 to indicate a skilled-nursing facility, inpatient rehab</a:t>
            </a:r>
          </a:p>
          <a:p>
            <a:r>
              <a:rPr lang="en-US" b="1" dirty="0"/>
              <a:t>facility, long-term care hospital, or inpatient psychiatric facility discharge within 14 days prior to the admission</a:t>
            </a:r>
          </a:p>
          <a:p>
            <a:r>
              <a:rPr lang="en-US" b="1" dirty="0"/>
              <a:t>date of first Home Health claim.</a:t>
            </a:r>
          </a:p>
          <a:p>
            <a:endParaRPr lang="en-US" sz="800" dirty="0"/>
          </a:p>
          <a:p>
            <a:r>
              <a:rPr lang="en-US" dirty="0"/>
              <a:t>Note that this is an </a:t>
            </a:r>
            <a:r>
              <a:rPr lang="en-US" b="1" dirty="0"/>
              <a:t>option if those codes are not present, Medicare systems will use inpatient claims history to</a:t>
            </a:r>
          </a:p>
          <a:p>
            <a:r>
              <a:rPr lang="en-US" b="1" dirty="0"/>
              <a:t>assign Institutional payment groups based on the most current information we have.</a:t>
            </a:r>
          </a:p>
        </p:txBody>
      </p:sp>
      <p:sp>
        <p:nvSpPr>
          <p:cNvPr id="4" name="Slide Number Placeholder 3"/>
          <p:cNvSpPr>
            <a:spLocks noGrp="1"/>
          </p:cNvSpPr>
          <p:nvPr>
            <p:ph type="sldNum" sz="quarter" idx="5"/>
          </p:nvPr>
        </p:nvSpPr>
        <p:spPr/>
        <p:txBody>
          <a:bodyPr/>
          <a:lstStyle/>
          <a:p>
            <a:fld id="{DE6A6F7E-FF20-4893-9B67-69E41E6C65A7}" type="slidenum">
              <a:rPr lang="en-US" smtClean="0"/>
              <a:pPr/>
              <a:t>53</a:t>
            </a:fld>
            <a:endParaRPr lang="en-US" dirty="0"/>
          </a:p>
        </p:txBody>
      </p:sp>
    </p:spTree>
    <p:extLst>
      <p:ext uri="{BB962C8B-B14F-4D97-AF65-F5344CB8AC3E}">
        <p14:creationId xmlns:p14="http://schemas.microsoft.com/office/powerpoint/2010/main" val="10064703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Transition:    After transition dates  this slide can be removed**************</a:t>
            </a:r>
          </a:p>
          <a:p>
            <a:endParaRPr lang="en-US" dirty="0"/>
          </a:p>
          <a:p>
            <a:r>
              <a:rPr lang="en-US" dirty="0"/>
              <a:t>In this, case for </a:t>
            </a:r>
            <a:r>
              <a:rPr lang="en-US" b="1" dirty="0"/>
              <a:t>60-day episodes that began on or before December 31st, 2019 and span January 1st, 2020</a:t>
            </a:r>
            <a:r>
              <a:rPr lang="en-US" dirty="0"/>
              <a:t>, the </a:t>
            </a:r>
            <a:r>
              <a:rPr lang="en-US" b="1" dirty="0"/>
              <a:t>payment will</a:t>
            </a:r>
          </a:p>
          <a:p>
            <a:r>
              <a:rPr lang="en-US" b="1" dirty="0"/>
              <a:t>be the calendar year 2020 national standardized 60-day episode payment amount. </a:t>
            </a:r>
          </a:p>
          <a:p>
            <a:endParaRPr lang="en-US" sz="800" b="1" dirty="0"/>
          </a:p>
          <a:p>
            <a:r>
              <a:rPr lang="en-US" b="1" dirty="0"/>
              <a:t>For Home Health periods of care that begin on or after January 1st, 2020 the unit of payment will be the calendar</a:t>
            </a:r>
          </a:p>
          <a:p>
            <a:r>
              <a:rPr lang="en-US" b="1" dirty="0"/>
              <a:t>year 2020 national standardized 30-day payment amount. The key date as well as the from date is January 1st</a:t>
            </a:r>
          </a:p>
          <a:p>
            <a:r>
              <a:rPr lang="en-US" b="1" dirty="0"/>
              <a:t>or later. </a:t>
            </a:r>
          </a:p>
          <a:p>
            <a:endParaRPr lang="en-US" sz="800" b="1" dirty="0"/>
          </a:p>
          <a:p>
            <a:r>
              <a:rPr lang="en-US" b="1" dirty="0"/>
              <a:t>Just a reminder, even though we're shifting from 60-day episodes to 30-day period under PDGM,</a:t>
            </a:r>
          </a:p>
          <a:p>
            <a:r>
              <a:rPr lang="en-US" b="1" dirty="0"/>
              <a:t>recertification for Home Health services updates to the comprehensive assessment, and the Home Health plan</a:t>
            </a:r>
          </a:p>
          <a:p>
            <a:r>
              <a:rPr lang="en-US" b="1" dirty="0"/>
              <a:t>of care will continue on a 60-day basis.</a:t>
            </a:r>
          </a:p>
        </p:txBody>
      </p:sp>
      <p:sp>
        <p:nvSpPr>
          <p:cNvPr id="4" name="Slide Number Placeholder 3"/>
          <p:cNvSpPr>
            <a:spLocks noGrp="1"/>
          </p:cNvSpPr>
          <p:nvPr>
            <p:ph type="sldNum" sz="quarter" idx="5"/>
          </p:nvPr>
        </p:nvSpPr>
        <p:spPr/>
        <p:txBody>
          <a:bodyPr/>
          <a:lstStyle/>
          <a:p>
            <a:fld id="{DE6A6F7E-FF20-4893-9B67-69E41E6C65A7}" type="slidenum">
              <a:rPr lang="en-US" smtClean="0"/>
              <a:pPr/>
              <a:t>54</a:t>
            </a:fld>
            <a:endParaRPr lang="en-US" dirty="0"/>
          </a:p>
        </p:txBody>
      </p:sp>
    </p:spTree>
    <p:extLst>
      <p:ext uri="{BB962C8B-B14F-4D97-AF65-F5344CB8AC3E}">
        <p14:creationId xmlns:p14="http://schemas.microsoft.com/office/powerpoint/2010/main" val="22857987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words from this slide and put under other Timing slide then delete this slide.</a:t>
            </a:r>
          </a:p>
        </p:txBody>
      </p:sp>
      <p:sp>
        <p:nvSpPr>
          <p:cNvPr id="4" name="Slide Number Placeholder 3"/>
          <p:cNvSpPr>
            <a:spLocks noGrp="1"/>
          </p:cNvSpPr>
          <p:nvPr>
            <p:ph type="sldNum" sz="quarter" idx="5"/>
          </p:nvPr>
        </p:nvSpPr>
        <p:spPr/>
        <p:txBody>
          <a:bodyPr/>
          <a:lstStyle/>
          <a:p>
            <a:fld id="{DE6A6F7E-FF20-4893-9B67-69E41E6C65A7}" type="slidenum">
              <a:rPr lang="en-US" smtClean="0"/>
              <a:pPr/>
              <a:t>55</a:t>
            </a:fld>
            <a:endParaRPr lang="en-US" dirty="0"/>
          </a:p>
        </p:txBody>
      </p:sp>
    </p:spTree>
    <p:extLst>
      <p:ext uri="{BB962C8B-B14F-4D97-AF65-F5344CB8AC3E}">
        <p14:creationId xmlns:p14="http://schemas.microsoft.com/office/powerpoint/2010/main" val="9638751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words from this here and place under other slide then delete this slide.</a:t>
            </a:r>
          </a:p>
          <a:p>
            <a:r>
              <a:rPr lang="en-US" dirty="0"/>
              <a:t>HHA’s have the option to include an occurrence code on the claim to identify an Institutional</a:t>
            </a:r>
          </a:p>
          <a:p>
            <a:r>
              <a:rPr lang="en-US" dirty="0"/>
              <a:t>admission source, but the information will be obtained from the Medicare claims processing system to</a:t>
            </a:r>
          </a:p>
          <a:p>
            <a:r>
              <a:rPr lang="en-US" dirty="0"/>
              <a:t>automatically assign admission source and timing categories.</a:t>
            </a:r>
          </a:p>
          <a:p>
            <a:endParaRPr lang="en-US" dirty="0"/>
          </a:p>
          <a:p>
            <a:r>
              <a:rPr lang="en-US" b="1" dirty="0"/>
              <a:t>However</a:t>
            </a:r>
            <a:r>
              <a:rPr lang="en-US" dirty="0"/>
              <a:t>, we will not categorize post-acute care stays - that</a:t>
            </a:r>
          </a:p>
          <a:p>
            <a:r>
              <a:rPr lang="en-US" dirty="0"/>
              <a:t>is, SNF, IRF, LTCH, IPF stays that occurred during a previous 30-day period, and within 14 days of a subsequent</a:t>
            </a:r>
          </a:p>
          <a:p>
            <a:r>
              <a:rPr lang="en-US" dirty="0"/>
              <a:t>contiguous 30-day period as Institutional. As we would expect Home Health agencies to discharge the patient if</a:t>
            </a:r>
          </a:p>
          <a:p>
            <a:r>
              <a:rPr lang="en-US" dirty="0"/>
              <a:t>the patient required post-acute care in another setting.</a:t>
            </a:r>
          </a:p>
        </p:txBody>
      </p:sp>
      <p:sp>
        <p:nvSpPr>
          <p:cNvPr id="4" name="Slide Number Placeholder 3"/>
          <p:cNvSpPr>
            <a:spLocks noGrp="1"/>
          </p:cNvSpPr>
          <p:nvPr>
            <p:ph type="sldNum" sz="quarter" idx="5"/>
          </p:nvPr>
        </p:nvSpPr>
        <p:spPr/>
        <p:txBody>
          <a:bodyPr/>
          <a:lstStyle/>
          <a:p>
            <a:fld id="{DE6A6F7E-FF20-4893-9B67-69E41E6C65A7}" type="slidenum">
              <a:rPr lang="en-US" smtClean="0"/>
              <a:pPr/>
              <a:t>56</a:t>
            </a:fld>
            <a:endParaRPr lang="en-US" dirty="0"/>
          </a:p>
        </p:txBody>
      </p:sp>
    </p:spTree>
    <p:extLst>
      <p:ext uri="{BB962C8B-B14F-4D97-AF65-F5344CB8AC3E}">
        <p14:creationId xmlns:p14="http://schemas.microsoft.com/office/powerpoint/2010/main" val="1663942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sz="1400" dirty="0">
                <a:solidFill>
                  <a:srgbClr val="0070C0"/>
                </a:solidFill>
              </a:rPr>
              <a:t>??do they need </a:t>
            </a:r>
            <a:r>
              <a:rPr lang="en-US" sz="1400" dirty="0" err="1">
                <a:solidFill>
                  <a:srgbClr val="0070C0"/>
                </a:solidFill>
              </a:rPr>
              <a:t>hipps</a:t>
            </a:r>
            <a:r>
              <a:rPr lang="en-US" sz="1400" dirty="0">
                <a:solidFill>
                  <a:srgbClr val="0070C0"/>
                </a:solidFill>
              </a:rPr>
              <a:t> code – so if doesn’t calculate is it an issue?????</a:t>
            </a:r>
          </a:p>
          <a:p>
            <a:endParaRPr lang="en-US" sz="1400" dirty="0">
              <a:solidFill>
                <a:srgbClr val="0070C0"/>
              </a:solidFill>
            </a:endParaRPr>
          </a:p>
          <a:p>
            <a:r>
              <a:rPr lang="en-US" sz="1400" dirty="0">
                <a:solidFill>
                  <a:srgbClr val="0070C0"/>
                </a:solidFill>
              </a:rPr>
              <a:t>Currently 2019 -If an HHA is uncertain as to whether the episode is an early or later episode, the initial payment is as though the episode were an early episode if marked “UNKNOWN”-</a:t>
            </a:r>
            <a:r>
              <a:rPr lang="en-US" sz="1400" b="1" dirty="0">
                <a:solidFill>
                  <a:srgbClr val="0070C0"/>
                </a:solidFill>
              </a:rPr>
              <a:t>defaults to “early”</a:t>
            </a:r>
          </a:p>
          <a:p>
            <a:endParaRPr lang="en-US" sz="1000" dirty="0">
              <a:solidFill>
                <a:srgbClr val="0070C0"/>
              </a:solidFill>
            </a:endParaRPr>
          </a:p>
          <a:p>
            <a:r>
              <a:rPr lang="en-US" sz="1400" dirty="0">
                <a:solidFill>
                  <a:srgbClr val="0070C0"/>
                </a:solidFill>
              </a:rPr>
              <a:t>Currently 2019 - Consult all available Medicare systems such as Health Insurance Query for HH (HIQH) to determine which episode. (normally new admission to you) or Common Working File (CWF).  </a:t>
            </a:r>
          </a:p>
          <a:p>
            <a:endParaRPr lang="en-US" sz="1000" dirty="0">
              <a:solidFill>
                <a:srgbClr val="0070C0"/>
              </a:solidFill>
            </a:endParaRPr>
          </a:p>
          <a:p>
            <a:r>
              <a:rPr lang="en-US" sz="1400" b="1" dirty="0">
                <a:solidFill>
                  <a:srgbClr val="0070C0"/>
                </a:solidFill>
              </a:rPr>
              <a:t>Cat. 4B Q. 23.17</a:t>
            </a:r>
            <a:r>
              <a:rPr lang="en-US" sz="1400" dirty="0">
                <a:solidFill>
                  <a:srgbClr val="0070C0"/>
                </a:solidFill>
              </a:rPr>
              <a:t>.  If M0110 response is determined to be inaccurate at the time of the final claim, payment will be auto-adjusted to the correct episode amount.  </a:t>
            </a:r>
          </a:p>
          <a:p>
            <a:endParaRPr lang="en-US" sz="1000" dirty="0">
              <a:solidFill>
                <a:srgbClr val="0070C0"/>
              </a:solidFill>
            </a:endParaRPr>
          </a:p>
          <a:p>
            <a:r>
              <a:rPr lang="en-US" sz="1400" dirty="0">
                <a:solidFill>
                  <a:srgbClr val="0070C0"/>
                </a:solidFill>
              </a:rPr>
              <a:t>Some agencies do not spend resources on this and others want more accurate payment up front.</a:t>
            </a:r>
          </a:p>
          <a:p>
            <a:endParaRPr lang="en-US" sz="1000" dirty="0">
              <a:solidFill>
                <a:srgbClr val="0070C0"/>
              </a:solidFill>
            </a:endParaRPr>
          </a:p>
          <a:p>
            <a:r>
              <a:rPr lang="en-US" sz="1400" dirty="0">
                <a:solidFill>
                  <a:srgbClr val="0070C0"/>
                </a:solidFill>
              </a:rPr>
              <a:t>Do not include counting episodes if the payment was denied.</a:t>
            </a:r>
          </a:p>
          <a:p>
            <a:endParaRPr lang="en-US" sz="10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57</a:t>
            </a:fld>
            <a:endParaRPr lang="en-US" dirty="0"/>
          </a:p>
        </p:txBody>
      </p:sp>
    </p:spTree>
    <p:extLst>
      <p:ext uri="{BB962C8B-B14F-4D97-AF65-F5344CB8AC3E}">
        <p14:creationId xmlns:p14="http://schemas.microsoft.com/office/powerpoint/2010/main" val="14593424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09426" y="3677618"/>
            <a:ext cx="7437120" cy="2809902"/>
          </a:xfrm>
        </p:spPr>
        <p:txBody>
          <a:bodyPr>
            <a:normAutofit/>
          </a:bodyPr>
          <a:lstStyle/>
          <a:p>
            <a:r>
              <a:rPr lang="en-US" sz="2000" dirty="0">
                <a:solidFill>
                  <a:srgbClr val="0070C0"/>
                </a:solidFill>
              </a:rPr>
              <a:t>Hopefully you can see that the ICD -10 Coding has become even more important.</a:t>
            </a:r>
          </a:p>
          <a:p>
            <a:endParaRPr lang="en-US" sz="2000" dirty="0">
              <a:solidFill>
                <a:srgbClr val="0070C0"/>
              </a:solidFill>
            </a:endParaRPr>
          </a:p>
          <a:p>
            <a:r>
              <a:rPr lang="en-US" sz="2000" dirty="0">
                <a:solidFill>
                  <a:srgbClr val="0070C0"/>
                </a:solidFill>
              </a:rPr>
              <a:t>If you do not code the most specific code – the claim will be returned for re-coding.  This is a waste of everyone’s time so try to get the coding correct.</a:t>
            </a:r>
          </a:p>
          <a:p>
            <a:r>
              <a:rPr lang="en-US" sz="2000" dirty="0">
                <a:solidFill>
                  <a:srgbClr val="0070C0"/>
                </a:solidFill>
              </a:rPr>
              <a:t>If something affects the right should make sure you select the right shoulder coding etc. </a:t>
            </a:r>
          </a:p>
          <a:p>
            <a:endParaRPr lang="en-US" sz="2000" dirty="0">
              <a:solidFill>
                <a:srgbClr val="0070C0"/>
              </a:solidFill>
            </a:endParaRPr>
          </a:p>
          <a:p>
            <a:endParaRPr lang="en-US" sz="20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59</a:t>
            </a:fld>
            <a:endParaRPr lang="en-US" dirty="0"/>
          </a:p>
        </p:txBody>
      </p:sp>
    </p:spTree>
    <p:extLst>
      <p:ext uri="{BB962C8B-B14F-4D97-AF65-F5344CB8AC3E}">
        <p14:creationId xmlns:p14="http://schemas.microsoft.com/office/powerpoint/2010/main" val="30065012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What “type” facility discharged from – Where did they come from – within the past 14 days prior to this SOC/ROC.  Mark all that apply.</a:t>
            </a:r>
          </a:p>
          <a:p>
            <a:endParaRPr lang="en-US" sz="1100" dirty="0">
              <a:solidFill>
                <a:srgbClr val="0070C0"/>
              </a:solidFill>
            </a:endParaRPr>
          </a:p>
          <a:p>
            <a:r>
              <a:rPr lang="en-US" sz="1400" dirty="0">
                <a:solidFill>
                  <a:srgbClr val="0070C0"/>
                </a:solidFill>
              </a:rPr>
              <a:t>Date of admission (SOC/ROC date) is day 0- means for example,  if SOC date is August 20, any inpatient discharges falling on or after August 6 and prior to the HHA admission would be reported.  Discharges on day 0 should be included.</a:t>
            </a:r>
          </a:p>
          <a:p>
            <a:endParaRPr lang="en-US" sz="1100" dirty="0">
              <a:solidFill>
                <a:srgbClr val="0070C0"/>
              </a:solidFill>
            </a:endParaRPr>
          </a:p>
          <a:p>
            <a:r>
              <a:rPr lang="en-US" sz="1100" dirty="0">
                <a:solidFill>
                  <a:srgbClr val="0070C0"/>
                </a:solidFill>
              </a:rPr>
              <a:t>Several additional questions and answers for M1000 can be found in Cat. 4B Static – see red bar.</a:t>
            </a:r>
          </a:p>
          <a:p>
            <a:endParaRPr lang="en-US" sz="1100" dirty="0">
              <a:solidFill>
                <a:srgbClr val="0070C0"/>
              </a:solidFill>
            </a:endParaRPr>
          </a:p>
          <a:p>
            <a:r>
              <a:rPr lang="en-US" sz="1400" dirty="0">
                <a:solidFill>
                  <a:srgbClr val="0070C0"/>
                </a:solidFill>
              </a:rPr>
              <a:t>Different types of facility are:  next slide.</a:t>
            </a:r>
          </a:p>
          <a:p>
            <a:endParaRPr lang="en-US" baseline="0" dirty="0">
              <a:solidFill>
                <a:srgbClr val="0070C0"/>
              </a:solidFill>
            </a:endParaRPr>
          </a:p>
          <a:p>
            <a:pPr algn="r"/>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60</a:t>
            </a:fld>
            <a:endParaRPr lang="en-US" dirty="0"/>
          </a:p>
        </p:txBody>
      </p:sp>
    </p:spTree>
    <p:extLst>
      <p:ext uri="{BB962C8B-B14F-4D97-AF65-F5344CB8AC3E}">
        <p14:creationId xmlns:p14="http://schemas.microsoft.com/office/powerpoint/2010/main" val="26245517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404210" y="3329957"/>
            <a:ext cx="8285922" cy="3393141"/>
          </a:xfrm>
        </p:spPr>
        <p:txBody>
          <a:bodyPr>
            <a:normAutofit fontScale="77500" lnSpcReduction="20000"/>
          </a:bodyPr>
          <a:lstStyle/>
          <a:p>
            <a:r>
              <a:rPr lang="en-US" sz="1400" dirty="0">
                <a:solidFill>
                  <a:srgbClr val="0070C0"/>
                </a:solidFill>
              </a:rPr>
              <a:t>Definitions for Ohio Facilities: Most are self explanatory but </a:t>
            </a:r>
            <a:r>
              <a:rPr lang="en-US" sz="1400" b="1" dirty="0" err="1">
                <a:solidFill>
                  <a:srgbClr val="0070C0"/>
                </a:solidFill>
              </a:rPr>
              <a:t>pg</a:t>
            </a:r>
            <a:r>
              <a:rPr lang="en-US" sz="1400" b="1" dirty="0">
                <a:solidFill>
                  <a:srgbClr val="0070C0"/>
                </a:solidFill>
              </a:rPr>
              <a:t> C-2  To determine type between NF and SNF – SNF Medicare Part A is billed.  </a:t>
            </a:r>
          </a:p>
          <a:p>
            <a:endParaRPr lang="en-US" dirty="0">
              <a:solidFill>
                <a:srgbClr val="0070C0"/>
              </a:solidFill>
            </a:endParaRPr>
          </a:p>
          <a:p>
            <a:r>
              <a:rPr lang="en-US" sz="1400" b="1" dirty="0">
                <a:solidFill>
                  <a:srgbClr val="0070C0"/>
                </a:solidFill>
              </a:rPr>
              <a:t>CAT b - Q31</a:t>
            </a:r>
            <a:r>
              <a:rPr lang="en-US" sz="1400" dirty="0">
                <a:solidFill>
                  <a:srgbClr val="0070C0"/>
                </a:solidFill>
              </a:rPr>
              <a:t>. M1000. For M1000, what is the difference between response 1 (long-term nursing facility) and 2 (skilled nursing facility)?</a:t>
            </a:r>
          </a:p>
          <a:p>
            <a:endParaRPr lang="en-US" sz="1000" dirty="0">
              <a:solidFill>
                <a:srgbClr val="0070C0"/>
              </a:solidFill>
            </a:endParaRPr>
          </a:p>
          <a:p>
            <a:r>
              <a:rPr lang="en-US" sz="1400" b="1" dirty="0">
                <a:solidFill>
                  <a:srgbClr val="0070C0"/>
                </a:solidFill>
              </a:rPr>
              <a:t>A31</a:t>
            </a:r>
            <a:r>
              <a:rPr lang="en-US" sz="1400" dirty="0">
                <a:solidFill>
                  <a:srgbClr val="0070C0"/>
                </a:solidFill>
              </a:rPr>
              <a:t>. Response 1, Long-term nursing facility, would be appropriate if the patient was discharged from a long term nursing facility or a Medicare-certified skilled nursing facility, </a:t>
            </a:r>
            <a:r>
              <a:rPr lang="en-US" sz="1400" b="1" dirty="0">
                <a:solidFill>
                  <a:srgbClr val="0070C0"/>
                </a:solidFill>
              </a:rPr>
              <a:t>but did not receive </a:t>
            </a:r>
            <a:r>
              <a:rPr lang="en-US" sz="1400" dirty="0">
                <a:solidFill>
                  <a:srgbClr val="0070C0"/>
                </a:solidFill>
              </a:rPr>
              <a:t>care under the Medicare Part A benefit in the 14 days prior to home health care. Response 2, Skilled nursing facility, would be appropriate if the patient was discharged from a Medicare certified nursing facility where they received a skilled level of care under the Medicare Part A benefit or a transitional care unit within a Medicare-certified nursing facility during the last 14 days.</a:t>
            </a:r>
          </a:p>
          <a:p>
            <a:endParaRPr lang="en-US" sz="1000" dirty="0">
              <a:solidFill>
                <a:srgbClr val="0070C0"/>
              </a:solidFill>
            </a:endParaRPr>
          </a:p>
          <a:p>
            <a:r>
              <a:rPr lang="en-US" sz="1400" dirty="0">
                <a:solidFill>
                  <a:srgbClr val="0070C0"/>
                </a:solidFill>
              </a:rPr>
              <a:t>In Ohio all Nursing Homes are called “SNF’s” or NF’s– You may need to call the agency/facility to see if M’Care or M’Caid was billed for the stay.  </a:t>
            </a:r>
          </a:p>
          <a:p>
            <a:endParaRPr lang="en-US" sz="1000" dirty="0">
              <a:solidFill>
                <a:srgbClr val="0070C0"/>
              </a:solidFill>
            </a:endParaRPr>
          </a:p>
          <a:p>
            <a:r>
              <a:rPr lang="en-US" sz="1400" b="1" dirty="0">
                <a:solidFill>
                  <a:srgbClr val="0070C0"/>
                </a:solidFill>
              </a:rPr>
              <a:t>There are 3 criteria that must be met in order to select Response 2 –DC from skilled facility, did pt. get skilled care under M”care Part A benefit – and within past 14 days.  This determines difference btwn NF response 1 or SNF response 2.</a:t>
            </a:r>
          </a:p>
          <a:p>
            <a:endParaRPr lang="en-US" sz="800" dirty="0">
              <a:solidFill>
                <a:srgbClr val="0070C0"/>
              </a:solidFill>
            </a:endParaRPr>
          </a:p>
          <a:p>
            <a:r>
              <a:rPr lang="en-US" sz="1400" dirty="0">
                <a:solidFill>
                  <a:srgbClr val="0070C0"/>
                </a:solidFill>
              </a:rPr>
              <a:t>1.  Was the patient discharged from a Medicare-certified skilled nursing facility?  If so then:</a:t>
            </a:r>
          </a:p>
          <a:p>
            <a:r>
              <a:rPr lang="en-US" sz="1400" dirty="0">
                <a:solidFill>
                  <a:srgbClr val="0070C0"/>
                </a:solidFill>
              </a:rPr>
              <a:t>	</a:t>
            </a:r>
          </a:p>
          <a:p>
            <a:r>
              <a:rPr lang="en-US" sz="1400" dirty="0">
                <a:solidFill>
                  <a:srgbClr val="0070C0"/>
                </a:solidFill>
              </a:rPr>
              <a:t>2.  While in the skilled nursing facility was the patient receiving  skilled care under Medicare Part A benefit?  If so then:</a:t>
            </a:r>
          </a:p>
          <a:p>
            <a:endParaRPr lang="en-US" sz="1400" dirty="0">
              <a:solidFill>
                <a:srgbClr val="0070C0"/>
              </a:solidFill>
            </a:endParaRPr>
          </a:p>
          <a:p>
            <a:r>
              <a:rPr lang="en-US" sz="1400" dirty="0">
                <a:solidFill>
                  <a:srgbClr val="0070C0"/>
                </a:solidFill>
              </a:rPr>
              <a:t>3.  Was the patient receiving skilled care under Medicare Part A benefit during the </a:t>
            </a:r>
            <a:r>
              <a:rPr lang="en-US" sz="1400" b="1" dirty="0">
                <a:solidFill>
                  <a:srgbClr val="0070C0"/>
                </a:solidFill>
              </a:rPr>
              <a:t>14 days prior to admission </a:t>
            </a:r>
            <a:r>
              <a:rPr lang="en-US" sz="1400" dirty="0">
                <a:solidFill>
                  <a:srgbClr val="0070C0"/>
                </a:solidFill>
              </a:rPr>
              <a:t>to home health care?</a:t>
            </a:r>
          </a:p>
          <a:p>
            <a:pPr marL="342249" indent="-342249">
              <a:buAutoNum type="arabicPeriod" startAt="3"/>
            </a:pPr>
            <a:endParaRPr lang="en-US" sz="1400" dirty="0">
              <a:solidFill>
                <a:srgbClr val="0070C0"/>
              </a:solidFill>
            </a:endParaRPr>
          </a:p>
          <a:p>
            <a:pPr marL="342249" indent="-342249">
              <a:buAutoNum type="arabicPeriod" startAt="3"/>
            </a:pPr>
            <a:r>
              <a:rPr lang="en-US" sz="1400" b="1" dirty="0">
                <a:solidFill>
                  <a:srgbClr val="0070C0"/>
                </a:solidFill>
              </a:rPr>
              <a:t>Guidance Chase </a:t>
            </a:r>
            <a:r>
              <a:rPr lang="en-US" sz="1400" dirty="0">
                <a:solidFill>
                  <a:srgbClr val="0070C0"/>
                </a:solidFill>
              </a:rPr>
              <a:t>- My Right side front 2 rows of the room </a:t>
            </a:r>
            <a:r>
              <a:rPr lang="en-US" sz="1400" b="1" dirty="0">
                <a:solidFill>
                  <a:srgbClr val="0070C0"/>
                </a:solidFill>
              </a:rPr>
              <a:t>find the 3 Criteria needed to select response #2.   </a:t>
            </a:r>
            <a:r>
              <a:rPr lang="en-US" sz="1400" dirty="0">
                <a:solidFill>
                  <a:srgbClr val="0070C0"/>
                </a:solidFill>
              </a:rPr>
              <a:t>Back 2/3 rows find Question #1 in green box.?</a:t>
            </a:r>
          </a:p>
          <a:p>
            <a:pPr marL="342249" indent="-342249">
              <a:buAutoNum type="arabicPeriod" startAt="3"/>
            </a:pPr>
            <a:r>
              <a:rPr lang="en-US" sz="1400" dirty="0">
                <a:solidFill>
                  <a:srgbClr val="0070C0"/>
                </a:solidFill>
              </a:rPr>
              <a:t>My Left side front 2 rows find question #2  Back 2/3 rows find the last question.?  If time allows.</a:t>
            </a:r>
          </a:p>
          <a:p>
            <a:endParaRPr lang="en-US" sz="1400" dirty="0">
              <a:solidFill>
                <a:srgbClr val="0070C0"/>
              </a:solidFill>
            </a:endParaRP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61</a:t>
            </a:fld>
            <a:endParaRPr lang="en-US" dirty="0"/>
          </a:p>
        </p:txBody>
      </p:sp>
    </p:spTree>
    <p:extLst>
      <p:ext uri="{BB962C8B-B14F-4D97-AF65-F5344CB8AC3E}">
        <p14:creationId xmlns:p14="http://schemas.microsoft.com/office/powerpoint/2010/main" val="11584542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219750" y="3252086"/>
            <a:ext cx="8687908" cy="3235178"/>
          </a:xfrm>
        </p:spPr>
        <p:txBody>
          <a:bodyPr>
            <a:normAutofit/>
          </a:bodyPr>
          <a:lstStyle/>
          <a:p>
            <a:pPr defTabSz="927842">
              <a:defRPr/>
            </a:pPr>
            <a:r>
              <a:rPr lang="en-US" b="0" baseline="0" dirty="0"/>
              <a:t>Responses 3-7 are self explanatory.</a:t>
            </a:r>
          </a:p>
          <a:p>
            <a:pPr defTabSz="927842">
              <a:defRPr/>
            </a:pPr>
            <a:r>
              <a:rPr lang="en-US" b="1" baseline="0" dirty="0"/>
              <a:t>Response 6 is Psychiatric Hospital</a:t>
            </a:r>
          </a:p>
          <a:p>
            <a:pPr defTabSz="927842">
              <a:defRPr/>
            </a:pPr>
            <a:endParaRPr lang="en-US" b="1" baseline="0" dirty="0">
              <a:solidFill>
                <a:srgbClr val="0070C0"/>
              </a:solidFill>
            </a:endParaRPr>
          </a:p>
          <a:p>
            <a:pPr defTabSz="927842">
              <a:defRPr/>
            </a:pPr>
            <a:r>
              <a:rPr lang="en-US" b="1" baseline="0" dirty="0">
                <a:solidFill>
                  <a:srgbClr val="0070C0"/>
                </a:solidFill>
              </a:rPr>
              <a:t>Swing bed hospital </a:t>
            </a:r>
            <a:r>
              <a:rPr lang="en-US" b="0" baseline="0" dirty="0">
                <a:solidFill>
                  <a:srgbClr val="0070C0"/>
                </a:solidFill>
              </a:rPr>
              <a:t>you will also need to call to determine which bed and it is determined by billing/payment source.  If care billed as part A Medicare also considered Skilled nursing </a:t>
            </a:r>
            <a:r>
              <a:rPr lang="en-US" b="1" baseline="0" dirty="0">
                <a:solidFill>
                  <a:srgbClr val="0070C0"/>
                </a:solidFill>
              </a:rPr>
              <a:t>response 2. </a:t>
            </a:r>
            <a:endParaRPr lang="en-US" b="1" dirty="0">
              <a:solidFill>
                <a:srgbClr val="0070C0"/>
              </a:solidFill>
            </a:endParaRPr>
          </a:p>
          <a:p>
            <a:r>
              <a:rPr lang="en-US" dirty="0">
                <a:solidFill>
                  <a:srgbClr val="0070C0"/>
                </a:solidFill>
              </a:rPr>
              <a:t>In rural areas the hospital bed in a swing hospital could be a skilled bed, a NH bed or hospital bed.</a:t>
            </a:r>
          </a:p>
          <a:p>
            <a:r>
              <a:rPr lang="en-US" dirty="0">
                <a:solidFill>
                  <a:srgbClr val="0070C0"/>
                </a:solidFill>
              </a:rPr>
              <a:t>You will need to check with the billing department to determine which was billed and if Medicare was utilized.</a:t>
            </a:r>
          </a:p>
          <a:p>
            <a:endParaRPr lang="en-US" sz="1000" b="1" dirty="0">
              <a:solidFill>
                <a:srgbClr val="0070C0"/>
              </a:solidFill>
            </a:endParaRPr>
          </a:p>
          <a:p>
            <a:r>
              <a:rPr lang="en-US" b="1" dirty="0">
                <a:solidFill>
                  <a:srgbClr val="0070C0"/>
                </a:solidFill>
              </a:rPr>
              <a:t>Guidance Chase:    Who can tell me </a:t>
            </a:r>
            <a:r>
              <a:rPr lang="en-US" b="1" u="sng" dirty="0">
                <a:solidFill>
                  <a:srgbClr val="0070C0"/>
                </a:solidFill>
              </a:rPr>
              <a:t>where you may find where the information in the purple box came from</a:t>
            </a:r>
            <a:r>
              <a:rPr lang="en-US" b="1" dirty="0">
                <a:solidFill>
                  <a:srgbClr val="0070C0"/>
                </a:solidFill>
              </a:rPr>
              <a:t>?  CH</a:t>
            </a:r>
            <a:r>
              <a:rPr lang="en-US" b="1" baseline="0" dirty="0">
                <a:solidFill>
                  <a:srgbClr val="0070C0"/>
                </a:solidFill>
              </a:rPr>
              <a:t> 3 PG C-2</a:t>
            </a:r>
          </a:p>
          <a:p>
            <a:endParaRPr lang="en-US" sz="1000" b="1" dirty="0">
              <a:solidFill>
                <a:srgbClr val="0070C0"/>
              </a:solidFill>
            </a:endParaRPr>
          </a:p>
          <a:p>
            <a:r>
              <a:rPr lang="en-US" b="1" dirty="0">
                <a:solidFill>
                  <a:srgbClr val="0070C0"/>
                </a:solidFill>
              </a:rPr>
              <a:t>The Common Working File (CWF) is a system used by CMS to verify entitlement and correct utilization of benefits.  The CWF houses the records of all claims processed for all beneficiaries assigned to that site.  When a claim is processed, the CWF checks its records to verify eligibility, days used, deductible and coinsurance status and other utilization edits.  The CWF contains information about the beneficiary’s date of birth, date of death if applicable, etc.</a:t>
            </a:r>
          </a:p>
          <a:p>
            <a:endParaRPr lang="en-US" sz="1000" b="1" dirty="0">
              <a:solidFill>
                <a:srgbClr val="0070C0"/>
              </a:solidFill>
            </a:endParaRPr>
          </a:p>
          <a:p>
            <a:r>
              <a:rPr lang="en-US" sz="1800" b="1" dirty="0">
                <a:solidFill>
                  <a:srgbClr val="0070C0"/>
                </a:solidFill>
              </a:rPr>
              <a:t>Questions MCARE help Desk 866.324.7315.</a:t>
            </a:r>
          </a:p>
          <a:p>
            <a:endParaRPr lang="en-US"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62</a:t>
            </a:fld>
            <a:endParaRPr lang="en-US" dirty="0"/>
          </a:p>
        </p:txBody>
      </p:sp>
      <p:sp>
        <p:nvSpPr>
          <p:cNvPr id="6" name="TextBox 5"/>
          <p:cNvSpPr txBox="1"/>
          <p:nvPr/>
        </p:nvSpPr>
        <p:spPr>
          <a:xfrm>
            <a:off x="185929" y="3252092"/>
            <a:ext cx="8721714" cy="492822"/>
          </a:xfrm>
          <a:prstGeom prst="rect">
            <a:avLst/>
          </a:prstGeom>
          <a:noFill/>
        </p:spPr>
        <p:txBody>
          <a:bodyPr wrap="square" lIns="91800" tIns="45908" rIns="91800" bIns="45908" rtlCol="0">
            <a:spAutoFit/>
          </a:bodyPr>
          <a:lstStyle/>
          <a:p>
            <a:r>
              <a:rPr lang="en-US" sz="1200" dirty="0">
                <a:solidFill>
                  <a:srgbClr val="0070C0"/>
                </a:solidFill>
              </a:rPr>
              <a:t>Most Hospital stays are “short stay”.</a:t>
            </a:r>
          </a:p>
          <a:p>
            <a:endParaRPr lang="en-US" sz="1400" b="1" dirty="0">
              <a:solidFill>
                <a:srgbClr val="0070C0"/>
              </a:solidFill>
            </a:endParaRPr>
          </a:p>
        </p:txBody>
      </p:sp>
    </p:spTree>
    <p:extLst>
      <p:ext uri="{BB962C8B-B14F-4D97-AF65-F5344CB8AC3E}">
        <p14:creationId xmlns:p14="http://schemas.microsoft.com/office/powerpoint/2010/main" val="1009241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dirty="0">
                <a:solidFill>
                  <a:srgbClr val="0070C0"/>
                </a:solidFill>
              </a:rPr>
              <a:t>(M0032)</a:t>
            </a:r>
          </a:p>
          <a:p>
            <a:r>
              <a:rPr lang="en-US" dirty="0">
                <a:solidFill>
                  <a:srgbClr val="0070C0"/>
                </a:solidFill>
              </a:rPr>
              <a:t>To be completed within 2 calendar days of patient’s return home or knowledge of the patient’s return home following the inpatient stay/admission of 24 hours or longer for reasons other than diagnostic test</a:t>
            </a:r>
            <a:r>
              <a:rPr lang="en-US" baseline="0" dirty="0">
                <a:solidFill>
                  <a:srgbClr val="0070C0"/>
                </a:solidFill>
              </a:rPr>
              <a:t> or when ordered by physician.  Update on tracking form also.</a:t>
            </a:r>
            <a:endParaRPr lang="en-US" dirty="0">
              <a:solidFill>
                <a:srgbClr val="0070C0"/>
              </a:solidFill>
            </a:endParaRPr>
          </a:p>
          <a:p>
            <a:endParaRPr lang="en-US" sz="1100" dirty="0">
              <a:solidFill>
                <a:srgbClr val="0070C0"/>
              </a:solidFill>
            </a:endParaRPr>
          </a:p>
          <a:p>
            <a:r>
              <a:rPr lang="en-US" dirty="0">
                <a:solidFill>
                  <a:srgbClr val="0070C0"/>
                </a:solidFill>
              </a:rPr>
              <a:t>If the agency does a discharge when patients admitted to an inpatient facility this would be marked as NA.</a:t>
            </a:r>
          </a:p>
          <a:p>
            <a:endParaRPr lang="en-US" sz="1100" dirty="0">
              <a:solidFill>
                <a:srgbClr val="0070C0"/>
              </a:solidFill>
            </a:endParaRPr>
          </a:p>
          <a:p>
            <a:r>
              <a:rPr lang="en-US" dirty="0">
                <a:solidFill>
                  <a:srgbClr val="0070C0"/>
                </a:solidFill>
              </a:rPr>
              <a:t>Guidance Chase:   Resource manual CMS OASIS Q&amp;As</a:t>
            </a:r>
            <a:endParaRPr lang="en-US" b="1" dirty="0">
              <a:solidFill>
                <a:srgbClr val="0070C0"/>
              </a:solidFill>
            </a:endParaRPr>
          </a:p>
          <a:p>
            <a:r>
              <a:rPr lang="en-US" b="1" dirty="0">
                <a:solidFill>
                  <a:srgbClr val="0070C0"/>
                </a:solidFill>
              </a:rPr>
              <a:t>Cat 2 Comp Assess 15.1 – My pt. was released from hospital and needed an injection…still current 2019</a:t>
            </a:r>
          </a:p>
          <a:p>
            <a:endParaRPr lang="en-US" b="1" dirty="0">
              <a:solidFill>
                <a:srgbClr val="0070C0"/>
              </a:solidFill>
            </a:endParaRPr>
          </a:p>
          <a:p>
            <a:r>
              <a:rPr lang="en-US" b="1" dirty="0">
                <a:solidFill>
                  <a:srgbClr val="0070C0"/>
                </a:solidFill>
              </a:rPr>
              <a:t>Cat 2 Comp Assess 15.1.1 – What do we do if not aware pt. has been in hospital…still current 2019</a:t>
            </a:r>
          </a:p>
          <a:p>
            <a:endParaRPr lang="en-US" sz="1100" b="1" dirty="0">
              <a:solidFill>
                <a:srgbClr val="0070C0"/>
              </a:solidFill>
            </a:endParaRPr>
          </a:p>
          <a:p>
            <a:r>
              <a:rPr lang="en-US" b="1" dirty="0">
                <a:solidFill>
                  <a:srgbClr val="0070C0"/>
                </a:solidFill>
              </a:rPr>
              <a:t>Cat 2 Comp Assess A51.2 – </a:t>
            </a:r>
            <a:r>
              <a:rPr lang="en-US" dirty="0">
                <a:solidFill>
                  <a:srgbClr val="0070C0"/>
                </a:solidFill>
              </a:rPr>
              <a:t>It is acceptable for RN to make a non-billable visit in a PT only case and complete the ROC assessment within 48 hour of DC and PT to visit to evaluate either before or after the RN assessment visit. </a:t>
            </a:r>
            <a:r>
              <a:rPr lang="en-US" b="1" dirty="0">
                <a:solidFill>
                  <a:srgbClr val="0070C0"/>
                </a:solidFill>
              </a:rPr>
              <a:t> *The ROC date reported is first visit following an inpatient stay regardless of who provides it, or whether or not the visit is billable.*still current 2019</a:t>
            </a: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6</a:t>
            </a:fld>
            <a:endParaRPr lang="en-US" dirty="0"/>
          </a:p>
        </p:txBody>
      </p:sp>
    </p:spTree>
    <p:extLst>
      <p:ext uri="{BB962C8B-B14F-4D97-AF65-F5344CB8AC3E}">
        <p14:creationId xmlns:p14="http://schemas.microsoft.com/office/powerpoint/2010/main" val="29347250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b="1" dirty="0">
                <a:solidFill>
                  <a:srgbClr val="0070C0"/>
                </a:solidFill>
              </a:rPr>
              <a:t>Most recent </a:t>
            </a:r>
            <a:r>
              <a:rPr lang="en-US" sz="1400" b="1" u="sng" dirty="0">
                <a:solidFill>
                  <a:srgbClr val="0070C0"/>
                </a:solidFill>
              </a:rPr>
              <a:t>date</a:t>
            </a:r>
            <a:r>
              <a:rPr lang="en-US" sz="1400" b="1" dirty="0">
                <a:solidFill>
                  <a:srgbClr val="0070C0"/>
                </a:solidFill>
              </a:rPr>
              <a:t> of inpatient DC within last 14 days.</a:t>
            </a:r>
          </a:p>
          <a:p>
            <a:endParaRPr lang="en-US" sz="1400" b="1" dirty="0"/>
          </a:p>
          <a:p>
            <a:r>
              <a:rPr lang="en-US" sz="1400" b="1" dirty="0">
                <a:solidFill>
                  <a:srgbClr val="0070C0"/>
                </a:solidFill>
              </a:rPr>
              <a:t>(Patient has come to you from an inpatient facility.) </a:t>
            </a:r>
          </a:p>
          <a:p>
            <a:endParaRPr lang="en-US" sz="1400" b="1" dirty="0">
              <a:solidFill>
                <a:srgbClr val="0070C0"/>
              </a:solidFill>
            </a:endParaRPr>
          </a:p>
          <a:p>
            <a:r>
              <a:rPr lang="en-US" sz="1400" b="1" dirty="0">
                <a:solidFill>
                  <a:srgbClr val="0070C0"/>
                </a:solidFill>
              </a:rPr>
              <a:t>Same 14 day period preceding SOC/ROC as in previous M1000 slide.</a:t>
            </a:r>
          </a:p>
          <a:p>
            <a:endParaRPr lang="en-US" sz="1400" b="1" dirty="0">
              <a:solidFill>
                <a:srgbClr val="0070C0"/>
              </a:solidFill>
            </a:endParaRPr>
          </a:p>
          <a:p>
            <a:endParaRPr lang="en-US" sz="1400"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64</a:t>
            </a:fld>
            <a:endParaRPr lang="en-US" dirty="0"/>
          </a:p>
        </p:txBody>
      </p:sp>
    </p:spTree>
    <p:extLst>
      <p:ext uri="{BB962C8B-B14F-4D97-AF65-F5344CB8AC3E}">
        <p14:creationId xmlns:p14="http://schemas.microsoft.com/office/powerpoint/2010/main" val="37993129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Category 4B Q33.1  M1005.</a:t>
            </a:r>
          </a:p>
        </p:txBody>
      </p:sp>
      <p:sp>
        <p:nvSpPr>
          <p:cNvPr id="4" name="Slide Number Placeholder 3"/>
          <p:cNvSpPr>
            <a:spLocks noGrp="1"/>
          </p:cNvSpPr>
          <p:nvPr>
            <p:ph type="sldNum" sz="quarter" idx="5"/>
          </p:nvPr>
        </p:nvSpPr>
        <p:spPr/>
        <p:txBody>
          <a:bodyPr/>
          <a:lstStyle/>
          <a:p>
            <a:fld id="{DE6A6F7E-FF20-4893-9B67-69E41E6C65A7}" type="slidenum">
              <a:rPr lang="en-US" smtClean="0"/>
              <a:pPr/>
              <a:t>66</a:t>
            </a:fld>
            <a:endParaRPr lang="en-US" dirty="0"/>
          </a:p>
        </p:txBody>
      </p:sp>
    </p:spTree>
    <p:extLst>
      <p:ext uri="{BB962C8B-B14F-4D97-AF65-F5344CB8AC3E}">
        <p14:creationId xmlns:p14="http://schemas.microsoft.com/office/powerpoint/2010/main" val="20845655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62500" lnSpcReduction="20000"/>
          </a:bodyPr>
          <a:lstStyle/>
          <a:p>
            <a:r>
              <a:rPr lang="en-US" sz="1400" b="1" dirty="0">
                <a:solidFill>
                  <a:srgbClr val="0070C0"/>
                </a:solidFill>
              </a:rPr>
              <a:t>**HHA do </a:t>
            </a:r>
            <a:r>
              <a:rPr lang="en-US" sz="1400" b="1" u="sng" dirty="0">
                <a:solidFill>
                  <a:srgbClr val="0070C0"/>
                </a:solidFill>
              </a:rPr>
              <a:t>not </a:t>
            </a:r>
            <a:r>
              <a:rPr lang="en-US" sz="1400" b="1" dirty="0">
                <a:solidFill>
                  <a:srgbClr val="0070C0"/>
                </a:solidFill>
              </a:rPr>
              <a:t>use the ICD -10 CM </a:t>
            </a:r>
            <a:r>
              <a:rPr lang="en-US" sz="1400" b="1" u="sng" dirty="0">
                <a:solidFill>
                  <a:srgbClr val="0070C0"/>
                </a:solidFill>
              </a:rPr>
              <a:t>PCS Codes </a:t>
            </a:r>
            <a:r>
              <a:rPr lang="en-US" sz="1400" b="1" dirty="0">
                <a:solidFill>
                  <a:srgbClr val="0070C0"/>
                </a:solidFill>
              </a:rPr>
              <a:t>– these are procedure codes.  We just covered many slides on the PDGM Grouping system.  Hopefully you can see how important the ICD-10 coding is and that they really need to be specific or will be sent back for re-coding.</a:t>
            </a:r>
          </a:p>
          <a:p>
            <a:endParaRPr lang="en-US" sz="1400" b="1" dirty="0">
              <a:solidFill>
                <a:srgbClr val="0070C0"/>
              </a:solidFill>
            </a:endParaRPr>
          </a:p>
          <a:p>
            <a:endParaRPr lang="en-US" sz="1100" b="1" dirty="0">
              <a:solidFill>
                <a:srgbClr val="0070C0"/>
              </a:solidFill>
            </a:endParaRPr>
          </a:p>
          <a:p>
            <a:r>
              <a:rPr lang="en-US" sz="1400" b="1" dirty="0">
                <a:solidFill>
                  <a:srgbClr val="0070C0"/>
                </a:solidFill>
              </a:rPr>
              <a:t>Medicare claims processing manual (cms.gov special billing situations)</a:t>
            </a:r>
            <a:endParaRPr lang="en-US" sz="1400" dirty="0">
              <a:solidFill>
                <a:srgbClr val="0070C0"/>
              </a:solidFill>
            </a:endParaRPr>
          </a:p>
          <a:p>
            <a:r>
              <a:rPr lang="en-US" sz="1400" b="1" dirty="0">
                <a:solidFill>
                  <a:srgbClr val="0070C0"/>
                </a:solidFill>
              </a:rPr>
              <a:t>Chapter 10 - FYI me:</a:t>
            </a:r>
          </a:p>
          <a:p>
            <a:endParaRPr lang="en-US" sz="400" b="1" dirty="0">
              <a:solidFill>
                <a:srgbClr val="0070C0"/>
              </a:solidFill>
            </a:endParaRPr>
          </a:p>
          <a:p>
            <a:r>
              <a:rPr lang="en-US" sz="1500" dirty="0">
                <a:solidFill>
                  <a:srgbClr val="0070C0"/>
                </a:solidFill>
              </a:rPr>
              <a:t>1. Before selecting and assigning Diagnoses CMS expects you to complete a Comprehensive Assessment.    </a:t>
            </a:r>
            <a:r>
              <a:rPr lang="en-US" sz="1500" b="1" dirty="0">
                <a:solidFill>
                  <a:srgbClr val="0070C0"/>
                </a:solidFill>
              </a:rPr>
              <a:t>See CH 5 Resources Link for the ICD 10 Guidelines. (tab 5)</a:t>
            </a:r>
          </a:p>
          <a:p>
            <a:endParaRPr lang="en-US" sz="400" dirty="0">
              <a:solidFill>
                <a:srgbClr val="0070C0"/>
              </a:solidFill>
            </a:endParaRPr>
          </a:p>
          <a:p>
            <a:r>
              <a:rPr lang="en-US" sz="1500" b="1" dirty="0">
                <a:solidFill>
                  <a:srgbClr val="0070C0"/>
                </a:solidFill>
              </a:rPr>
              <a:t>READ:  </a:t>
            </a:r>
            <a:r>
              <a:rPr lang="en-US" sz="1500" dirty="0">
                <a:solidFill>
                  <a:srgbClr val="0070C0"/>
                </a:solidFill>
              </a:rPr>
              <a:t>The </a:t>
            </a:r>
            <a:r>
              <a:rPr lang="en-US" sz="1500" b="1" dirty="0">
                <a:solidFill>
                  <a:srgbClr val="0070C0"/>
                </a:solidFill>
              </a:rPr>
              <a:t>correct process for selecting </a:t>
            </a:r>
            <a:r>
              <a:rPr lang="en-US" sz="1500" dirty="0">
                <a:solidFill>
                  <a:srgbClr val="0070C0"/>
                </a:solidFill>
              </a:rPr>
              <a:t>an ICD10 CM code </a:t>
            </a:r>
            <a:r>
              <a:rPr lang="en-US" sz="1500" b="1" dirty="0">
                <a:solidFill>
                  <a:srgbClr val="0070C0"/>
                </a:solidFill>
              </a:rPr>
              <a:t>is using the Alphabetic Index and the Tabular Index</a:t>
            </a:r>
            <a:r>
              <a:rPr lang="en-US" sz="1500" dirty="0">
                <a:solidFill>
                  <a:srgbClr val="0070C0"/>
                </a:solidFill>
              </a:rPr>
              <a:t>.   Link to the index Chapter 5 </a:t>
            </a:r>
            <a:r>
              <a:rPr lang="en-US" sz="1500" b="1" dirty="0">
                <a:solidFill>
                  <a:srgbClr val="0070C0"/>
                </a:solidFill>
              </a:rPr>
              <a:t>Tab 5.</a:t>
            </a:r>
            <a:r>
              <a:rPr lang="en-US" sz="1500" dirty="0">
                <a:solidFill>
                  <a:srgbClr val="0070C0"/>
                </a:solidFill>
              </a:rPr>
              <a:t>   Some of the diagnoses gives additional instructions or guides to follow for additional coding.  Follow the official conventions and instructions provided within</a:t>
            </a:r>
            <a:r>
              <a:rPr lang="en-US" sz="1500" b="1" dirty="0">
                <a:solidFill>
                  <a:srgbClr val="0070C0"/>
                </a:solidFill>
              </a:rPr>
              <a:t>.   </a:t>
            </a:r>
            <a:r>
              <a:rPr lang="en-US" sz="1400" b="1" dirty="0">
                <a:solidFill>
                  <a:srgbClr val="0070C0"/>
                </a:solidFill>
              </a:rPr>
              <a:t>PG C-10 </a:t>
            </a:r>
            <a:r>
              <a:rPr lang="en-US" sz="1400" dirty="0">
                <a:solidFill>
                  <a:srgbClr val="0070C0"/>
                </a:solidFill>
              </a:rPr>
              <a:t>16 Coding Conventions in the guide also.</a:t>
            </a:r>
            <a:endParaRPr lang="en-US" sz="1400" b="1" dirty="0">
              <a:solidFill>
                <a:srgbClr val="0070C0"/>
              </a:solidFill>
            </a:endParaRPr>
          </a:p>
          <a:p>
            <a:endParaRPr lang="en-US" sz="1100" dirty="0">
              <a:solidFill>
                <a:srgbClr val="0070C0"/>
              </a:solidFill>
            </a:endParaRPr>
          </a:p>
          <a:p>
            <a:r>
              <a:rPr lang="en-US" sz="1100" b="1" dirty="0">
                <a:solidFill>
                  <a:srgbClr val="0070C0"/>
                </a:solidFill>
              </a:rPr>
              <a:t>Mobile Data</a:t>
            </a:r>
            <a:r>
              <a:rPr lang="en-US" sz="1100" dirty="0">
                <a:solidFill>
                  <a:srgbClr val="0070C0"/>
                </a:solidFill>
              </a:rPr>
              <a:t>:</a:t>
            </a:r>
          </a:p>
          <a:p>
            <a:r>
              <a:rPr lang="en-US" sz="1400" b="1" dirty="0">
                <a:solidFill>
                  <a:srgbClr val="0070C0"/>
                </a:solidFill>
              </a:rPr>
              <a:t>**READ:  An electronic search for a code such as Diabetes will give you a place to start.  Then be sure to look them up in the alphabetic then look the code up in the tabular to search for any addition instructions.  NOTEBOOK – </a:t>
            </a:r>
            <a:r>
              <a:rPr lang="en-US" sz="1400" b="1" u="sng" dirty="0">
                <a:solidFill>
                  <a:srgbClr val="0070C0"/>
                </a:solidFill>
              </a:rPr>
              <a:t>TAB- 5 – 2b under the Z-codes.</a:t>
            </a:r>
          </a:p>
          <a:p>
            <a:r>
              <a:rPr lang="en-US" sz="1400" dirty="0">
                <a:solidFill>
                  <a:srgbClr val="0070C0"/>
                </a:solidFill>
              </a:rPr>
              <a:t>______________________________________________________________________________________________________________________________________________________</a:t>
            </a:r>
          </a:p>
          <a:p>
            <a:r>
              <a:rPr lang="en-US" sz="1400" dirty="0">
                <a:solidFill>
                  <a:srgbClr val="0070C0"/>
                </a:solidFill>
              </a:rPr>
              <a:t>FYI: </a:t>
            </a:r>
          </a:p>
          <a:p>
            <a:r>
              <a:rPr lang="en-US" sz="1500" b="1" dirty="0">
                <a:solidFill>
                  <a:srgbClr val="0070C0"/>
                </a:solidFill>
              </a:rPr>
              <a:t>ICD-10-CM is a morbidity classification </a:t>
            </a:r>
            <a:r>
              <a:rPr lang="en-US" sz="1500" dirty="0">
                <a:solidFill>
                  <a:srgbClr val="0070C0"/>
                </a:solidFill>
              </a:rPr>
              <a:t>published by the US for classifying diagnoses and reason for care in all healthcare settings.  It is based on the ICD-10 international classification of disease published by the World Health Organization (WHO).  </a:t>
            </a:r>
          </a:p>
          <a:p>
            <a:endParaRPr lang="en-US" sz="1100" dirty="0"/>
          </a:p>
          <a:p>
            <a:r>
              <a:rPr lang="en-US" sz="1400" dirty="0">
                <a:solidFill>
                  <a:srgbClr val="0070C0"/>
                </a:solidFill>
              </a:rPr>
              <a:t>Clinicians and Coders must comply with the ICD-10-CM Official Guidelines for Coding and Reporting primary and secondary DX for OASIS.  It was developed by CMS and the National Center for Health Statistics (NCHS).  </a:t>
            </a:r>
          </a:p>
          <a:p>
            <a:r>
              <a:rPr lang="en-US" sz="1400" dirty="0">
                <a:solidFill>
                  <a:srgbClr val="0070C0"/>
                </a:solidFill>
              </a:rPr>
              <a:t>These guidelines are a set of rules that have been developed to accompany and complement the official conventions and instructions provided within the ICD-10-CM itself and should be used as a companion document to the official version of the ICD-10-CM List of Codes and Descriptions.  </a:t>
            </a:r>
          </a:p>
          <a:p>
            <a:endParaRPr lang="en-US" sz="1400"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68</a:t>
            </a:fld>
            <a:endParaRPr lang="en-US" dirty="0"/>
          </a:p>
        </p:txBody>
      </p:sp>
    </p:spTree>
    <p:extLst>
      <p:ext uri="{BB962C8B-B14F-4D97-AF65-F5344CB8AC3E}">
        <p14:creationId xmlns:p14="http://schemas.microsoft.com/office/powerpoint/2010/main" val="34678287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Mobile App.</a:t>
            </a:r>
          </a:p>
        </p:txBody>
      </p:sp>
      <p:sp>
        <p:nvSpPr>
          <p:cNvPr id="4" name="Slide Number Placeholder 3"/>
          <p:cNvSpPr>
            <a:spLocks noGrp="1"/>
          </p:cNvSpPr>
          <p:nvPr>
            <p:ph type="sldNum" sz="quarter" idx="5"/>
          </p:nvPr>
        </p:nvSpPr>
        <p:spPr/>
        <p:txBody>
          <a:bodyPr/>
          <a:lstStyle/>
          <a:p>
            <a:fld id="{DE6A6F7E-FF20-4893-9B67-69E41E6C65A7}" type="slidenum">
              <a:rPr lang="en-US" smtClean="0"/>
              <a:pPr/>
              <a:t>69</a:t>
            </a:fld>
            <a:endParaRPr lang="en-US" dirty="0"/>
          </a:p>
        </p:txBody>
      </p:sp>
    </p:spTree>
    <p:extLst>
      <p:ext uri="{BB962C8B-B14F-4D97-AF65-F5344CB8AC3E}">
        <p14:creationId xmlns:p14="http://schemas.microsoft.com/office/powerpoint/2010/main" val="23943972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Typed in Diabetes – One of the rules for coding is to select the most specific code.  When PDGM begins if you do not select the most specific it will be returned to you to try again, so to speak.</a:t>
            </a:r>
          </a:p>
          <a:p>
            <a:endParaRPr lang="en-US" dirty="0"/>
          </a:p>
          <a:p>
            <a:r>
              <a:rPr lang="en-US" dirty="0"/>
              <a:t>Hip fracture nonspecific will not be accepted.  Fracture of the femur right hip would be more specific for example.</a:t>
            </a:r>
          </a:p>
        </p:txBody>
      </p:sp>
      <p:sp>
        <p:nvSpPr>
          <p:cNvPr id="4" name="Slide Number Placeholder 3"/>
          <p:cNvSpPr>
            <a:spLocks noGrp="1"/>
          </p:cNvSpPr>
          <p:nvPr>
            <p:ph type="sldNum" sz="quarter" idx="10"/>
          </p:nvPr>
        </p:nvSpPr>
        <p:spPr/>
        <p:txBody>
          <a:bodyPr/>
          <a:lstStyle/>
          <a:p>
            <a:fld id="{DE6A6F7E-FF20-4893-9B67-69E41E6C65A7}" type="slidenum">
              <a:rPr lang="en-US" smtClean="0"/>
              <a:pPr/>
              <a:t>70</a:t>
            </a:fld>
            <a:endParaRPr lang="en-US" dirty="0"/>
          </a:p>
        </p:txBody>
      </p:sp>
    </p:spTree>
    <p:extLst>
      <p:ext uri="{BB962C8B-B14F-4D97-AF65-F5344CB8AC3E}">
        <p14:creationId xmlns:p14="http://schemas.microsoft.com/office/powerpoint/2010/main" val="18172837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t>Resource  Z-Codes.  </a:t>
            </a:r>
          </a:p>
          <a:p>
            <a:endParaRPr lang="en-US" b="1" dirty="0"/>
          </a:p>
          <a:p>
            <a:r>
              <a:rPr lang="en-US" b="1" dirty="0"/>
              <a:t>See if CMS ICD 10 Look up is still working.????  Second see if should use grouper or mapping ICD code information.</a:t>
            </a:r>
          </a:p>
        </p:txBody>
      </p:sp>
      <p:sp>
        <p:nvSpPr>
          <p:cNvPr id="4" name="Slide Number Placeholder 3"/>
          <p:cNvSpPr>
            <a:spLocks noGrp="1"/>
          </p:cNvSpPr>
          <p:nvPr>
            <p:ph type="sldNum" sz="quarter" idx="10"/>
          </p:nvPr>
        </p:nvSpPr>
        <p:spPr/>
        <p:txBody>
          <a:bodyPr/>
          <a:lstStyle/>
          <a:p>
            <a:fld id="{DE6A6F7E-FF20-4893-9B67-69E41E6C65A7}" type="slidenum">
              <a:rPr lang="en-US" smtClean="0"/>
              <a:pPr/>
              <a:t>71</a:t>
            </a:fld>
            <a:endParaRPr lang="en-US" dirty="0"/>
          </a:p>
        </p:txBody>
      </p:sp>
    </p:spTree>
    <p:extLst>
      <p:ext uri="{BB962C8B-B14F-4D97-AF65-F5344CB8AC3E}">
        <p14:creationId xmlns:p14="http://schemas.microsoft.com/office/powerpoint/2010/main" val="10389474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100" b="1" dirty="0">
                <a:solidFill>
                  <a:srgbClr val="0070C0"/>
                </a:solidFill>
              </a:rPr>
              <a:t>READ BELOW Only:</a:t>
            </a:r>
          </a:p>
          <a:p>
            <a:pPr defTabSz="927842">
              <a:defRPr/>
            </a:pPr>
            <a:endParaRPr lang="en-US" sz="800" b="1" dirty="0">
              <a:solidFill>
                <a:srgbClr val="0070C0"/>
              </a:solidFill>
            </a:endParaRPr>
          </a:p>
          <a:p>
            <a:pPr marL="228166" indent="-228166" defTabSz="927842">
              <a:buAutoNum type="arabicPeriod"/>
              <a:defRPr/>
            </a:pPr>
            <a:r>
              <a:rPr lang="en-US" sz="1100" b="1" dirty="0">
                <a:solidFill>
                  <a:srgbClr val="0070C0"/>
                </a:solidFill>
              </a:rPr>
              <a:t>Assess patient, review medical record before determining diagnoses.</a:t>
            </a:r>
          </a:p>
          <a:p>
            <a:pPr defTabSz="927842">
              <a:defRPr/>
            </a:pPr>
            <a:endParaRPr lang="en-US" sz="800" b="1" dirty="0">
              <a:solidFill>
                <a:srgbClr val="0070C0"/>
              </a:solidFill>
            </a:endParaRPr>
          </a:p>
          <a:p>
            <a:pPr marL="228884" indent="-228884" defTabSz="927842">
              <a:buAutoNum type="arabicPeriod" startAt="2"/>
              <a:defRPr/>
            </a:pPr>
            <a:r>
              <a:rPr lang="en-US" sz="1100" b="1" dirty="0">
                <a:solidFill>
                  <a:srgbClr val="0070C0"/>
                </a:solidFill>
              </a:rPr>
              <a:t>Clinician can enter actual ICD 10 number or a coding specialist as long as the assessing clinician has determined the primary and secondary descriptive diagnoses.   </a:t>
            </a:r>
          </a:p>
          <a:p>
            <a:pPr defTabSz="927842">
              <a:defRPr/>
            </a:pPr>
            <a:endParaRPr lang="en-US" sz="1100" b="1" dirty="0">
              <a:solidFill>
                <a:srgbClr val="0070C0"/>
              </a:solidFill>
            </a:endParaRPr>
          </a:p>
          <a:p>
            <a:pPr marL="228214" indent="-228214" defTabSz="927842">
              <a:buAutoNum type="arabicPeriod" startAt="3"/>
              <a:defRPr/>
            </a:pPr>
            <a:r>
              <a:rPr lang="en-US" sz="1100" b="1" dirty="0">
                <a:solidFill>
                  <a:srgbClr val="0070C0"/>
                </a:solidFill>
              </a:rPr>
              <a:t>Medicare guidelines – must  be in compliance - exclude services that are “not reasonable and necessary.</a:t>
            </a:r>
          </a:p>
          <a:p>
            <a:pPr defTabSz="927842">
              <a:defRPr/>
            </a:pPr>
            <a:r>
              <a:rPr lang="en-US" sz="1100" b="1" dirty="0">
                <a:solidFill>
                  <a:srgbClr val="0070C0"/>
                </a:solidFill>
              </a:rPr>
              <a:t>      (improve malfunctioning body part)</a:t>
            </a:r>
          </a:p>
          <a:p>
            <a:pPr defTabSz="927842">
              <a:defRPr/>
            </a:pPr>
            <a:endParaRPr lang="en-US" sz="1100" b="1" dirty="0">
              <a:solidFill>
                <a:srgbClr val="0070C0"/>
              </a:solidFill>
            </a:endParaRPr>
          </a:p>
          <a:p>
            <a:endParaRPr lang="en-US" sz="1300" b="0" i="0" u="none" strike="noStrike" kern="1200" baseline="0" dirty="0">
              <a:solidFill>
                <a:schemeClr val="tx1"/>
              </a:solidFill>
              <a:latin typeface="+mn-lt"/>
              <a:ea typeface="+mn-ea"/>
              <a:cs typeface="+mn-cs"/>
            </a:endParaRPr>
          </a:p>
          <a:p>
            <a:r>
              <a:rPr lang="en-US" sz="1300" b="1" i="0" u="none" strike="noStrike" kern="1200" baseline="0" dirty="0">
                <a:solidFill>
                  <a:srgbClr val="0070C0"/>
                </a:solidFill>
                <a:latin typeface="+mn-lt"/>
                <a:ea typeface="+mn-ea"/>
                <a:cs typeface="+mn-cs"/>
              </a:rPr>
              <a:t>CH 3  C-11:  Diagnoses may change during the course of the home health stay due to a change in the patient’s health status or a change in the focus of home health care. At each required OASIS time point, the clinician must assess the patient’s clinical status and determine the primary and secondary diagnoses based on patient status and treatment plan at the time of the assessment. </a:t>
            </a:r>
          </a:p>
          <a:p>
            <a:endParaRPr lang="en-US" sz="1300" b="0" i="0" u="none" strike="noStrike" kern="1200" baseline="0" dirty="0">
              <a:solidFill>
                <a:schemeClr val="tx1"/>
              </a:solidFill>
              <a:latin typeface="+mn-lt"/>
              <a:ea typeface="+mn-ea"/>
              <a:cs typeface="+mn-cs"/>
            </a:endParaRPr>
          </a:p>
          <a:p>
            <a:pPr defTabSz="927842">
              <a:defRPr/>
            </a:pP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72</a:t>
            </a:fld>
            <a:endParaRPr lang="en-US" dirty="0"/>
          </a:p>
        </p:txBody>
      </p:sp>
    </p:spTree>
    <p:extLst>
      <p:ext uri="{BB962C8B-B14F-4D97-AF65-F5344CB8AC3E}">
        <p14:creationId xmlns:p14="http://schemas.microsoft.com/office/powerpoint/2010/main" val="10287817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14400" y="3276600"/>
            <a:ext cx="7437120" cy="3154680"/>
          </a:xfrm>
        </p:spPr>
        <p:txBody>
          <a:bodyPr>
            <a:normAutofit/>
          </a:bodyPr>
          <a:lstStyle/>
          <a:p>
            <a:r>
              <a:rPr lang="en-US" dirty="0">
                <a:solidFill>
                  <a:srgbClr val="0070C0"/>
                </a:solidFill>
              </a:rPr>
              <a:t>Many of you with specialty software or billing</a:t>
            </a:r>
            <a:r>
              <a:rPr lang="en-US" baseline="0" dirty="0">
                <a:solidFill>
                  <a:srgbClr val="0070C0"/>
                </a:solidFill>
              </a:rPr>
              <a:t> claims software have editing programs to flag or identify invalid codes to help you.</a:t>
            </a:r>
          </a:p>
          <a:p>
            <a:endParaRPr lang="en-US" sz="800" baseline="0" dirty="0">
              <a:solidFill>
                <a:srgbClr val="0070C0"/>
              </a:solidFill>
            </a:endParaRPr>
          </a:p>
          <a:p>
            <a:r>
              <a:rPr lang="en-US" baseline="0" dirty="0">
                <a:solidFill>
                  <a:srgbClr val="0070C0"/>
                </a:solidFill>
              </a:rPr>
              <a:t>**Joan Proctor – Chronic Care Policy Group – CMS worked on Home Health conversion </a:t>
            </a:r>
            <a:r>
              <a:rPr lang="en-US" b="1" baseline="0" dirty="0">
                <a:solidFill>
                  <a:srgbClr val="0070C0"/>
                </a:solidFill>
              </a:rPr>
              <a:t>grouper.</a:t>
            </a:r>
            <a:r>
              <a:rPr lang="en-US" baseline="0" dirty="0">
                <a:solidFill>
                  <a:srgbClr val="0070C0"/>
                </a:solidFill>
              </a:rPr>
              <a:t>  They used a GEM tool to determine any codes not acceptable to HHA – manual was adjusted to accommodate the Home Health Setting – removed codes that were duplicate – removed codes not appropriate for HH. </a:t>
            </a:r>
          </a:p>
          <a:p>
            <a:r>
              <a:rPr lang="en-US" baseline="0" dirty="0">
                <a:solidFill>
                  <a:srgbClr val="0070C0"/>
                </a:solidFill>
              </a:rPr>
              <a:t>Removed non specific codes when the clinician could identify a more specific diagnosis.</a:t>
            </a:r>
          </a:p>
          <a:p>
            <a:r>
              <a:rPr lang="en-US" baseline="0" dirty="0">
                <a:solidFill>
                  <a:srgbClr val="0070C0"/>
                </a:solidFill>
              </a:rPr>
              <a:t>Removed “initial encounter” – 7</a:t>
            </a:r>
            <a:r>
              <a:rPr lang="en-US" baseline="30000" dirty="0">
                <a:solidFill>
                  <a:srgbClr val="0070C0"/>
                </a:solidFill>
              </a:rPr>
              <a:t>th</a:t>
            </a:r>
            <a:r>
              <a:rPr lang="en-US" baseline="0" dirty="0">
                <a:solidFill>
                  <a:srgbClr val="0070C0"/>
                </a:solidFill>
              </a:rPr>
              <a:t> character “A” codes which are </a:t>
            </a:r>
            <a:r>
              <a:rPr lang="en-US" b="1" baseline="0" dirty="0">
                <a:solidFill>
                  <a:srgbClr val="0070C0"/>
                </a:solidFill>
              </a:rPr>
              <a:t>not </a:t>
            </a:r>
            <a:r>
              <a:rPr lang="en-US" baseline="0" dirty="0">
                <a:solidFill>
                  <a:srgbClr val="0070C0"/>
                </a:solidFill>
              </a:rPr>
              <a:t>for HH. As they apply to “Active” treatment in ER, Surgery etc.</a:t>
            </a:r>
          </a:p>
          <a:p>
            <a:endParaRPr lang="en-US" sz="800" baseline="0" dirty="0">
              <a:solidFill>
                <a:srgbClr val="0070C0"/>
              </a:solidFill>
            </a:endParaRPr>
          </a:p>
          <a:p>
            <a:r>
              <a:rPr lang="en-US" baseline="0" dirty="0">
                <a:solidFill>
                  <a:srgbClr val="0070C0"/>
                </a:solidFill>
              </a:rPr>
              <a:t>She states: </a:t>
            </a:r>
            <a:r>
              <a:rPr lang="en-US" b="1" baseline="0" dirty="0">
                <a:solidFill>
                  <a:srgbClr val="0070C0"/>
                </a:solidFill>
              </a:rPr>
              <a:t>HHA will not be using ICD 10 PCS codes (procedure codes) so they removed them from the grouper.  The grouper is a CMS program loaded to your computer software to determine payment.  It changes throughout the year.</a:t>
            </a:r>
          </a:p>
          <a:p>
            <a:endParaRPr lang="en-US" sz="800" b="1" baseline="0" dirty="0">
              <a:solidFill>
                <a:srgbClr val="0070C0"/>
              </a:solidFill>
            </a:endParaRPr>
          </a:p>
          <a:p>
            <a:r>
              <a:rPr lang="en-US" b="1" baseline="0" dirty="0">
                <a:solidFill>
                  <a:srgbClr val="0070C0"/>
                </a:solidFill>
              </a:rPr>
              <a:t>The dash in coding is not the same as in the OASIS responses.</a:t>
            </a:r>
          </a:p>
          <a:p>
            <a:endParaRPr lang="en-US" b="1" baseline="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73</a:t>
            </a:fld>
            <a:endParaRPr lang="en-US" dirty="0"/>
          </a:p>
        </p:txBody>
      </p:sp>
    </p:spTree>
    <p:extLst>
      <p:ext uri="{BB962C8B-B14F-4D97-AF65-F5344CB8AC3E}">
        <p14:creationId xmlns:p14="http://schemas.microsoft.com/office/powerpoint/2010/main" val="39458196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74</a:t>
            </a:fld>
            <a:endParaRPr lang="en-US" dirty="0"/>
          </a:p>
        </p:txBody>
      </p:sp>
    </p:spTree>
    <p:extLst>
      <p:ext uri="{BB962C8B-B14F-4D97-AF65-F5344CB8AC3E}">
        <p14:creationId xmlns:p14="http://schemas.microsoft.com/office/powerpoint/2010/main" val="2714766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2ndary or “other” diagnoses added as comorbidity without any HHA treatment should not go at the top of the list.</a:t>
            </a:r>
          </a:p>
          <a:p>
            <a:endParaRPr lang="en-US" sz="1400" dirty="0">
              <a:solidFill>
                <a:srgbClr val="0070C0"/>
              </a:solidFill>
            </a:endParaRPr>
          </a:p>
          <a:p>
            <a:r>
              <a:rPr lang="en-US" sz="1400" dirty="0">
                <a:solidFill>
                  <a:srgbClr val="0070C0"/>
                </a:solidFill>
              </a:rPr>
              <a:t>M1023 is where you will begin to add your secondary and other diagnoses.</a:t>
            </a:r>
          </a:p>
          <a:p>
            <a:endParaRPr lang="en-US" sz="1400" dirty="0">
              <a:solidFill>
                <a:srgbClr val="0070C0"/>
              </a:solidFill>
            </a:endParaRPr>
          </a:p>
          <a:p>
            <a:r>
              <a:rPr lang="en-US" sz="1400" dirty="0">
                <a:solidFill>
                  <a:srgbClr val="0070C0"/>
                </a:solidFill>
              </a:rPr>
              <a:t>Each time point/SOC/ROC Assessment the clinician determines the primary/secondary diagnoses. (HH QRP Provider Training Nov. 2016-2017</a:t>
            </a:r>
          </a:p>
          <a:p>
            <a:r>
              <a:rPr lang="en-US" sz="1400" dirty="0">
                <a:solidFill>
                  <a:srgbClr val="0070C0"/>
                </a:solidFill>
              </a:rPr>
              <a:t> </a:t>
            </a:r>
          </a:p>
          <a:p>
            <a:r>
              <a:rPr lang="en-US" sz="1400" dirty="0">
                <a:solidFill>
                  <a:srgbClr val="0070C0"/>
                </a:solidFill>
              </a:rPr>
              <a:t>Comorbid – two or more disorders or illnesses occurring in the same person.  They can occur at the same time or one after the other.</a:t>
            </a:r>
          </a:p>
        </p:txBody>
      </p:sp>
      <p:sp>
        <p:nvSpPr>
          <p:cNvPr id="4" name="Slide Number Placeholder 3"/>
          <p:cNvSpPr>
            <a:spLocks noGrp="1"/>
          </p:cNvSpPr>
          <p:nvPr>
            <p:ph type="sldNum" sz="quarter" idx="10"/>
          </p:nvPr>
        </p:nvSpPr>
        <p:spPr/>
        <p:txBody>
          <a:bodyPr/>
          <a:lstStyle/>
          <a:p>
            <a:fld id="{DE6A6F7E-FF20-4893-9B67-69E41E6C65A7}" type="slidenum">
              <a:rPr lang="en-US" smtClean="0"/>
              <a:pPr/>
              <a:t>75</a:t>
            </a:fld>
            <a:endParaRPr lang="en-US" dirty="0"/>
          </a:p>
        </p:txBody>
      </p:sp>
    </p:spTree>
    <p:extLst>
      <p:ext uri="{BB962C8B-B14F-4D97-AF65-F5344CB8AC3E}">
        <p14:creationId xmlns:p14="http://schemas.microsoft.com/office/powerpoint/2010/main" val="2284872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70200" y="514350"/>
            <a:ext cx="3640138" cy="2622550"/>
          </a:xfrm>
        </p:spPr>
      </p:sp>
      <p:sp>
        <p:nvSpPr>
          <p:cNvPr id="3" name="Notes Placeholder 2"/>
          <p:cNvSpPr>
            <a:spLocks noGrp="1"/>
          </p:cNvSpPr>
          <p:nvPr>
            <p:ph type="body" idx="1"/>
          </p:nvPr>
        </p:nvSpPr>
        <p:spPr>
          <a:xfrm>
            <a:off x="304800" y="3200400"/>
            <a:ext cx="8807115" cy="3657600"/>
          </a:xfrm>
        </p:spPr>
        <p:txBody>
          <a:bodyPr>
            <a:normAutofit fontScale="62500" lnSpcReduction="20000"/>
          </a:bodyPr>
          <a:lstStyle/>
          <a:p>
            <a:pPr>
              <a:buFont typeface="Wingdings" pitchFamily="2" charset="2"/>
              <a:buNone/>
            </a:pPr>
            <a:r>
              <a:rPr lang="en-US" sz="1600" b="1" dirty="0">
                <a:solidFill>
                  <a:srgbClr val="0070C0"/>
                </a:solidFill>
              </a:rPr>
              <a:t>(M0040) Pt. Name - correct spelling</a:t>
            </a:r>
          </a:p>
          <a:p>
            <a:r>
              <a:rPr lang="en-US" sz="1500" dirty="0">
                <a:solidFill>
                  <a:srgbClr val="0070C0"/>
                </a:solidFill>
              </a:rPr>
              <a:t>Leave spaces blank if suffix or middle initial is unknown.</a:t>
            </a:r>
          </a:p>
          <a:p>
            <a:r>
              <a:rPr lang="en-US" sz="1500" dirty="0">
                <a:solidFill>
                  <a:srgbClr val="0070C0"/>
                </a:solidFill>
              </a:rPr>
              <a:t>Enter the name exactly as it appears on insurance/Medicare/SS card.</a:t>
            </a:r>
          </a:p>
          <a:p>
            <a:r>
              <a:rPr lang="en-US" sz="1500" dirty="0">
                <a:solidFill>
                  <a:srgbClr val="0070C0"/>
                </a:solidFill>
              </a:rPr>
              <a:t>Should be the patient’s legal name. </a:t>
            </a:r>
          </a:p>
          <a:p>
            <a:r>
              <a:rPr lang="en-US" sz="1500" dirty="0">
                <a:solidFill>
                  <a:srgbClr val="0070C0"/>
                </a:solidFill>
              </a:rPr>
              <a:t>Enter the patient’s legal name even if the patient consistently uses a nickname.</a:t>
            </a:r>
          </a:p>
          <a:p>
            <a:pPr>
              <a:buFont typeface="Wingdings" pitchFamily="2" charset="2"/>
              <a:buNone/>
            </a:pPr>
            <a:endParaRPr lang="en-US" sz="800" dirty="0">
              <a:solidFill>
                <a:srgbClr val="0070C0"/>
              </a:solidFill>
            </a:endParaRPr>
          </a:p>
          <a:p>
            <a:pPr>
              <a:buFont typeface="Wingdings" pitchFamily="2" charset="2"/>
              <a:buNone/>
            </a:pPr>
            <a:r>
              <a:rPr lang="en-US" sz="1600" b="1" dirty="0">
                <a:solidFill>
                  <a:srgbClr val="0070C0"/>
                </a:solidFill>
              </a:rPr>
              <a:t>(M0050) - Where the patient is CURRENTLY residing while receiving home care.-</a:t>
            </a:r>
          </a:p>
          <a:p>
            <a:pPr>
              <a:buFont typeface="Wingdings" pitchFamily="2" charset="2"/>
              <a:buNone/>
            </a:pPr>
            <a:r>
              <a:rPr lang="en-US" sz="1500" dirty="0">
                <a:solidFill>
                  <a:srgbClr val="0070C0"/>
                </a:solidFill>
              </a:rPr>
              <a:t>SCENARIO First:</a:t>
            </a:r>
          </a:p>
          <a:p>
            <a:pPr>
              <a:buFont typeface="Wingdings" pitchFamily="2" charset="2"/>
              <a:buNone/>
            </a:pPr>
            <a:r>
              <a:rPr lang="en-US" sz="1500" dirty="0">
                <a:solidFill>
                  <a:srgbClr val="0070C0"/>
                </a:solidFill>
              </a:rPr>
              <a:t> If pt. lives in California and comes to Ohio to visit his daughter and falls – had hip surgery now receiving with daughter receiving HH –  What would we put as the pts state of residence?  </a:t>
            </a:r>
            <a:r>
              <a:rPr lang="en-US" sz="1500" b="1" dirty="0">
                <a:solidFill>
                  <a:srgbClr val="0070C0"/>
                </a:solidFill>
              </a:rPr>
              <a:t>Where</a:t>
            </a:r>
            <a:r>
              <a:rPr lang="en-US" sz="1500" dirty="0">
                <a:solidFill>
                  <a:srgbClr val="0070C0"/>
                </a:solidFill>
              </a:rPr>
              <a:t> could we find information on the correct response?    Even if not usual or legal residence.   </a:t>
            </a:r>
            <a:r>
              <a:rPr lang="en-US" sz="1500" b="1" dirty="0">
                <a:solidFill>
                  <a:srgbClr val="0070C0"/>
                </a:solidFill>
              </a:rPr>
              <a:t>CH 3 PG A-9  (Accuracy example and CMS guidance to help achieve  accuracy               </a:t>
            </a:r>
          </a:p>
          <a:p>
            <a:pPr>
              <a:buFontTx/>
              <a:buNone/>
            </a:pPr>
            <a:endParaRPr lang="en-US" sz="800" b="1" dirty="0">
              <a:solidFill>
                <a:srgbClr val="0070C0"/>
              </a:solidFill>
            </a:endParaRPr>
          </a:p>
          <a:p>
            <a:r>
              <a:rPr lang="en-US" sz="1500" dirty="0">
                <a:solidFill>
                  <a:srgbClr val="0070C0"/>
                </a:solidFill>
              </a:rPr>
              <a:t>(M0060) – Zip code for address where patient is receiving home care.</a:t>
            </a:r>
          </a:p>
          <a:p>
            <a:r>
              <a:rPr lang="en-US" sz="1500" dirty="0">
                <a:solidFill>
                  <a:srgbClr val="0070C0"/>
                </a:solidFill>
              </a:rPr>
              <a:t>-CURRENT residence, even if not usual or legal residence.   </a:t>
            </a:r>
            <a:endParaRPr lang="en-US" sz="1500" b="1" dirty="0">
              <a:solidFill>
                <a:srgbClr val="0070C0"/>
              </a:solidFill>
            </a:endParaRPr>
          </a:p>
          <a:p>
            <a:endParaRPr lang="en-US" sz="800" dirty="0">
              <a:solidFill>
                <a:srgbClr val="0070C0"/>
              </a:solidFill>
            </a:endParaRPr>
          </a:p>
          <a:p>
            <a:pPr defTabSz="927842">
              <a:defRPr/>
            </a:pPr>
            <a:r>
              <a:rPr lang="en-US" sz="1500" b="1" dirty="0">
                <a:solidFill>
                  <a:srgbClr val="0070C0"/>
                </a:solidFill>
              </a:rPr>
              <a:t>(M0063) </a:t>
            </a:r>
            <a:r>
              <a:rPr lang="en-US" sz="1500" dirty="0">
                <a:solidFill>
                  <a:srgbClr val="0070C0"/>
                </a:solidFill>
              </a:rPr>
              <a:t>- Enter the patient’s Medicare/Medicare Beneficiary Identifier (MBI) number even if it’s not the patient’s primary care source.</a:t>
            </a:r>
          </a:p>
          <a:p>
            <a:r>
              <a:rPr lang="en-US" sz="1500" dirty="0">
                <a:solidFill>
                  <a:srgbClr val="0070C0"/>
                </a:solidFill>
              </a:rPr>
              <a:t>-Do NOT enter the HMO ID number. If Medicare HMO enter that # here.  Includes any prefixes or suffixes.  If RailRoad  Retirem. enter # here. </a:t>
            </a:r>
            <a:r>
              <a:rPr lang="en-US" sz="1500" b="1" dirty="0">
                <a:solidFill>
                  <a:srgbClr val="0070C0"/>
                </a:solidFill>
              </a:rPr>
              <a:t>Guidance Chase what if it is a HMO payer?? Turn to CH 3 PG A-11 </a:t>
            </a:r>
            <a:r>
              <a:rPr lang="en-US" sz="1600" b="1" dirty="0">
                <a:solidFill>
                  <a:srgbClr val="0070C0"/>
                </a:solidFill>
                <a:latin typeface="Arial" pitchFamily="34" charset="0"/>
                <a:cs typeface="Arial" pitchFamily="34" charset="0"/>
              </a:rPr>
              <a:t>**2019 book  </a:t>
            </a:r>
            <a:r>
              <a:rPr lang="en-US" sz="1600" dirty="0">
                <a:solidFill>
                  <a:srgbClr val="0070C0"/>
                </a:solidFill>
                <a:latin typeface="Arial" pitchFamily="34" charset="0"/>
                <a:cs typeface="Arial" pitchFamily="34" charset="0"/>
              </a:rPr>
              <a:t>PG 35 -  Says to Mark Medicare at M0063 even if not a pay source.  In order to bill Medicare as a 2ndary payer, the pt. must be identified as a </a:t>
            </a:r>
            <a:r>
              <a:rPr lang="en-US" sz="1600" dirty="0" err="1">
                <a:solidFill>
                  <a:srgbClr val="0070C0"/>
                </a:solidFill>
                <a:latin typeface="Arial" pitchFamily="34" charset="0"/>
                <a:cs typeface="Arial" pitchFamily="34" charset="0"/>
              </a:rPr>
              <a:t>Mcare</a:t>
            </a:r>
            <a:r>
              <a:rPr lang="en-US" sz="1600" dirty="0">
                <a:solidFill>
                  <a:srgbClr val="0070C0"/>
                </a:solidFill>
                <a:latin typeface="Arial" pitchFamily="34" charset="0"/>
                <a:cs typeface="Arial" pitchFamily="34" charset="0"/>
              </a:rPr>
              <a:t> </a:t>
            </a:r>
            <a:r>
              <a:rPr lang="en-US" sz="1600" dirty="0" err="1">
                <a:solidFill>
                  <a:srgbClr val="0070C0"/>
                </a:solidFill>
                <a:latin typeface="Arial" pitchFamily="34" charset="0"/>
                <a:cs typeface="Arial" pitchFamily="34" charset="0"/>
              </a:rPr>
              <a:t>pt</a:t>
            </a:r>
            <a:r>
              <a:rPr lang="en-US" sz="1600" dirty="0">
                <a:solidFill>
                  <a:srgbClr val="0070C0"/>
                </a:solidFill>
                <a:latin typeface="Arial" pitchFamily="34" charset="0"/>
                <a:cs typeface="Arial" pitchFamily="34" charset="0"/>
              </a:rPr>
              <a:t> from start of care.**</a:t>
            </a:r>
          </a:p>
          <a:p>
            <a:r>
              <a:rPr lang="en-US" sz="1600" dirty="0">
                <a:latin typeface="Arial" pitchFamily="34" charset="0"/>
                <a:cs typeface="Arial" pitchFamily="34" charset="0"/>
              </a:rPr>
              <a:t>     </a:t>
            </a:r>
          </a:p>
          <a:p>
            <a:pPr defTabSz="927842">
              <a:defRPr/>
            </a:pPr>
            <a:r>
              <a:rPr lang="en-US" sz="1600" dirty="0">
                <a:solidFill>
                  <a:srgbClr val="0070C0"/>
                </a:solidFill>
              </a:rPr>
              <a:t>(M0064) – Mark “UK” if unknown or not available.</a:t>
            </a:r>
          </a:p>
          <a:p>
            <a:pPr defTabSz="927842">
              <a:defRPr/>
            </a:pPr>
            <a:r>
              <a:rPr lang="en-US" sz="1600" dirty="0">
                <a:solidFill>
                  <a:srgbClr val="0070C0"/>
                </a:solidFill>
              </a:rPr>
              <a:t>-Information cannot be obtained.</a:t>
            </a:r>
          </a:p>
          <a:p>
            <a:pPr defTabSz="927842">
              <a:defRPr/>
            </a:pPr>
            <a:r>
              <a:rPr lang="en-US" sz="1600" dirty="0">
                <a:solidFill>
                  <a:srgbClr val="0070C0"/>
                </a:solidFill>
              </a:rPr>
              <a:t>-Patient refused to provide information.</a:t>
            </a:r>
          </a:p>
          <a:p>
            <a:endParaRPr lang="en-US" sz="800" i="1" dirty="0">
              <a:solidFill>
                <a:srgbClr val="0070C0"/>
              </a:solidFill>
            </a:endParaRPr>
          </a:p>
          <a:p>
            <a:pPr defTabSz="927842">
              <a:defRPr/>
            </a:pPr>
            <a:r>
              <a:rPr lang="en-US" sz="1600" b="1" dirty="0">
                <a:solidFill>
                  <a:srgbClr val="0070C0"/>
                </a:solidFill>
              </a:rPr>
              <a:t>(M0065) </a:t>
            </a:r>
            <a:r>
              <a:rPr lang="en-US" sz="1400" dirty="0">
                <a:solidFill>
                  <a:srgbClr val="0070C0"/>
                </a:solidFill>
              </a:rPr>
              <a:t>- If patient has Medicaid, complete item whether or not Medicaid is the reimbursement source for the home care episode. Medicaid coverage pending, mark NA -No Medicaid. Make sure coverage is in effect – Check the expiration date.  </a:t>
            </a:r>
            <a:r>
              <a:rPr lang="en-US" sz="1400" b="1" dirty="0">
                <a:solidFill>
                  <a:srgbClr val="0070C0"/>
                </a:solidFill>
              </a:rPr>
              <a:t>Guidance Chase what if it is pending?  Turn to CH 3 PG A-13</a:t>
            </a:r>
          </a:p>
          <a:p>
            <a:pPr defTabSz="927842">
              <a:defRPr/>
            </a:pPr>
            <a:endParaRPr lang="en-US" sz="800" b="1" dirty="0">
              <a:solidFill>
                <a:srgbClr val="0070C0"/>
              </a:solidFill>
            </a:endParaRPr>
          </a:p>
          <a:p>
            <a:r>
              <a:rPr lang="en-US" sz="1500" dirty="0">
                <a:solidFill>
                  <a:srgbClr val="0070C0"/>
                </a:solidFill>
              </a:rPr>
              <a:t>(M0140) – Mark all that apply.  </a:t>
            </a:r>
            <a:r>
              <a:rPr lang="en-US" sz="1500" b="1" dirty="0">
                <a:solidFill>
                  <a:srgbClr val="0070C0"/>
                </a:solidFill>
              </a:rPr>
              <a:t>UNKNOWN IS NOT ACCEPTABLE BY OMB (office of Management and Budget)</a:t>
            </a:r>
          </a:p>
          <a:p>
            <a:r>
              <a:rPr lang="en-US" sz="1500" b="1" dirty="0">
                <a:solidFill>
                  <a:srgbClr val="0070C0"/>
                </a:solidFill>
              </a:rPr>
              <a:t>-</a:t>
            </a:r>
            <a:r>
              <a:rPr lang="en-US" sz="1500" dirty="0">
                <a:solidFill>
                  <a:srgbClr val="0070C0"/>
                </a:solidFill>
              </a:rPr>
              <a:t>Select the group or population to which the patient is affiliated as identified by the patient or caregiver.      Monitor to Ensure Equality – Prevent Healthcare Disparity.</a:t>
            </a:r>
          </a:p>
          <a:p>
            <a:endParaRPr lang="en-US" sz="800" dirty="0">
              <a:solidFill>
                <a:srgbClr val="0070C0"/>
              </a:solidFill>
            </a:endParaRPr>
          </a:p>
          <a:p>
            <a:r>
              <a:rPr lang="en-US" sz="1500" dirty="0">
                <a:solidFill>
                  <a:srgbClr val="0070C0"/>
                </a:solidFill>
              </a:rPr>
              <a:t>Response 1 – “and who maintains tribal affiliation or community attachment” A-16  All page #’s correct 2019</a:t>
            </a:r>
          </a:p>
          <a:p>
            <a:endParaRPr lang="en-US" sz="1500"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7</a:t>
            </a:fld>
            <a:endParaRPr lang="en-US"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5879865" y="1430917"/>
            <a:ext cx="1923394" cy="871499"/>
          </a:xfrm>
          <a:prstGeom prst="rect">
            <a:avLst/>
          </a:prstGeom>
          <a:noFill/>
          <a:ln>
            <a:noFill/>
          </a:ln>
        </p:spPr>
      </p:pic>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5458103" y="2278395"/>
            <a:ext cx="2345191" cy="708243"/>
          </a:xfrm>
          <a:prstGeom prst="rect">
            <a:avLst/>
          </a:prstGeom>
          <a:noFill/>
          <a:ln>
            <a:noFill/>
          </a:ln>
        </p:spPr>
      </p:pic>
    </p:spTree>
    <p:extLst>
      <p:ext uri="{BB962C8B-B14F-4D97-AF65-F5344CB8AC3E}">
        <p14:creationId xmlns:p14="http://schemas.microsoft.com/office/powerpoint/2010/main" val="263623283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r>
              <a:rPr lang="en-US" sz="1400" dirty="0">
                <a:solidFill>
                  <a:srgbClr val="0070C0"/>
                </a:solidFill>
              </a:rPr>
              <a:t>C-6   AT each required OASIS time point, the assessing clinician should enter the patient’s current primary &amp; secondary diagnoses.</a:t>
            </a:r>
          </a:p>
        </p:txBody>
      </p:sp>
      <p:sp>
        <p:nvSpPr>
          <p:cNvPr id="4" name="Slide Number Placeholder 3"/>
          <p:cNvSpPr>
            <a:spLocks noGrp="1"/>
          </p:cNvSpPr>
          <p:nvPr>
            <p:ph type="sldNum" sz="quarter" idx="10"/>
          </p:nvPr>
        </p:nvSpPr>
        <p:spPr/>
        <p:txBody>
          <a:bodyPr/>
          <a:lstStyle/>
          <a:p>
            <a:fld id="{DE6A6F7E-FF20-4893-9B67-69E41E6C65A7}" type="slidenum">
              <a:rPr lang="en-US" smtClean="0"/>
              <a:pPr/>
              <a:t>76</a:t>
            </a:fld>
            <a:endParaRPr lang="en-US" dirty="0"/>
          </a:p>
        </p:txBody>
      </p:sp>
    </p:spTree>
    <p:extLst>
      <p:ext uri="{BB962C8B-B14F-4D97-AF65-F5344CB8AC3E}">
        <p14:creationId xmlns:p14="http://schemas.microsoft.com/office/powerpoint/2010/main" val="295120059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b="1" dirty="0">
                <a:solidFill>
                  <a:srgbClr val="0070C0"/>
                </a:solidFill>
              </a:rPr>
              <a:t> Begins CH 3 C-5</a:t>
            </a:r>
            <a:endParaRPr lang="en-US" sz="100" b="1" dirty="0">
              <a:solidFill>
                <a:srgbClr val="0070C0"/>
              </a:solidFill>
            </a:endParaRPr>
          </a:p>
          <a:p>
            <a:r>
              <a:rPr lang="en-US" b="1" dirty="0">
                <a:solidFill>
                  <a:srgbClr val="0070C0"/>
                </a:solidFill>
              </a:rPr>
              <a:t>*Sequence the DX in the order that best reflects seriousness of each condition and supports disciplines needed from your HHA care.</a:t>
            </a:r>
          </a:p>
          <a:p>
            <a:endParaRPr lang="en-US" sz="800" b="1" dirty="0">
              <a:solidFill>
                <a:srgbClr val="0070C0"/>
              </a:solidFill>
            </a:endParaRPr>
          </a:p>
          <a:p>
            <a:r>
              <a:rPr lang="en-US" b="1" dirty="0">
                <a:solidFill>
                  <a:srgbClr val="0070C0"/>
                </a:solidFill>
              </a:rPr>
              <a:t>Top Diagnosis M1021 Primary Diagnosis in a._____ enter the “description” of the diagnosis. Only 1 M# for “primary dx”  </a:t>
            </a:r>
          </a:p>
          <a:p>
            <a:r>
              <a:rPr lang="en-US" b="1" dirty="0">
                <a:solidFill>
                  <a:srgbClr val="0070C0"/>
                </a:solidFill>
              </a:rPr>
              <a:t> 2ndary DX go in (M1023). M1023 begins with b. goes thru f. List each diagnosis for which the pt. is receiving HHA services.</a:t>
            </a:r>
          </a:p>
          <a:p>
            <a:endParaRPr lang="en-US" b="1" dirty="0">
              <a:solidFill>
                <a:srgbClr val="0070C0"/>
              </a:solidFill>
            </a:endParaRPr>
          </a:p>
          <a:p>
            <a:r>
              <a:rPr lang="en-US" b="1" dirty="0">
                <a:solidFill>
                  <a:srgbClr val="0070C0"/>
                </a:solidFill>
              </a:rPr>
              <a:t>For  example: – Type 2 diabetes  (code # EO8) and fungal infection (code # ??117.8)– which line and where would they go.</a:t>
            </a:r>
          </a:p>
          <a:p>
            <a:endParaRPr lang="en-US" b="1" dirty="0">
              <a:solidFill>
                <a:srgbClr val="0070C0"/>
              </a:solidFill>
            </a:endParaRPr>
          </a:p>
          <a:p>
            <a:endParaRPr lang="en-US" sz="800" dirty="0">
              <a:solidFill>
                <a:srgbClr val="0070C0"/>
              </a:solidFill>
            </a:endParaRPr>
          </a:p>
          <a:p>
            <a:r>
              <a:rPr lang="en-US" b="0" dirty="0">
                <a:solidFill>
                  <a:srgbClr val="0070C0"/>
                </a:solidFill>
              </a:rPr>
              <a:t>*****************************************************************************************************</a:t>
            </a:r>
          </a:p>
          <a:p>
            <a:r>
              <a:rPr lang="en-US" b="1" dirty="0">
                <a:solidFill>
                  <a:srgbClr val="0070C0"/>
                </a:solidFill>
              </a:rPr>
              <a:t>Medicare claims processing manual (cms.gov special billing situations)</a:t>
            </a:r>
            <a:endParaRPr lang="en-US" dirty="0">
              <a:solidFill>
                <a:srgbClr val="0070C0"/>
              </a:solidFill>
            </a:endParaRPr>
          </a:p>
          <a:p>
            <a:r>
              <a:rPr lang="en-US" b="1" dirty="0">
                <a:solidFill>
                  <a:srgbClr val="0070C0"/>
                </a:solidFill>
              </a:rPr>
              <a:t>Chapter 10 page 26  FYI me:</a:t>
            </a:r>
          </a:p>
          <a:p>
            <a:endParaRPr lang="en-US" sz="300" dirty="0"/>
          </a:p>
          <a:p>
            <a:endParaRPr lang="en-US" sz="300" dirty="0"/>
          </a:p>
        </p:txBody>
      </p:sp>
    </p:spTree>
    <p:extLst>
      <p:ext uri="{BB962C8B-B14F-4D97-AF65-F5344CB8AC3E}">
        <p14:creationId xmlns:p14="http://schemas.microsoft.com/office/powerpoint/2010/main" val="20000680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Primary Diagnosis go straight across and enter the ICD -10 Code that belongs to the Primary Diagnosis. </a:t>
            </a:r>
          </a:p>
          <a:p>
            <a:r>
              <a:rPr lang="en-US" dirty="0"/>
              <a:t>Note:  NO VWXY codes allowed in (a.) primary diagnosis but are allowed in M1023 (b. – f.)</a:t>
            </a:r>
          </a:p>
          <a:p>
            <a:endParaRPr lang="en-US" dirty="0"/>
          </a:p>
          <a:p>
            <a:r>
              <a:rPr lang="en-US" dirty="0"/>
              <a:t>The second blue arrow straight across is where you code symptom control.</a:t>
            </a:r>
          </a:p>
          <a:p>
            <a:endParaRPr lang="en-US" dirty="0"/>
          </a:p>
          <a:p>
            <a:r>
              <a:rPr lang="en-US" dirty="0"/>
              <a:t>The same process begins now with M1023 Secondary Dx. In order of importance that are actively addressed in the patient’s plan of care or highest potential to affect the patient’s responsiveness to treatment or rehabilitative prognosis.  Then the codes then the degree of symptom control.  </a:t>
            </a:r>
          </a:p>
        </p:txBody>
      </p:sp>
      <p:sp>
        <p:nvSpPr>
          <p:cNvPr id="4" name="Slide Number Placeholder 3"/>
          <p:cNvSpPr>
            <a:spLocks noGrp="1"/>
          </p:cNvSpPr>
          <p:nvPr>
            <p:ph type="sldNum" sz="quarter" idx="5"/>
          </p:nvPr>
        </p:nvSpPr>
        <p:spPr/>
        <p:txBody>
          <a:bodyPr/>
          <a:lstStyle/>
          <a:p>
            <a:fld id="{DE6A6F7E-FF20-4893-9B67-69E41E6C65A7}" type="slidenum">
              <a:rPr lang="en-US" smtClean="0"/>
              <a:pPr/>
              <a:t>78</a:t>
            </a:fld>
            <a:endParaRPr lang="en-US" dirty="0"/>
          </a:p>
        </p:txBody>
      </p:sp>
    </p:spTree>
    <p:extLst>
      <p:ext uri="{BB962C8B-B14F-4D97-AF65-F5344CB8AC3E}">
        <p14:creationId xmlns:p14="http://schemas.microsoft.com/office/powerpoint/2010/main" val="27115219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r>
              <a:rPr lang="en-US" sz="1400" b="1" u="sng" dirty="0"/>
              <a:t>Don’t read slide on this one.</a:t>
            </a:r>
          </a:p>
          <a:p>
            <a:endParaRPr lang="en-US" sz="800" u="sng" dirty="0"/>
          </a:p>
          <a:p>
            <a:r>
              <a:rPr lang="en-US" sz="1400" dirty="0">
                <a:solidFill>
                  <a:srgbClr val="0070C0"/>
                </a:solidFill>
              </a:rPr>
              <a:t>Note that the rating for symptom control of each diagnosis  in Column 2 should not be used to determine the sequencing of the diagnoses listed in Column 1. </a:t>
            </a:r>
          </a:p>
          <a:p>
            <a:r>
              <a:rPr lang="en-US" sz="1400" dirty="0">
                <a:solidFill>
                  <a:srgbClr val="0070C0"/>
                </a:solidFill>
              </a:rPr>
              <a:t>It is </a:t>
            </a:r>
            <a:r>
              <a:rPr lang="en-US" sz="1400" b="1" dirty="0">
                <a:solidFill>
                  <a:srgbClr val="0070C0"/>
                </a:solidFill>
              </a:rPr>
              <a:t>suggested </a:t>
            </a:r>
            <a:r>
              <a:rPr lang="en-US" sz="1400" dirty="0">
                <a:solidFill>
                  <a:srgbClr val="0070C0"/>
                </a:solidFill>
              </a:rPr>
              <a:t>that you </a:t>
            </a:r>
            <a:r>
              <a:rPr lang="en-US" sz="1400" b="1" dirty="0">
                <a:solidFill>
                  <a:srgbClr val="0070C0"/>
                </a:solidFill>
              </a:rPr>
              <a:t>list the diagnoses first</a:t>
            </a:r>
            <a:r>
              <a:rPr lang="en-US" sz="1400" dirty="0">
                <a:solidFill>
                  <a:srgbClr val="0070C0"/>
                </a:solidFill>
              </a:rPr>
              <a:t> and </a:t>
            </a:r>
            <a:r>
              <a:rPr lang="en-US" sz="1400" b="1" dirty="0">
                <a:solidFill>
                  <a:srgbClr val="0070C0"/>
                </a:solidFill>
              </a:rPr>
              <a:t>then do </a:t>
            </a:r>
            <a:r>
              <a:rPr lang="en-US" sz="1400" dirty="0">
                <a:solidFill>
                  <a:srgbClr val="0070C0"/>
                </a:solidFill>
              </a:rPr>
              <a:t>the </a:t>
            </a:r>
            <a:r>
              <a:rPr lang="en-US" sz="1400" b="1" dirty="0">
                <a:solidFill>
                  <a:srgbClr val="0070C0"/>
                </a:solidFill>
              </a:rPr>
              <a:t>symptom control rating.</a:t>
            </a:r>
          </a:p>
          <a:p>
            <a:endParaRPr lang="en-US" sz="800" dirty="0">
              <a:solidFill>
                <a:srgbClr val="0070C0"/>
              </a:solidFill>
            </a:endParaRPr>
          </a:p>
          <a:p>
            <a:r>
              <a:rPr lang="en-US" sz="1400" dirty="0">
                <a:solidFill>
                  <a:srgbClr val="0070C0"/>
                </a:solidFill>
              </a:rPr>
              <a:t>Rate the degree of symptom control for each condition in Column 2. </a:t>
            </a:r>
          </a:p>
          <a:p>
            <a:endParaRPr lang="en-US" sz="800" dirty="0"/>
          </a:p>
          <a:p>
            <a:r>
              <a:rPr lang="en-US" sz="1400" b="1" dirty="0">
                <a:solidFill>
                  <a:srgbClr val="0070C0"/>
                </a:solidFill>
              </a:rPr>
              <a:t>Note #3 and #4 choices above are similar:</a:t>
            </a:r>
          </a:p>
          <a:p>
            <a:r>
              <a:rPr lang="en-US" sz="1400" dirty="0">
                <a:solidFill>
                  <a:srgbClr val="0070C0"/>
                </a:solidFill>
              </a:rPr>
              <a:t>#3 – poorly controlled, needs frequent adjustment in tx and dose monitoring</a:t>
            </a:r>
          </a:p>
          <a:p>
            <a:r>
              <a:rPr lang="en-US" sz="1400" dirty="0">
                <a:solidFill>
                  <a:srgbClr val="0070C0"/>
                </a:solidFill>
              </a:rPr>
              <a:t>#4 – poorly controlled; history of re-hospitalizations</a:t>
            </a:r>
          </a:p>
          <a:p>
            <a:endParaRPr lang="en-US" sz="800" dirty="0"/>
          </a:p>
          <a:p>
            <a:r>
              <a:rPr lang="en-US" sz="1400" dirty="0"/>
              <a:t> C-7 – </a:t>
            </a:r>
            <a:r>
              <a:rPr lang="en-US" sz="1400" dirty="0">
                <a:solidFill>
                  <a:srgbClr val="0070C0"/>
                </a:solidFill>
              </a:rPr>
              <a:t>assessing degree of symptom control </a:t>
            </a:r>
            <a:r>
              <a:rPr lang="en-US" sz="1400" dirty="0"/>
              <a:t>to be done at time of </a:t>
            </a:r>
            <a:r>
              <a:rPr lang="en-US" sz="1400" dirty="0">
                <a:solidFill>
                  <a:srgbClr val="0070C0"/>
                </a:solidFill>
              </a:rPr>
              <a:t>each assessment </a:t>
            </a:r>
            <a:r>
              <a:rPr lang="en-US" sz="1400" dirty="0"/>
              <a:t>time point for primary and 2ndary diagnoses.</a:t>
            </a:r>
          </a:p>
          <a:p>
            <a:r>
              <a:rPr lang="en-US" sz="1400" dirty="0"/>
              <a:t>Includes – review of s/s, type and # meds, freq. of tx readjustments, freq. of contact with health care provider.  Inquire about degree to which each condition limits daily activities.  Clarify which DX/symp. have been poorly controlled in recent past.</a:t>
            </a:r>
          </a:p>
          <a:p>
            <a:endParaRPr lang="en-US" dirty="0"/>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79</a:t>
            </a:fld>
            <a:endParaRPr lang="en-US" dirty="0"/>
          </a:p>
        </p:txBody>
      </p:sp>
    </p:spTree>
    <p:extLst>
      <p:ext uri="{BB962C8B-B14F-4D97-AF65-F5344CB8AC3E}">
        <p14:creationId xmlns:p14="http://schemas.microsoft.com/office/powerpoint/2010/main" val="298048691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80</a:t>
            </a:fld>
            <a:endParaRPr lang="en-US" dirty="0"/>
          </a:p>
        </p:txBody>
      </p:sp>
    </p:spTree>
    <p:extLst>
      <p:ext uri="{BB962C8B-B14F-4D97-AF65-F5344CB8AC3E}">
        <p14:creationId xmlns:p14="http://schemas.microsoft.com/office/powerpoint/2010/main" val="2942946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endParaRPr lang="en-US" dirty="0"/>
          </a:p>
          <a:p>
            <a:endParaRPr lang="en-US" dirty="0"/>
          </a:p>
          <a:p>
            <a:r>
              <a:rPr lang="en-US" dirty="0">
                <a:solidFill>
                  <a:srgbClr val="0070C0"/>
                </a:solidFill>
              </a:rPr>
              <a:t>Diabetic Mellitus codes are combination codes that include the type of diabetes, body system affected, and the complications affecting that body system.  Assign as many codes from categories E08-E13 as needed to identify all the documented diabetic issues that the</a:t>
            </a:r>
            <a:r>
              <a:rPr lang="en-US" baseline="0" dirty="0">
                <a:solidFill>
                  <a:srgbClr val="0070C0"/>
                </a:solidFill>
              </a:rPr>
              <a:t> patient has.</a:t>
            </a:r>
          </a:p>
          <a:p>
            <a:endParaRPr lang="en-US" baseline="0" dirty="0">
              <a:solidFill>
                <a:srgbClr val="0070C0"/>
              </a:solidFill>
            </a:endParaRPr>
          </a:p>
          <a:p>
            <a:r>
              <a:rPr lang="en-US" baseline="0" dirty="0">
                <a:solidFill>
                  <a:srgbClr val="0070C0"/>
                </a:solidFill>
              </a:rPr>
              <a:t>Multiple coding should not be used when the classification provides a combination code that clearly identifies all of the elements documented in the diagnosis.</a:t>
            </a:r>
          </a:p>
          <a:p>
            <a:r>
              <a:rPr lang="en-US" baseline="0" dirty="0">
                <a:solidFill>
                  <a:srgbClr val="0070C0"/>
                </a:solidFill>
              </a:rPr>
              <a:t>When the combination code lacks necessary specificity in describing the manifestation or complication, an additional code should be used as a secondary code.</a:t>
            </a:r>
          </a:p>
          <a:p>
            <a:pPr algn="ctr"/>
            <a:r>
              <a:rPr lang="en-US" baseline="0" dirty="0">
                <a:solidFill>
                  <a:srgbClr val="0070C0"/>
                </a:solidFill>
              </a:rPr>
              <a:t>	Diabetic (type 1) Osteomyelitis of the left femur – E10.69 Type 1 diabetes mellitus with other specified complication</a:t>
            </a:r>
          </a:p>
          <a:p>
            <a:r>
              <a:rPr lang="en-US" baseline="0" dirty="0">
                <a:solidFill>
                  <a:srgbClr val="0070C0"/>
                </a:solidFill>
              </a:rPr>
              <a:t>	</a:t>
            </a:r>
            <a:r>
              <a:rPr lang="en-US" dirty="0">
                <a:solidFill>
                  <a:srgbClr val="0070C0"/>
                </a:solidFill>
              </a:rPr>
              <a:t>     </a:t>
            </a:r>
            <a:r>
              <a:rPr lang="en-US" baseline="0" dirty="0">
                <a:solidFill>
                  <a:srgbClr val="0070C0"/>
                </a:solidFill>
              </a:rPr>
              <a:t>M86.152 Other acute osteomyelitis, left femur</a:t>
            </a:r>
          </a:p>
          <a:p>
            <a:endParaRPr lang="en-US" baseline="0" dirty="0">
              <a:solidFill>
                <a:srgbClr val="0070C0"/>
              </a:solidFill>
            </a:endParaRPr>
          </a:p>
          <a:p>
            <a:r>
              <a:rPr lang="en-US" baseline="0" dirty="0">
                <a:solidFill>
                  <a:srgbClr val="0070C0"/>
                </a:solidFill>
              </a:rPr>
              <a:t>Manifestation Code – Diabetes with gangrene fits here also.  DX with complication – CVA with…..</a:t>
            </a:r>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81</a:t>
            </a:fld>
            <a:endParaRPr lang="en-US" dirty="0"/>
          </a:p>
        </p:txBody>
      </p:sp>
    </p:spTree>
    <p:extLst>
      <p:ext uri="{BB962C8B-B14F-4D97-AF65-F5344CB8AC3E}">
        <p14:creationId xmlns:p14="http://schemas.microsoft.com/office/powerpoint/2010/main" val="26980358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solidFill>
                  <a:srgbClr val="0070C0"/>
                </a:solidFill>
              </a:rPr>
              <a:t>Main diagnoses on top – any sequencing the Alphabetic or Tabular instructions</a:t>
            </a:r>
            <a:r>
              <a:rPr lang="en-US" baseline="0" dirty="0">
                <a:solidFill>
                  <a:srgbClr val="0070C0"/>
                </a:solidFill>
              </a:rPr>
              <a:t> give you then the least significant items are added that complete the picture of your patient.</a:t>
            </a:r>
          </a:p>
          <a:p>
            <a:r>
              <a:rPr lang="en-US" baseline="0" dirty="0">
                <a:solidFill>
                  <a:srgbClr val="0070C0"/>
                </a:solidFill>
              </a:rPr>
              <a:t>You can see it is very informative.  We know a lot of information about this patient.  </a:t>
            </a:r>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82</a:t>
            </a:fld>
            <a:endParaRPr lang="en-US" dirty="0"/>
          </a:p>
        </p:txBody>
      </p:sp>
    </p:spTree>
    <p:extLst>
      <p:ext uri="{BB962C8B-B14F-4D97-AF65-F5344CB8AC3E}">
        <p14:creationId xmlns:p14="http://schemas.microsoft.com/office/powerpoint/2010/main" val="288423554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70C0"/>
                </a:solidFill>
              </a:rPr>
              <a:t>Go to your Chapter 5 on your CD – Click on the link to ICD 10 CM……You will also find the section below about coding long term medications and examples.</a:t>
            </a: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83</a:t>
            </a:fld>
            <a:endParaRPr lang="en-US" dirty="0"/>
          </a:p>
        </p:txBody>
      </p:sp>
    </p:spTree>
    <p:extLst>
      <p:ext uri="{BB962C8B-B14F-4D97-AF65-F5344CB8AC3E}">
        <p14:creationId xmlns:p14="http://schemas.microsoft.com/office/powerpoint/2010/main" val="11384541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solidFill>
                  <a:srgbClr val="0070C0"/>
                </a:solidFill>
              </a:rPr>
              <a:t>Chapter 13 – musculoskeletal – repair/replacement</a:t>
            </a:r>
            <a:r>
              <a:rPr lang="en-US" baseline="0" dirty="0">
                <a:solidFill>
                  <a:srgbClr val="0070C0"/>
                </a:solidFill>
              </a:rPr>
              <a:t> bone, joint or muscle conditions that are recurrent or resulting from a healed injury.</a:t>
            </a:r>
          </a:p>
          <a:p>
            <a:endParaRPr lang="en-US" baseline="0" dirty="0">
              <a:solidFill>
                <a:srgbClr val="0070C0"/>
              </a:solidFill>
            </a:endParaRPr>
          </a:p>
          <a:p>
            <a:r>
              <a:rPr lang="en-US" baseline="0" dirty="0">
                <a:solidFill>
                  <a:srgbClr val="0070C0"/>
                </a:solidFill>
              </a:rPr>
              <a:t>Chapter 13 does not allow for 7</a:t>
            </a:r>
            <a:r>
              <a:rPr lang="en-US" baseline="30000" dirty="0">
                <a:solidFill>
                  <a:srgbClr val="0070C0"/>
                </a:solidFill>
              </a:rPr>
              <a:t>th</a:t>
            </a:r>
            <a:r>
              <a:rPr lang="en-US" baseline="0" dirty="0">
                <a:solidFill>
                  <a:srgbClr val="0070C0"/>
                </a:solidFill>
              </a:rPr>
              <a:t> character use.</a:t>
            </a:r>
          </a:p>
          <a:p>
            <a:endParaRPr lang="en-US" baseline="0" dirty="0">
              <a:solidFill>
                <a:srgbClr val="0070C0"/>
              </a:solidFill>
            </a:endParaRPr>
          </a:p>
          <a:p>
            <a:r>
              <a:rPr lang="en-US" baseline="0" dirty="0">
                <a:solidFill>
                  <a:srgbClr val="0070C0"/>
                </a:solidFill>
              </a:rPr>
              <a:t>www.webpt.com/blog/post/what-the-aftercare-how-to-use-z-codes-in-icd-10</a:t>
            </a:r>
            <a:endParaRPr lang="en-US"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84</a:t>
            </a:fld>
            <a:endParaRPr lang="en-US" dirty="0"/>
          </a:p>
        </p:txBody>
      </p:sp>
    </p:spTree>
    <p:extLst>
      <p:ext uri="{BB962C8B-B14F-4D97-AF65-F5344CB8AC3E}">
        <p14:creationId xmlns:p14="http://schemas.microsoft.com/office/powerpoint/2010/main" val="23393845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Example of Painting</a:t>
            </a:r>
            <a:r>
              <a:rPr lang="en-US" baseline="0" dirty="0"/>
              <a:t> the diagnostic picture vertically.  </a:t>
            </a:r>
          </a:p>
          <a:p>
            <a:endParaRPr lang="en-US" baseline="0" dirty="0"/>
          </a:p>
          <a:p>
            <a:r>
              <a:rPr lang="en-US" baseline="0" dirty="0"/>
              <a:t>Z – Code Supplemental Information </a:t>
            </a:r>
            <a:r>
              <a:rPr lang="en-US" b="1" baseline="0" dirty="0"/>
              <a:t>Notebook TAB 5-2</a:t>
            </a:r>
            <a:endParaRPr lang="en-US" b="1"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85</a:t>
            </a:fld>
            <a:endParaRPr lang="en-US" dirty="0"/>
          </a:p>
        </p:txBody>
      </p:sp>
    </p:spTree>
    <p:extLst>
      <p:ext uri="{BB962C8B-B14F-4D97-AF65-F5344CB8AC3E}">
        <p14:creationId xmlns:p14="http://schemas.microsoft.com/office/powerpoint/2010/main" val="2758681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73375" y="404813"/>
            <a:ext cx="3651250" cy="2628900"/>
          </a:xfrm>
        </p:spPr>
      </p:sp>
      <p:sp>
        <p:nvSpPr>
          <p:cNvPr id="3" name="Notes Placeholder 2"/>
          <p:cNvSpPr>
            <a:spLocks noGrp="1"/>
          </p:cNvSpPr>
          <p:nvPr>
            <p:ph type="body" idx="1"/>
          </p:nvPr>
        </p:nvSpPr>
        <p:spPr>
          <a:xfrm>
            <a:off x="396533" y="3101886"/>
            <a:ext cx="7943275" cy="3745282"/>
          </a:xfrm>
        </p:spPr>
        <p:txBody>
          <a:bodyPr>
            <a:normAutofit fontScale="92500" lnSpcReduction="10000"/>
          </a:bodyPr>
          <a:lstStyle/>
          <a:p>
            <a:r>
              <a:rPr lang="en-US" b="1" dirty="0">
                <a:solidFill>
                  <a:srgbClr val="0070C0"/>
                </a:solidFill>
                <a:latin typeface="Arial" pitchFamily="34" charset="0"/>
                <a:cs typeface="Arial" pitchFamily="34" charset="0"/>
              </a:rPr>
              <a:t>(M0150 ) CH 3 PG A – 17 </a:t>
            </a:r>
            <a:r>
              <a:rPr lang="en-US" b="1" baseline="0" dirty="0">
                <a:solidFill>
                  <a:srgbClr val="0070C0"/>
                </a:solidFill>
                <a:latin typeface="Arial" pitchFamily="34" charset="0"/>
                <a:cs typeface="Arial" pitchFamily="34" charset="0"/>
              </a:rPr>
              <a:t>  </a:t>
            </a:r>
            <a:r>
              <a:rPr lang="en-US" b="0" dirty="0">
                <a:solidFill>
                  <a:srgbClr val="0070C0"/>
                </a:solidFill>
                <a:latin typeface="Arial" pitchFamily="34" charset="0"/>
                <a:cs typeface="Arial" pitchFamily="34" charset="0"/>
              </a:rPr>
              <a:t>Limited</a:t>
            </a:r>
            <a:r>
              <a:rPr lang="en-US" b="0" baseline="0" dirty="0">
                <a:solidFill>
                  <a:srgbClr val="0070C0"/>
                </a:solidFill>
                <a:latin typeface="Arial" pitchFamily="34" charset="0"/>
                <a:cs typeface="Arial" pitchFamily="34" charset="0"/>
              </a:rPr>
              <a:t> to identifying </a:t>
            </a:r>
            <a:r>
              <a:rPr lang="en-US" b="1" baseline="0" dirty="0">
                <a:solidFill>
                  <a:srgbClr val="0070C0"/>
                </a:solidFill>
                <a:latin typeface="Arial" pitchFamily="34" charset="0"/>
                <a:cs typeface="Arial" pitchFamily="34" charset="0"/>
              </a:rPr>
              <a:t>payers to which any services </a:t>
            </a:r>
            <a:r>
              <a:rPr lang="en-US" b="0" baseline="0" dirty="0">
                <a:solidFill>
                  <a:srgbClr val="0070C0"/>
                </a:solidFill>
                <a:latin typeface="Arial" pitchFamily="34" charset="0"/>
                <a:cs typeface="Arial" pitchFamily="34" charset="0"/>
              </a:rPr>
              <a:t>provided during this home care episode and included on the plan of care </a:t>
            </a:r>
            <a:r>
              <a:rPr lang="en-US" b="1" baseline="0" dirty="0">
                <a:solidFill>
                  <a:srgbClr val="0070C0"/>
                </a:solidFill>
                <a:latin typeface="Arial" pitchFamily="34" charset="0"/>
                <a:cs typeface="Arial" pitchFamily="34" charset="0"/>
              </a:rPr>
              <a:t>will be billed </a:t>
            </a:r>
            <a:r>
              <a:rPr lang="en-US" b="0" baseline="0" dirty="0">
                <a:solidFill>
                  <a:srgbClr val="0070C0"/>
                </a:solidFill>
                <a:latin typeface="Arial" pitchFamily="34" charset="0"/>
                <a:cs typeface="Arial" pitchFamily="34" charset="0"/>
              </a:rPr>
              <a:t>by your HHA.</a:t>
            </a:r>
          </a:p>
          <a:p>
            <a:endParaRPr lang="en-US" sz="800" dirty="0">
              <a:solidFill>
                <a:srgbClr val="0070C0"/>
              </a:solidFill>
              <a:latin typeface="Arial" pitchFamily="34" charset="0"/>
              <a:cs typeface="Arial" pitchFamily="34" charset="0"/>
            </a:endParaRPr>
          </a:p>
          <a:p>
            <a:r>
              <a:rPr lang="en-US" b="1" baseline="0" dirty="0">
                <a:solidFill>
                  <a:srgbClr val="0070C0"/>
                </a:solidFill>
                <a:latin typeface="Arial" pitchFamily="34" charset="0"/>
                <a:cs typeface="Arial" pitchFamily="34" charset="0"/>
              </a:rPr>
              <a:t>Do Last - GUIDANCE CHASE:  CH 3 PG A-17 section for this one.  </a:t>
            </a:r>
            <a:endParaRPr lang="en-US" sz="800" dirty="0">
              <a:solidFill>
                <a:srgbClr val="0070C0"/>
              </a:solidFill>
              <a:latin typeface="Arial" pitchFamily="34" charset="0"/>
              <a:cs typeface="Arial" pitchFamily="34" charset="0"/>
            </a:endParaRPr>
          </a:p>
          <a:p>
            <a:r>
              <a:rPr lang="en-US" b="0" baseline="0" dirty="0">
                <a:latin typeface="Arial" pitchFamily="34" charset="0"/>
                <a:cs typeface="Arial" pitchFamily="34" charset="0"/>
              </a:rPr>
              <a:t>Multiple payers reimbursing for care.  Include all sources.  </a:t>
            </a:r>
            <a:r>
              <a:rPr lang="en-US" b="1" baseline="0" dirty="0">
                <a:latin typeface="Arial" pitchFamily="34" charset="0"/>
                <a:cs typeface="Arial" pitchFamily="34" charset="0"/>
              </a:rPr>
              <a:t>Exclude “Pending” pay sources.</a:t>
            </a:r>
          </a:p>
          <a:p>
            <a:endParaRPr lang="en-US" sz="800" dirty="0">
              <a:latin typeface="Arial" pitchFamily="34" charset="0"/>
              <a:cs typeface="Arial" pitchFamily="34" charset="0"/>
            </a:endParaRPr>
          </a:p>
          <a:p>
            <a:r>
              <a:rPr lang="en-US" b="1" baseline="0" dirty="0">
                <a:latin typeface="Arial" pitchFamily="34" charset="0"/>
                <a:cs typeface="Arial" pitchFamily="34" charset="0"/>
              </a:rPr>
              <a:t>Do not consider any equipment, medications, or supplies being paid by the patient, in part or in full.</a:t>
            </a:r>
          </a:p>
          <a:p>
            <a:endParaRPr lang="en-US" sz="800" b="1" baseline="0" dirty="0">
              <a:latin typeface="Arial" pitchFamily="34" charset="0"/>
              <a:cs typeface="Arial" pitchFamily="34" charset="0"/>
            </a:endParaRPr>
          </a:p>
          <a:p>
            <a:r>
              <a:rPr lang="en-US" b="0" baseline="0" dirty="0">
                <a:latin typeface="Arial" pitchFamily="34" charset="0"/>
                <a:cs typeface="Arial" pitchFamily="34" charset="0"/>
              </a:rPr>
              <a:t>RESPONSE 2 – Medicare HMO, another Medicare Advantage Plan or Medicare Part C</a:t>
            </a:r>
          </a:p>
          <a:p>
            <a:endParaRPr lang="en-US" sz="800" b="0" baseline="0" dirty="0">
              <a:latin typeface="Arial" pitchFamily="34" charset="0"/>
              <a:cs typeface="Arial" pitchFamily="34" charset="0"/>
            </a:endParaRPr>
          </a:p>
          <a:p>
            <a:r>
              <a:rPr lang="en-US" b="1" baseline="0" dirty="0">
                <a:latin typeface="Arial" pitchFamily="34" charset="0"/>
                <a:cs typeface="Arial" pitchFamily="34" charset="0"/>
              </a:rPr>
              <a:t>RESPONSE 3 </a:t>
            </a:r>
            <a:r>
              <a:rPr lang="en-US" b="1" baseline="0" dirty="0">
                <a:solidFill>
                  <a:srgbClr val="0070C0"/>
                </a:solidFill>
                <a:latin typeface="Arial" pitchFamily="34" charset="0"/>
                <a:cs typeface="Arial" pitchFamily="34" charset="0"/>
              </a:rPr>
              <a:t>– Medicaid waiver or home community-based waiver </a:t>
            </a:r>
            <a:r>
              <a:rPr lang="en-US" b="0" baseline="0" dirty="0">
                <a:latin typeface="Arial" pitchFamily="34" charset="0"/>
                <a:cs typeface="Arial" pitchFamily="34" charset="0"/>
              </a:rPr>
              <a:t>(HCBS) program. A-17</a:t>
            </a:r>
          </a:p>
          <a:p>
            <a:r>
              <a:rPr lang="en-US" u="sng" dirty="0">
                <a:hlinkClick r:id="rId3"/>
              </a:rPr>
              <a:t>http://www.homehealthquality.org/</a:t>
            </a:r>
            <a:r>
              <a:rPr lang="en-US" u="sng" dirty="0"/>
              <a:t> Link to Home Health Quality Improvement (HHQI)National Campaign to check pay sources ?? Here??</a:t>
            </a:r>
            <a:endParaRPr lang="en-US" b="0" baseline="0" dirty="0">
              <a:latin typeface="Arial" pitchFamily="34" charset="0"/>
              <a:cs typeface="Arial" pitchFamily="34" charset="0"/>
            </a:endParaRPr>
          </a:p>
          <a:p>
            <a:endParaRPr lang="en-US" sz="800" b="0" baseline="0" dirty="0">
              <a:latin typeface="Arial" pitchFamily="34" charset="0"/>
              <a:cs typeface="Arial" pitchFamily="34" charset="0"/>
            </a:endParaRPr>
          </a:p>
          <a:p>
            <a:r>
              <a:rPr lang="en-US" b="0" baseline="0" dirty="0">
                <a:latin typeface="Arial" pitchFamily="34" charset="0"/>
                <a:cs typeface="Arial" pitchFamily="34" charset="0"/>
              </a:rPr>
              <a:t>RESPONSE 6 – Title programs</a:t>
            </a:r>
          </a:p>
          <a:p>
            <a:endParaRPr lang="en-US" sz="800" b="0" baseline="0" dirty="0">
              <a:latin typeface="Arial" pitchFamily="34" charset="0"/>
              <a:cs typeface="Arial" pitchFamily="34" charset="0"/>
            </a:endParaRPr>
          </a:p>
          <a:p>
            <a:r>
              <a:rPr lang="en-US" b="0" baseline="0" dirty="0">
                <a:latin typeface="Arial" pitchFamily="34" charset="0"/>
                <a:cs typeface="Arial" pitchFamily="34" charset="0"/>
              </a:rPr>
              <a:t>     Title III – State Agency on Aging grants - </a:t>
            </a:r>
            <a:r>
              <a:rPr lang="en-US" sz="1300" b="0" i="0" u="none" strike="noStrike" kern="1200" baseline="0" dirty="0">
                <a:solidFill>
                  <a:schemeClr val="tx1"/>
                </a:solidFill>
                <a:latin typeface="+mn-lt"/>
                <a:ea typeface="+mn-ea"/>
                <a:cs typeface="+mn-cs"/>
              </a:rPr>
              <a:t>services they need to remain independent by providing transportation services, in-home services, and caregiver support services; </a:t>
            </a:r>
          </a:p>
          <a:p>
            <a:r>
              <a:rPr lang="en-US" b="0" baseline="0" dirty="0">
                <a:latin typeface="Arial" pitchFamily="34" charset="0"/>
                <a:cs typeface="Arial" pitchFamily="34" charset="0"/>
              </a:rPr>
              <a:t>     Title V – State programs for maternal and child health.</a:t>
            </a:r>
          </a:p>
          <a:p>
            <a:pPr marL="169144" indent="-169144"/>
            <a:r>
              <a:rPr lang="en-US" b="0" baseline="0" dirty="0">
                <a:latin typeface="Arial" pitchFamily="34" charset="0"/>
                <a:cs typeface="Arial" pitchFamily="34" charset="0"/>
              </a:rPr>
              <a:t>     Title XX – State program for homemaking, chore service, home management, or  aide services.  Social service block grants – Passport  </a:t>
            </a:r>
          </a:p>
          <a:p>
            <a:endParaRPr lang="en-US" sz="800" b="0" i="0" u="none" strike="noStrike" kern="1200" baseline="0" dirty="0">
              <a:solidFill>
                <a:schemeClr val="tx1"/>
              </a:solidFill>
              <a:latin typeface="+mn-lt"/>
              <a:ea typeface="+mn-ea"/>
              <a:cs typeface="+mn-cs"/>
            </a:endParaRPr>
          </a:p>
          <a:p>
            <a:r>
              <a:rPr lang="en-US" sz="1300" b="0" i="0" u="none" strike="noStrike" kern="1200" baseline="0" dirty="0">
                <a:solidFill>
                  <a:schemeClr val="tx1"/>
                </a:solidFill>
                <a:latin typeface="+mn-lt"/>
                <a:ea typeface="+mn-ea"/>
                <a:cs typeface="+mn-cs"/>
              </a:rPr>
              <a:t>Select Response 10 if patient is self-pay for all or part of the care (for example, copayments). </a:t>
            </a:r>
          </a:p>
          <a:p>
            <a:endParaRPr lang="en-US" b="0" baseline="0" dirty="0">
              <a:latin typeface="Arial" pitchFamily="34" charset="0"/>
              <a:cs typeface="Arial" pitchFamily="34" charset="0"/>
            </a:endParaRPr>
          </a:p>
          <a:p>
            <a:endParaRPr lang="en-US" sz="1000" b="0" baseline="0" dirty="0">
              <a:latin typeface="Arial" pitchFamily="34" charset="0"/>
              <a:cs typeface="Arial" pitchFamily="34" charset="0"/>
            </a:endParaRPr>
          </a:p>
          <a:p>
            <a:endParaRPr lang="en-US" b="0" baseline="0" dirty="0">
              <a:solidFill>
                <a:srgbClr val="0070C0"/>
              </a:solidFill>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8</a:t>
            </a:fld>
            <a:endParaRPr lang="en-US" dirty="0"/>
          </a:p>
        </p:txBody>
      </p:sp>
    </p:spTree>
    <p:extLst>
      <p:ext uri="{BB962C8B-B14F-4D97-AF65-F5344CB8AC3E}">
        <p14:creationId xmlns:p14="http://schemas.microsoft.com/office/powerpoint/2010/main" val="19349872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t>From an injury.</a:t>
            </a:r>
          </a:p>
          <a:p>
            <a:endParaRPr lang="en-US" b="1" dirty="0"/>
          </a:p>
          <a:p>
            <a:r>
              <a:rPr lang="en-US" b="1" dirty="0"/>
              <a:t>This same ICD-10 code may come on the hospital/ER paper work but would have S72.042A – letter A after the code is for “Active” treatment such as one would receive for a fracture in surgery or treatment in the ER. </a:t>
            </a:r>
          </a:p>
        </p:txBody>
      </p:sp>
      <p:sp>
        <p:nvSpPr>
          <p:cNvPr id="4" name="Slide Number Placeholder 3"/>
          <p:cNvSpPr>
            <a:spLocks noGrp="1"/>
          </p:cNvSpPr>
          <p:nvPr>
            <p:ph type="sldNum" sz="quarter" idx="10"/>
          </p:nvPr>
        </p:nvSpPr>
        <p:spPr/>
        <p:txBody>
          <a:bodyPr/>
          <a:lstStyle/>
          <a:p>
            <a:fld id="{DE6A6F7E-FF20-4893-9B67-69E41E6C65A7}" type="slidenum">
              <a:rPr lang="en-US" smtClean="0"/>
              <a:pPr/>
              <a:t>86</a:t>
            </a:fld>
            <a:endParaRPr lang="en-US" dirty="0"/>
          </a:p>
        </p:txBody>
      </p:sp>
    </p:spTree>
    <p:extLst>
      <p:ext uri="{BB962C8B-B14F-4D97-AF65-F5344CB8AC3E}">
        <p14:creationId xmlns:p14="http://schemas.microsoft.com/office/powerpoint/2010/main" val="429059330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87</a:t>
            </a:fld>
            <a:endParaRPr lang="en-US" dirty="0"/>
          </a:p>
        </p:txBody>
      </p:sp>
    </p:spTree>
    <p:extLst>
      <p:ext uri="{BB962C8B-B14F-4D97-AF65-F5344CB8AC3E}">
        <p14:creationId xmlns:p14="http://schemas.microsoft.com/office/powerpoint/2010/main" val="21060303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endParaRPr lang="en-US" b="1" dirty="0"/>
          </a:p>
          <a:p>
            <a:r>
              <a:rPr lang="en-US" b="1" dirty="0">
                <a:solidFill>
                  <a:srgbClr val="0070C0"/>
                </a:solidFill>
              </a:rPr>
              <a:t>ICD10_Ombudsman@cms.hhs.gov – Make sure you tell them you are a HHA – will not code for you but can answer</a:t>
            </a:r>
            <a:r>
              <a:rPr lang="en-US" b="1" baseline="0" dirty="0">
                <a:solidFill>
                  <a:srgbClr val="0070C0"/>
                </a:solidFill>
              </a:rPr>
              <a:t> questions.  Takes about 3 days for a response.</a:t>
            </a:r>
            <a:endParaRPr lang="en-US"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88</a:t>
            </a:fld>
            <a:endParaRPr lang="en-US" dirty="0"/>
          </a:p>
        </p:txBody>
      </p:sp>
    </p:spTree>
    <p:extLst>
      <p:ext uri="{BB962C8B-B14F-4D97-AF65-F5344CB8AC3E}">
        <p14:creationId xmlns:p14="http://schemas.microsoft.com/office/powerpoint/2010/main" val="8317884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solidFill>
                  <a:srgbClr val="0070C0"/>
                </a:solidFill>
              </a:rPr>
              <a:t>These are all Medicare Resources.  Be careful of your source.  CMS Medicare is best source for this type of information and or training.</a:t>
            </a:r>
          </a:p>
          <a:p>
            <a:endParaRPr lang="en-US" b="1" dirty="0">
              <a:solidFill>
                <a:srgbClr val="0070C0"/>
              </a:solidFill>
            </a:endParaRPr>
          </a:p>
          <a:p>
            <a:r>
              <a:rPr lang="en-US" b="1" dirty="0">
                <a:solidFill>
                  <a:srgbClr val="0070C0"/>
                </a:solidFill>
              </a:rPr>
              <a:t>MLN is from Medicare – Called Medicare Learning Network.</a:t>
            </a:r>
          </a:p>
          <a:p>
            <a:endParaRPr lang="en-US" b="1" dirty="0">
              <a:solidFill>
                <a:srgbClr val="0070C0"/>
              </a:solidFill>
            </a:endParaRPr>
          </a:p>
          <a:p>
            <a:endParaRPr lang="en-US" b="1"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89</a:t>
            </a:fld>
            <a:endParaRPr lang="en-US" dirty="0"/>
          </a:p>
        </p:txBody>
      </p:sp>
    </p:spTree>
    <p:extLst>
      <p:ext uri="{BB962C8B-B14F-4D97-AF65-F5344CB8AC3E}">
        <p14:creationId xmlns:p14="http://schemas.microsoft.com/office/powerpoint/2010/main" val="28072213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CH 3 PG C-9</a:t>
            </a:r>
          </a:p>
        </p:txBody>
      </p:sp>
      <p:sp>
        <p:nvSpPr>
          <p:cNvPr id="4" name="Slide Number Placeholder 3"/>
          <p:cNvSpPr>
            <a:spLocks noGrp="1"/>
          </p:cNvSpPr>
          <p:nvPr>
            <p:ph type="sldNum" sz="quarter" idx="10"/>
          </p:nvPr>
        </p:nvSpPr>
        <p:spPr/>
        <p:txBody>
          <a:bodyPr/>
          <a:lstStyle/>
          <a:p>
            <a:fld id="{DE6A6F7E-FF20-4893-9B67-69E41E6C65A7}" type="slidenum">
              <a:rPr lang="en-US" smtClean="0"/>
              <a:pPr/>
              <a:t>90</a:t>
            </a:fld>
            <a:endParaRPr lang="en-US" dirty="0"/>
          </a:p>
        </p:txBody>
      </p:sp>
    </p:spTree>
    <p:extLst>
      <p:ext uri="{BB962C8B-B14F-4D97-AF65-F5344CB8AC3E}">
        <p14:creationId xmlns:p14="http://schemas.microsoft.com/office/powerpoint/2010/main" val="5799895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C-9   This item identifies whether </a:t>
            </a:r>
            <a:r>
              <a:rPr lang="en-US" b="1" dirty="0"/>
              <a:t>two specific diagnoses are present and active</a:t>
            </a:r>
            <a:r>
              <a:rPr lang="en-US" dirty="0"/>
              <a:t>.  These diagnoses influence a patient’s functional outcomes or increase a patient’s risk for development or worsening of pressure</a:t>
            </a:r>
            <a:r>
              <a:rPr lang="en-US" baseline="0" dirty="0"/>
              <a:t> ulcers.</a:t>
            </a:r>
          </a:p>
          <a:p>
            <a:endParaRPr lang="en-US" baseline="0" dirty="0"/>
          </a:p>
          <a:p>
            <a:r>
              <a:rPr lang="en-US" baseline="0" dirty="0"/>
              <a:t>These disease processes can have a significant adverse effect on an individual’s health status and quality of life.</a:t>
            </a:r>
            <a:endParaRPr lang="en-US" dirty="0"/>
          </a:p>
          <a:p>
            <a:endParaRPr lang="en-US" dirty="0"/>
          </a:p>
          <a:p>
            <a:r>
              <a:rPr lang="en-US" b="1" dirty="0">
                <a:solidFill>
                  <a:srgbClr val="0070C0"/>
                </a:solidFill>
              </a:rPr>
              <a:t>Can find the diagnoses anywhere in the medical record sources. (Physician</a:t>
            </a:r>
            <a:r>
              <a:rPr lang="en-US" b="1" baseline="0" dirty="0">
                <a:solidFill>
                  <a:srgbClr val="0070C0"/>
                </a:solidFill>
              </a:rPr>
              <a:t> progress notes, H&amp;P, physician orders, transfer, DC summary, medications, consult or diagnostic reports) CH 3 C-13.</a:t>
            </a:r>
            <a:endParaRPr lang="en-US" b="1" dirty="0">
              <a:solidFill>
                <a:srgbClr val="0070C0"/>
              </a:solidFill>
            </a:endParaRPr>
          </a:p>
          <a:p>
            <a:r>
              <a:rPr lang="en-US" dirty="0"/>
              <a:t>l</a:t>
            </a:r>
          </a:p>
          <a:p>
            <a:r>
              <a:rPr lang="en-US" b="1" dirty="0"/>
              <a:t>Note:  If the patient does not have an Active Diagnoses or PVD/PAD or Diabetes Mellitus – Select 3. – None of the above.</a:t>
            </a:r>
            <a:endParaRPr lang="en-US" b="1" baseline="0" dirty="0"/>
          </a:p>
          <a:p>
            <a:endParaRPr lang="en-US" b="1" baseline="0" dirty="0"/>
          </a:p>
          <a:p>
            <a:endParaRPr lang="en-US" b="1"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91</a:t>
            </a:fld>
            <a:endParaRPr lang="en-US" dirty="0"/>
          </a:p>
        </p:txBody>
      </p:sp>
    </p:spTree>
    <p:extLst>
      <p:ext uri="{BB962C8B-B14F-4D97-AF65-F5344CB8AC3E}">
        <p14:creationId xmlns:p14="http://schemas.microsoft.com/office/powerpoint/2010/main" val="20873343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70000" lnSpcReduction="20000"/>
          </a:bodyPr>
          <a:lstStyle/>
          <a:p>
            <a:endParaRPr lang="en-US" sz="800" b="0" i="0" u="none" strike="noStrike" kern="1200" baseline="0" dirty="0">
              <a:solidFill>
                <a:schemeClr val="tx1"/>
              </a:solidFill>
              <a:latin typeface="+mn-lt"/>
              <a:ea typeface="+mn-ea"/>
              <a:cs typeface="+mn-cs"/>
            </a:endParaRPr>
          </a:p>
          <a:p>
            <a:r>
              <a:rPr lang="en-US" sz="1300" b="0" i="0" u="none" strike="noStrike" kern="1200" baseline="0" dirty="0">
                <a:solidFill>
                  <a:schemeClr val="tx1"/>
                </a:solidFill>
                <a:latin typeface="+mn-lt"/>
                <a:ea typeface="+mn-ea"/>
                <a:cs typeface="+mn-cs"/>
              </a:rPr>
              <a:t>Certification Memo #15-18-HHA, Outcome and Assessment Information Set (OASIS) transition to the Automated Submission and Processing System (ASAP) and OASIS Correction policy </a:t>
            </a:r>
          </a:p>
          <a:p>
            <a:endParaRPr lang="en-US" sz="800" b="0" i="0" u="none" strike="noStrike" kern="1200" baseline="0" dirty="0">
              <a:solidFill>
                <a:schemeClr val="tx1"/>
              </a:solidFill>
              <a:latin typeface="+mn-lt"/>
              <a:ea typeface="+mn-ea"/>
              <a:cs typeface="+mn-cs"/>
            </a:endParaRPr>
          </a:p>
          <a:p>
            <a:r>
              <a:rPr lang="en-US" sz="1300" b="0" i="0" u="none" strike="noStrike" kern="1200" baseline="0" dirty="0">
                <a:solidFill>
                  <a:schemeClr val="tx1"/>
                </a:solidFill>
                <a:latin typeface="+mn-lt"/>
                <a:ea typeface="+mn-ea"/>
                <a:cs typeface="+mn-cs"/>
              </a:rPr>
              <a:t>A copy of this memo is located on CMS.gov under Provider Enrollment and Certification/Quality Safety &amp; Oversight – General Information/Policy &amp; Memos to States and Regions. For additional details, please reference the OASIS Submission User’s Guide and Training site (QTSO site). </a:t>
            </a:r>
          </a:p>
          <a:p>
            <a:endParaRPr lang="en-US" b="1" dirty="0"/>
          </a:p>
          <a:p>
            <a:r>
              <a:rPr lang="en-US" b="1" dirty="0"/>
              <a:t>Dash use:  </a:t>
            </a:r>
            <a:r>
              <a:rPr lang="en-US" dirty="0"/>
              <a:t>This most often occurs when the patient is unexpectedly transferred, discharged or dies</a:t>
            </a:r>
            <a:r>
              <a:rPr lang="en-US" baseline="0" dirty="0"/>
              <a:t> before the assessment of the item could be completed. </a:t>
            </a:r>
          </a:p>
          <a:p>
            <a:endParaRPr lang="en-US" sz="300" dirty="0"/>
          </a:p>
          <a:p>
            <a:r>
              <a:rPr lang="en-US" b="1" baseline="0" dirty="0">
                <a:solidFill>
                  <a:srgbClr val="0070C0"/>
                </a:solidFill>
              </a:rPr>
              <a:t>Q&amp;A October 2016 Question 7</a:t>
            </a:r>
            <a:r>
              <a:rPr lang="en-US" baseline="0" dirty="0">
                <a:solidFill>
                  <a:srgbClr val="0070C0"/>
                </a:solidFill>
              </a:rPr>
              <a:t>:  Regarding M1028, according to C2 guidance manual, if information regarding active diagnosis is learned after the M0090 Assessment Completion date the OASIS should NOT be revised to reflect the new information however, does the assessment timeframe (e.g., 5 days at SOC) apply in this situation?</a:t>
            </a:r>
          </a:p>
          <a:p>
            <a:endParaRPr lang="en-US" sz="300" dirty="0"/>
          </a:p>
          <a:p>
            <a:r>
              <a:rPr lang="en-US" baseline="0" dirty="0"/>
              <a:t>The patient referral states the patient is pre-diabetic.  On the third day (still within the 5 days for the assessment) new information is received that the patient is considered diabetic and orders are received.  Can M1028 be changed based on this new information or is it considered to be obtained after the admission?  </a:t>
            </a:r>
          </a:p>
          <a:p>
            <a:endParaRPr lang="en-US" sz="300" dirty="0"/>
          </a:p>
          <a:p>
            <a:r>
              <a:rPr lang="en-US" b="1" baseline="0" dirty="0">
                <a:solidFill>
                  <a:srgbClr val="0070C0"/>
                </a:solidFill>
              </a:rPr>
              <a:t>ANSWER:  </a:t>
            </a:r>
            <a:r>
              <a:rPr lang="en-US" baseline="0" dirty="0"/>
              <a:t>In the scenario cited, if the clinician confirmed the diagnosis of diabetes during the assessment timeframe and before the assessment was completed – reporting DM would be appropriate.  M0090 date needs changed.</a:t>
            </a:r>
          </a:p>
          <a:p>
            <a:endParaRPr lang="en-US" sz="300" dirty="0"/>
          </a:p>
          <a:p>
            <a:r>
              <a:rPr lang="en-US" b="1" baseline="0" dirty="0"/>
              <a:t>Q&amp;A October 2016 Category 4b – M1028 Q5:</a:t>
            </a:r>
          </a:p>
          <a:p>
            <a:r>
              <a:rPr lang="en-US" baseline="0" dirty="0"/>
              <a:t>Q5:  For M1028 (Active Diagnosis) – There is NO dash on the paper instrument.  I would feel uncomfortable submitting something electronically, that does not appear on the paper instrument.  So which takes precedence?  The paper instrument, which does NOT allow a dash, OR the electronic data specs which allow a dash?</a:t>
            </a:r>
          </a:p>
          <a:p>
            <a:endParaRPr lang="en-US" baseline="0" dirty="0"/>
          </a:p>
          <a:p>
            <a:r>
              <a:rPr lang="en-US" baseline="0" dirty="0"/>
              <a:t>A5:  For OASIS items that allow the dash (-) as a valid option, the clinician should enter a dash in the applicable (answer) box on the agency’s paper or electronic assessment.  </a:t>
            </a:r>
          </a:p>
          <a:p>
            <a:endParaRPr lang="en-US" sz="300" dirty="0"/>
          </a:p>
          <a:p>
            <a:r>
              <a:rPr lang="en-US" baseline="0" dirty="0"/>
              <a:t>M1028 allows a dash and this can be found in chapter 3 page C-14.</a:t>
            </a:r>
          </a:p>
        </p:txBody>
      </p:sp>
      <p:sp>
        <p:nvSpPr>
          <p:cNvPr id="4" name="Slide Number Placeholder 3"/>
          <p:cNvSpPr>
            <a:spLocks noGrp="1"/>
          </p:cNvSpPr>
          <p:nvPr>
            <p:ph type="sldNum" sz="quarter" idx="10"/>
          </p:nvPr>
        </p:nvSpPr>
        <p:spPr/>
        <p:txBody>
          <a:bodyPr/>
          <a:lstStyle/>
          <a:p>
            <a:fld id="{DE6A6F7E-FF20-4893-9B67-69E41E6C65A7}" type="slidenum">
              <a:rPr lang="en-US" smtClean="0"/>
              <a:pPr/>
              <a:t>92</a:t>
            </a:fld>
            <a:endParaRPr lang="en-US" dirty="0"/>
          </a:p>
        </p:txBody>
      </p:sp>
    </p:spTree>
    <p:extLst>
      <p:ext uri="{BB962C8B-B14F-4D97-AF65-F5344CB8AC3E}">
        <p14:creationId xmlns:p14="http://schemas.microsoft.com/office/powerpoint/2010/main" val="4228258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Example is page C-15.</a:t>
            </a:r>
          </a:p>
        </p:txBody>
      </p:sp>
      <p:sp>
        <p:nvSpPr>
          <p:cNvPr id="4" name="Slide Number Placeholder 3"/>
          <p:cNvSpPr>
            <a:spLocks noGrp="1"/>
          </p:cNvSpPr>
          <p:nvPr>
            <p:ph type="sldNum" sz="quarter" idx="10"/>
          </p:nvPr>
        </p:nvSpPr>
        <p:spPr/>
        <p:txBody>
          <a:bodyPr/>
          <a:lstStyle/>
          <a:p>
            <a:fld id="{DE6A6F7E-FF20-4893-9B67-69E41E6C65A7}" type="slidenum">
              <a:rPr lang="en-US" smtClean="0"/>
              <a:pPr/>
              <a:t>93</a:t>
            </a:fld>
            <a:endParaRPr lang="en-US" dirty="0"/>
          </a:p>
        </p:txBody>
      </p:sp>
    </p:spTree>
    <p:extLst>
      <p:ext uri="{BB962C8B-B14F-4D97-AF65-F5344CB8AC3E}">
        <p14:creationId xmlns:p14="http://schemas.microsoft.com/office/powerpoint/2010/main" val="377723333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sz="1300" b="0" i="0" u="none" strike="noStrike" kern="1200" baseline="0" dirty="0">
                <a:solidFill>
                  <a:schemeClr val="tx1"/>
                </a:solidFill>
                <a:latin typeface="+mn-lt"/>
                <a:ea typeface="+mn-ea"/>
                <a:cs typeface="+mn-cs"/>
              </a:rPr>
              <a:t>C-11:</a:t>
            </a:r>
          </a:p>
          <a:p>
            <a:r>
              <a:rPr lang="en-US" sz="1300" b="0" i="0" u="none" strike="noStrike" kern="1200" baseline="0" dirty="0">
                <a:solidFill>
                  <a:schemeClr val="tx1"/>
                </a:solidFill>
                <a:latin typeface="+mn-lt"/>
                <a:ea typeface="+mn-ea"/>
                <a:cs typeface="+mn-cs"/>
              </a:rPr>
              <a:t>If there </a:t>
            </a:r>
            <a:r>
              <a:rPr lang="en-US" sz="1300" b="1" i="0" u="none" strike="noStrike" kern="1200" baseline="0" dirty="0">
                <a:solidFill>
                  <a:schemeClr val="tx1"/>
                </a:solidFill>
                <a:latin typeface="+mn-lt"/>
                <a:ea typeface="+mn-ea"/>
                <a:cs typeface="+mn-cs"/>
              </a:rPr>
              <a:t>is documentation </a:t>
            </a:r>
            <a:r>
              <a:rPr lang="en-US" sz="1300" b="0" i="0" u="none" strike="noStrike" kern="1200" baseline="0" dirty="0">
                <a:solidFill>
                  <a:schemeClr val="tx1"/>
                </a:solidFill>
                <a:latin typeface="+mn-lt"/>
                <a:ea typeface="+mn-ea"/>
                <a:cs typeface="+mn-cs"/>
              </a:rPr>
              <a:t>in the clinical record that a patient </a:t>
            </a:r>
            <a:r>
              <a:rPr lang="en-US" sz="1300" b="1" i="0" u="none" strike="noStrike" kern="1200" baseline="0" dirty="0">
                <a:solidFill>
                  <a:schemeClr val="tx1"/>
                </a:solidFill>
                <a:latin typeface="+mn-lt"/>
                <a:ea typeface="+mn-ea"/>
                <a:cs typeface="+mn-cs"/>
              </a:rPr>
              <a:t>has diabetes mellitus, Select Response 2</a:t>
            </a:r>
            <a:r>
              <a:rPr lang="en-US" sz="1300" b="0" i="0" u="none" strike="noStrike" kern="1200" baseline="0" dirty="0">
                <a:solidFill>
                  <a:schemeClr val="tx1"/>
                </a:solidFill>
                <a:latin typeface="+mn-lt"/>
                <a:ea typeface="+mn-ea"/>
                <a:cs typeface="+mn-cs"/>
              </a:rPr>
              <a:t>, Diabetes Mellitus (DM). </a:t>
            </a:r>
          </a:p>
          <a:p>
            <a:endParaRPr lang="en-US" sz="1300" b="0" i="0" u="none" strike="noStrike" kern="1200" baseline="0" dirty="0">
              <a:solidFill>
                <a:schemeClr val="tx1"/>
              </a:solidFill>
              <a:latin typeface="+mn-lt"/>
              <a:ea typeface="+mn-ea"/>
              <a:cs typeface="+mn-cs"/>
            </a:endParaRPr>
          </a:p>
          <a:p>
            <a:r>
              <a:rPr lang="en-US" sz="1300" b="0" i="0" u="none" strike="noStrike" kern="1200" baseline="0" dirty="0">
                <a:solidFill>
                  <a:schemeClr val="tx1"/>
                </a:solidFill>
                <a:latin typeface="+mn-lt"/>
                <a:ea typeface="+mn-ea"/>
                <a:cs typeface="+mn-cs"/>
              </a:rPr>
              <a:t>If there is </a:t>
            </a:r>
            <a:r>
              <a:rPr lang="en-US" sz="1300" b="1" i="0" u="none" strike="noStrike" kern="1200" baseline="0" dirty="0">
                <a:solidFill>
                  <a:schemeClr val="tx1"/>
                </a:solidFill>
                <a:latin typeface="+mn-lt"/>
                <a:ea typeface="+mn-ea"/>
                <a:cs typeface="+mn-cs"/>
              </a:rPr>
              <a:t>only documentation in the clinical record of a complication such as nephropathy or neuropathy and there is no documentation that the patient has diabetes, it should not be assumed </a:t>
            </a:r>
            <a:r>
              <a:rPr lang="en-US" sz="1300" b="0" i="0" u="none" strike="noStrike" kern="1200" baseline="0" dirty="0">
                <a:solidFill>
                  <a:schemeClr val="tx1"/>
                </a:solidFill>
                <a:latin typeface="+mn-lt"/>
                <a:ea typeface="+mn-ea"/>
                <a:cs typeface="+mn-cs"/>
              </a:rPr>
              <a:t>the complication is associated with diabetes, and Response 2, Diabetes Mellitus, should not be checked.</a:t>
            </a:r>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94</a:t>
            </a:fld>
            <a:endParaRPr lang="en-US" dirty="0"/>
          </a:p>
        </p:txBody>
      </p:sp>
    </p:spTree>
    <p:extLst>
      <p:ext uri="{BB962C8B-B14F-4D97-AF65-F5344CB8AC3E}">
        <p14:creationId xmlns:p14="http://schemas.microsoft.com/office/powerpoint/2010/main" val="339931563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b="1" dirty="0"/>
              <a:t>CMS October 2016 Questions/Answers.  SEE IF STILL CURRENT</a:t>
            </a:r>
          </a:p>
          <a:p>
            <a:endParaRPr lang="en-US" b="1" dirty="0"/>
          </a:p>
          <a:p>
            <a:r>
              <a:rPr lang="en-US" dirty="0"/>
              <a:t>Current as of 2019:  from Q &amp; As version 2/17. </a:t>
            </a:r>
          </a:p>
          <a:p>
            <a:r>
              <a:rPr lang="en-US" dirty="0"/>
              <a:t>Q. 35.  M1028.  When a patient has diabetic peripheral vascular disease (PVD) or peripheral artery disease (PVD), should both items be checked as YES, even though these are combination codes (E-codes) and not I-code is included?</a:t>
            </a:r>
          </a:p>
          <a:p>
            <a:endParaRPr lang="en-US" dirty="0"/>
          </a:p>
          <a:p>
            <a:r>
              <a:rPr lang="en-US" dirty="0"/>
              <a:t>A. 35.  Yes.  If a diabetic patient has either PAD or PVD, both the diabetes </a:t>
            </a:r>
            <a:r>
              <a:rPr lang="en-US" dirty="0" err="1"/>
              <a:t>melitus</a:t>
            </a:r>
            <a:r>
              <a:rPr lang="en-US" dirty="0"/>
              <a:t> item (2) and the PAD/PVD (1) will be checked in item M1028 – Active Diagnoses.</a:t>
            </a:r>
          </a:p>
        </p:txBody>
      </p:sp>
      <p:sp>
        <p:nvSpPr>
          <p:cNvPr id="4" name="Slide Number Placeholder 3"/>
          <p:cNvSpPr>
            <a:spLocks noGrp="1"/>
          </p:cNvSpPr>
          <p:nvPr>
            <p:ph type="sldNum" sz="quarter" idx="10"/>
          </p:nvPr>
        </p:nvSpPr>
        <p:spPr/>
        <p:txBody>
          <a:bodyPr/>
          <a:lstStyle/>
          <a:p>
            <a:fld id="{DE6A6F7E-FF20-4893-9B67-69E41E6C65A7}" type="slidenum">
              <a:rPr lang="en-US" smtClean="0"/>
              <a:pPr/>
              <a:t>95</a:t>
            </a:fld>
            <a:endParaRPr lang="en-US" dirty="0"/>
          </a:p>
        </p:txBody>
      </p:sp>
    </p:spTree>
    <p:extLst>
      <p:ext uri="{BB962C8B-B14F-4D97-AF65-F5344CB8AC3E}">
        <p14:creationId xmlns:p14="http://schemas.microsoft.com/office/powerpoint/2010/main" val="367731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a:xfrm>
            <a:off x="902646" y="3274732"/>
            <a:ext cx="7437120" cy="3154680"/>
          </a:xfrm>
        </p:spPr>
        <p:txBody>
          <a:bodyPr>
            <a:normAutofit/>
          </a:bodyPr>
          <a:lstStyle/>
          <a:p>
            <a:endParaRPr lang="en-US" sz="1400" dirty="0">
              <a:solidFill>
                <a:srgbClr val="0070C0"/>
              </a:solidFill>
            </a:endParaRPr>
          </a:p>
          <a:p>
            <a:r>
              <a:rPr lang="en-US" sz="1400" dirty="0">
                <a:solidFill>
                  <a:srgbClr val="0070C0"/>
                </a:solidFill>
              </a:rPr>
              <a:t>Get out your chapter 3.  Try to follow along with the “M” Item even </a:t>
            </a:r>
            <a:r>
              <a:rPr lang="en-US" sz="1400" dirty="0" err="1">
                <a:solidFill>
                  <a:srgbClr val="0070C0"/>
                </a:solidFill>
              </a:rPr>
              <a:t>tho</a:t>
            </a:r>
            <a:r>
              <a:rPr lang="en-US" sz="1400" dirty="0">
                <a:solidFill>
                  <a:srgbClr val="0070C0"/>
                </a:solidFill>
              </a:rPr>
              <a:t> I skip around.  I have placed the page number to Chapter 3 on top of my slides so you will know what page we are on in CH 3.</a:t>
            </a:r>
          </a:p>
          <a:p>
            <a:endParaRPr lang="en-US" sz="1400" dirty="0">
              <a:solidFill>
                <a:srgbClr val="0070C0"/>
              </a:solidFill>
            </a:endParaRPr>
          </a:p>
        </p:txBody>
      </p:sp>
      <p:sp>
        <p:nvSpPr>
          <p:cNvPr id="4" name="Slide Number Placeholder 3"/>
          <p:cNvSpPr>
            <a:spLocks noGrp="1"/>
          </p:cNvSpPr>
          <p:nvPr>
            <p:ph type="sldNum" sz="quarter" idx="10"/>
          </p:nvPr>
        </p:nvSpPr>
        <p:spPr>
          <a:xfrm>
            <a:off x="6163964" y="6471862"/>
            <a:ext cx="2818012" cy="401019"/>
          </a:xfrm>
        </p:spPr>
        <p:txBody>
          <a:bodyPr/>
          <a:lstStyle/>
          <a:p>
            <a:fld id="{DE6A6F7E-FF20-4893-9B67-69E41E6C65A7}" type="slidenum">
              <a:rPr lang="en-US" smtClean="0"/>
              <a:pPr/>
              <a:t>9</a:t>
            </a:fld>
            <a:endParaRPr lang="en-US" dirty="0"/>
          </a:p>
        </p:txBody>
      </p:sp>
    </p:spTree>
    <p:extLst>
      <p:ext uri="{BB962C8B-B14F-4D97-AF65-F5344CB8AC3E}">
        <p14:creationId xmlns:p14="http://schemas.microsoft.com/office/powerpoint/2010/main" val="163802076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endParaRPr lang="en-US" b="1" u="sng" baseline="0" dirty="0">
              <a:solidFill>
                <a:srgbClr val="0070C0"/>
              </a:solidFill>
            </a:endParaRPr>
          </a:p>
          <a:p>
            <a:endParaRPr lang="en-US" b="1" u="sng" dirty="0">
              <a:solidFill>
                <a:srgbClr val="0070C0"/>
              </a:solidFill>
            </a:endParaRPr>
          </a:p>
        </p:txBody>
      </p:sp>
      <p:sp>
        <p:nvSpPr>
          <p:cNvPr id="4" name="Slide Number Placeholder 3"/>
          <p:cNvSpPr>
            <a:spLocks noGrp="1"/>
          </p:cNvSpPr>
          <p:nvPr>
            <p:ph type="sldNum" sz="quarter" idx="10"/>
          </p:nvPr>
        </p:nvSpPr>
        <p:spPr/>
        <p:txBody>
          <a:bodyPr/>
          <a:lstStyle/>
          <a:p>
            <a:fld id="{DE6A6F7E-FF20-4893-9B67-69E41E6C65A7}" type="slidenum">
              <a:rPr lang="en-US" smtClean="0"/>
              <a:pPr/>
              <a:t>96</a:t>
            </a:fld>
            <a:endParaRPr lang="en-US" dirty="0"/>
          </a:p>
        </p:txBody>
      </p:sp>
    </p:spTree>
    <p:extLst>
      <p:ext uri="{BB962C8B-B14F-4D97-AF65-F5344CB8AC3E}">
        <p14:creationId xmlns:p14="http://schemas.microsoft.com/office/powerpoint/2010/main" val="131794983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 Snippet for better shot of this slide.</a:t>
            </a:r>
          </a:p>
        </p:txBody>
      </p:sp>
      <p:sp>
        <p:nvSpPr>
          <p:cNvPr id="4" name="Slide Number Placeholder 3"/>
          <p:cNvSpPr>
            <a:spLocks noGrp="1"/>
          </p:cNvSpPr>
          <p:nvPr>
            <p:ph type="sldNum" sz="quarter" idx="5"/>
          </p:nvPr>
        </p:nvSpPr>
        <p:spPr/>
        <p:txBody>
          <a:bodyPr/>
          <a:lstStyle/>
          <a:p>
            <a:fld id="{DE6A6F7E-FF20-4893-9B67-69E41E6C65A7}" type="slidenum">
              <a:rPr lang="en-US" smtClean="0"/>
              <a:pPr/>
              <a:t>97</a:t>
            </a:fld>
            <a:endParaRPr lang="en-US" dirty="0"/>
          </a:p>
        </p:txBody>
      </p:sp>
    </p:spTree>
    <p:extLst>
      <p:ext uri="{BB962C8B-B14F-4D97-AF65-F5344CB8AC3E}">
        <p14:creationId xmlns:p14="http://schemas.microsoft.com/office/powerpoint/2010/main" val="307254242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lnSpcReduction="10000"/>
          </a:bodyPr>
          <a:lstStyle/>
          <a:p>
            <a:endParaRPr lang="en-US" sz="1400" dirty="0"/>
          </a:p>
          <a:p>
            <a:r>
              <a:rPr lang="en-US" sz="1400" dirty="0">
                <a:solidFill>
                  <a:srgbClr val="0070C0"/>
                </a:solidFill>
              </a:rPr>
              <a:t>Bullet 3 – Example: The IV will be started at this visit or a specific subsequent visit; the physician will be contacted for an enteral nutrition order; etc.</a:t>
            </a:r>
          </a:p>
          <a:p>
            <a:endParaRPr lang="en-US" sz="1400" dirty="0">
              <a:solidFill>
                <a:srgbClr val="0070C0"/>
              </a:solidFill>
            </a:endParaRPr>
          </a:p>
          <a:p>
            <a:pPr defTabSz="912665">
              <a:defRPr/>
            </a:pPr>
            <a:r>
              <a:rPr lang="en-US" sz="1400" b="1" dirty="0">
                <a:solidFill>
                  <a:srgbClr val="0070C0"/>
                </a:solidFill>
              </a:rPr>
              <a:t>NO Guidance Chase –  54.4.1 not in their Q&amp;A’s but can find it on line.</a:t>
            </a:r>
          </a:p>
          <a:p>
            <a:r>
              <a:rPr lang="en-US" sz="1400" b="1" dirty="0">
                <a:solidFill>
                  <a:srgbClr val="0070C0"/>
                </a:solidFill>
              </a:rPr>
              <a:t>___________________________________________________________</a:t>
            </a:r>
          </a:p>
          <a:p>
            <a:r>
              <a:rPr lang="en-US" sz="1400" b="1" dirty="0">
                <a:solidFill>
                  <a:srgbClr val="0070C0"/>
                </a:solidFill>
              </a:rPr>
              <a:t>FYI:</a:t>
            </a:r>
          </a:p>
          <a:p>
            <a:endParaRPr lang="en-US" sz="800" b="1" dirty="0">
              <a:solidFill>
                <a:srgbClr val="0070C0"/>
              </a:solidFill>
            </a:endParaRPr>
          </a:p>
          <a:p>
            <a:r>
              <a:rPr lang="en-US" sz="1400" b="1" dirty="0">
                <a:solidFill>
                  <a:srgbClr val="0070C0"/>
                </a:solidFill>
              </a:rPr>
              <a:t>July 2014</a:t>
            </a:r>
          </a:p>
          <a:p>
            <a:r>
              <a:rPr lang="en-US" sz="1400" b="1" dirty="0">
                <a:solidFill>
                  <a:srgbClr val="0070C0"/>
                </a:solidFill>
              </a:rPr>
              <a:t>If on the day of Assessment (24hr) preceding visit and time spent in the home for visit -  there was an ongoing order for the infusion and the pt. was receiving or will begin receiving the infusion in the home, Response 1 would be appropriate.</a:t>
            </a:r>
          </a:p>
          <a:p>
            <a:endParaRPr lang="en-US" b="1" dirty="0">
              <a:solidFill>
                <a:srgbClr val="0070C0"/>
              </a:solidFill>
            </a:endParaRPr>
          </a:p>
          <a:p>
            <a:r>
              <a:rPr lang="en-US" sz="1400" b="1" dirty="0">
                <a:solidFill>
                  <a:srgbClr val="0070C0"/>
                </a:solidFill>
              </a:rPr>
              <a:t>The pt/caregiver would need to confirm the infusion was running/infusing in the home during the 24 hours prior to your assessment .  “You cannot assume”.</a:t>
            </a:r>
          </a:p>
        </p:txBody>
      </p:sp>
      <p:sp>
        <p:nvSpPr>
          <p:cNvPr id="4" name="Slide Number Placeholder 3"/>
          <p:cNvSpPr>
            <a:spLocks noGrp="1"/>
          </p:cNvSpPr>
          <p:nvPr>
            <p:ph type="sldNum" sz="quarter" idx="10"/>
          </p:nvPr>
        </p:nvSpPr>
        <p:spPr/>
        <p:txBody>
          <a:bodyPr/>
          <a:lstStyle/>
          <a:p>
            <a:fld id="{DE6A6F7E-FF20-4893-9B67-69E41E6C65A7}" type="slidenum">
              <a:rPr lang="en-US" smtClean="0"/>
              <a:pPr/>
              <a:t>98</a:t>
            </a:fld>
            <a:endParaRPr lang="en-US" dirty="0"/>
          </a:p>
        </p:txBody>
      </p:sp>
    </p:spTree>
    <p:extLst>
      <p:ext uri="{BB962C8B-B14F-4D97-AF65-F5344CB8AC3E}">
        <p14:creationId xmlns:p14="http://schemas.microsoft.com/office/powerpoint/2010/main" val="18006205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fontScale="77500" lnSpcReduction="20000"/>
          </a:bodyPr>
          <a:lstStyle/>
          <a:p>
            <a:r>
              <a:rPr lang="en-US" sz="1400" dirty="0"/>
              <a:t>Example</a:t>
            </a:r>
            <a:r>
              <a:rPr lang="en-US" sz="1400" dirty="0">
                <a:solidFill>
                  <a:srgbClr val="0070C0"/>
                </a:solidFill>
              </a:rPr>
              <a:t>: “day of assessment” Cpt 3 C-13   Read examples below:  (flush of the peritoneal dialysis when dialysis on hold = “1”  (Q. 53.8.1 M1030)</a:t>
            </a:r>
          </a:p>
          <a:p>
            <a:endParaRPr lang="en-US" b="1" dirty="0">
              <a:solidFill>
                <a:srgbClr val="0070C0"/>
              </a:solidFill>
            </a:endParaRPr>
          </a:p>
          <a:p>
            <a:r>
              <a:rPr lang="en-US" sz="1400" dirty="0">
                <a:solidFill>
                  <a:srgbClr val="0070C0"/>
                </a:solidFill>
              </a:rPr>
              <a:t>1.  Nurse arrives at patient’s home and finds patient in acute congestive heart failure with  five pound weight gain over night, pitting edema in extremities and rhonchi on chest assessment.  </a:t>
            </a:r>
          </a:p>
          <a:p>
            <a:endParaRPr lang="en-US" sz="1400" dirty="0">
              <a:solidFill>
                <a:srgbClr val="0070C0"/>
              </a:solidFill>
            </a:endParaRPr>
          </a:p>
          <a:p>
            <a:r>
              <a:rPr lang="en-US" sz="1400" dirty="0">
                <a:solidFill>
                  <a:srgbClr val="0070C0"/>
                </a:solidFill>
              </a:rPr>
              <a:t>The patient-specific parameters for notifying the physician of weight gain of 3-5 lbs over night and/or 2+ - 3+ pitting edema. and dyspnea.</a:t>
            </a:r>
          </a:p>
          <a:p>
            <a:endParaRPr lang="en-US" sz="1400" dirty="0">
              <a:solidFill>
                <a:srgbClr val="0070C0"/>
              </a:solidFill>
            </a:endParaRPr>
          </a:p>
          <a:p>
            <a:r>
              <a:rPr lang="en-US" sz="1400" dirty="0">
                <a:solidFill>
                  <a:srgbClr val="0070C0"/>
                </a:solidFill>
              </a:rPr>
              <a:t>If physician orders LASIX 40mg IV over 1-2 minutes – the nurse could count it at “1” at M1030.</a:t>
            </a:r>
          </a:p>
          <a:p>
            <a:endParaRPr lang="en-US" sz="1400" dirty="0">
              <a:solidFill>
                <a:srgbClr val="0070C0"/>
              </a:solidFill>
            </a:endParaRPr>
          </a:p>
          <a:p>
            <a:r>
              <a:rPr lang="en-US" sz="1400" dirty="0">
                <a:solidFill>
                  <a:srgbClr val="0070C0"/>
                </a:solidFill>
              </a:rPr>
              <a:t>2.  Patient has a g-tube, but is taking food PO.  Patient has an order for a supplement given via g-tube if they eat less than 50% of a meal.  The nurse arrives after lunch and finds that the patient has eaten more than 50% for lunch and did not have to have the supplement.  Just like for response 1, you must look at the day of assessment so you must go back 24 hours.  If the patient did not require any supplemental feeding , then you would select 4 – None of the above.  If the patient ate less than 50% for dinner the night before and required the supplemental feeding, select response 3.</a:t>
            </a:r>
          </a:p>
          <a:p>
            <a:endParaRPr lang="en-US" sz="1400" dirty="0">
              <a:solidFill>
                <a:srgbClr val="0070C0"/>
              </a:solidFill>
            </a:endParaRPr>
          </a:p>
          <a:p>
            <a:r>
              <a:rPr lang="en-US" sz="1400" b="1" dirty="0">
                <a:solidFill>
                  <a:srgbClr val="0070C0"/>
                </a:solidFill>
              </a:rPr>
              <a:t>Q53.4.1 2019 - READ:</a:t>
            </a:r>
            <a:r>
              <a:rPr lang="en-US" sz="1400" dirty="0">
                <a:solidFill>
                  <a:srgbClr val="0070C0"/>
                </a:solidFill>
              </a:rPr>
              <a:t>  RESPONSE 2 PARENTERAL Nutrition – Includes TPN or Lipids</a:t>
            </a:r>
          </a:p>
          <a:p>
            <a:r>
              <a:rPr lang="en-US" sz="1400" b="1" dirty="0">
                <a:solidFill>
                  <a:srgbClr val="0070C0"/>
                </a:solidFill>
              </a:rPr>
              <a:t>Triple Lumen </a:t>
            </a:r>
            <a:r>
              <a:rPr lang="en-US" sz="1400" dirty="0">
                <a:solidFill>
                  <a:srgbClr val="0070C0"/>
                </a:solidFill>
              </a:rPr>
              <a:t>with TPN/lipids infusing in one port and </a:t>
            </a:r>
            <a:r>
              <a:rPr lang="en-US" sz="1400" b="1" dirty="0">
                <a:solidFill>
                  <a:srgbClr val="0070C0"/>
                </a:solidFill>
              </a:rPr>
              <a:t>other lumens flushed </a:t>
            </a:r>
            <a:r>
              <a:rPr lang="en-US" sz="1400" dirty="0">
                <a:solidFill>
                  <a:srgbClr val="0070C0"/>
                </a:solidFill>
              </a:rPr>
              <a:t>to maintain patency – </a:t>
            </a:r>
            <a:r>
              <a:rPr lang="en-US" sz="1400" b="1" dirty="0">
                <a:solidFill>
                  <a:srgbClr val="0070C0"/>
                </a:solidFill>
              </a:rPr>
              <a:t>Select – Both Response 1 and Response 2</a:t>
            </a:r>
          </a:p>
          <a:p>
            <a:endParaRPr lang="en-US" sz="1400" dirty="0">
              <a:solidFill>
                <a:srgbClr val="0070C0"/>
              </a:solidFill>
            </a:endParaRPr>
          </a:p>
          <a:p>
            <a:r>
              <a:rPr lang="en-US" sz="1400" b="1" dirty="0">
                <a:solidFill>
                  <a:srgbClr val="0070C0"/>
                </a:solidFill>
              </a:rPr>
              <a:t>Single Lumen for TPN with pre and post flush as part of parenteral nutrition protocol – only response 2.</a:t>
            </a:r>
          </a:p>
        </p:txBody>
      </p:sp>
      <p:sp>
        <p:nvSpPr>
          <p:cNvPr id="4" name="Slide Number Placeholder 3"/>
          <p:cNvSpPr>
            <a:spLocks noGrp="1"/>
          </p:cNvSpPr>
          <p:nvPr>
            <p:ph type="sldNum" sz="quarter" idx="10"/>
          </p:nvPr>
        </p:nvSpPr>
        <p:spPr/>
        <p:txBody>
          <a:bodyPr/>
          <a:lstStyle/>
          <a:p>
            <a:fld id="{DE6A6F7E-FF20-4893-9B67-69E41E6C65A7}" type="slidenum">
              <a:rPr lang="en-US" smtClean="0"/>
              <a:pPr/>
              <a:t>99</a:t>
            </a:fld>
            <a:endParaRPr lang="en-US" dirty="0"/>
          </a:p>
        </p:txBody>
      </p:sp>
    </p:spTree>
    <p:extLst>
      <p:ext uri="{BB962C8B-B14F-4D97-AF65-F5344CB8AC3E}">
        <p14:creationId xmlns:p14="http://schemas.microsoft.com/office/powerpoint/2010/main" val="157355322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C-14:    **************Do Snippet for better pic for slide.</a:t>
            </a:r>
          </a:p>
          <a:p>
            <a:endParaRPr lang="en-US" b="1" dirty="0"/>
          </a:p>
          <a:p>
            <a:r>
              <a:rPr lang="en-US" b="1" dirty="0"/>
              <a:t>This slide is self explanatory but was added to each follow-up assessment for D1.</a:t>
            </a:r>
          </a:p>
        </p:txBody>
      </p:sp>
      <p:sp>
        <p:nvSpPr>
          <p:cNvPr id="4" name="Slide Number Placeholder 3"/>
          <p:cNvSpPr>
            <a:spLocks noGrp="1"/>
          </p:cNvSpPr>
          <p:nvPr>
            <p:ph type="sldNum" sz="quarter" idx="5"/>
          </p:nvPr>
        </p:nvSpPr>
        <p:spPr/>
        <p:txBody>
          <a:bodyPr/>
          <a:lstStyle/>
          <a:p>
            <a:fld id="{DE6A6F7E-FF20-4893-9B67-69E41E6C65A7}" type="slidenum">
              <a:rPr lang="en-US" smtClean="0"/>
              <a:pPr/>
              <a:t>100</a:t>
            </a:fld>
            <a:endParaRPr lang="en-US" dirty="0"/>
          </a:p>
        </p:txBody>
      </p:sp>
    </p:spTree>
    <p:extLst>
      <p:ext uri="{BB962C8B-B14F-4D97-AF65-F5344CB8AC3E}">
        <p14:creationId xmlns:p14="http://schemas.microsoft.com/office/powerpoint/2010/main" val="38916137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C-20</a:t>
            </a:r>
          </a:p>
          <a:p>
            <a:r>
              <a:rPr lang="en-US" b="1" dirty="0"/>
              <a:t>Read b. Weight</a:t>
            </a:r>
          </a:p>
          <a:p>
            <a:endParaRPr lang="en-US" dirty="0"/>
          </a:p>
          <a:p>
            <a:r>
              <a:rPr lang="en-US" dirty="0"/>
              <a:t>??Oct. 2016 Q&amp;A answered by CMS:  Can you obtain the weight from the previous provider report or hospital discharge paperwork or just ask the patient?  NO – the clinician is expected to weigh</a:t>
            </a:r>
            <a:r>
              <a:rPr lang="en-US" baseline="0" dirty="0"/>
              <a:t> and measure the patient as </a:t>
            </a:r>
            <a:r>
              <a:rPr lang="en-US" dirty="0"/>
              <a:t>part of the comprehensive assessment OASIS M Items done</a:t>
            </a:r>
            <a:r>
              <a:rPr lang="en-US" baseline="0" dirty="0"/>
              <a:t> at SOC/ROC.  </a:t>
            </a:r>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101</a:t>
            </a:fld>
            <a:endParaRPr lang="en-US" dirty="0"/>
          </a:p>
        </p:txBody>
      </p:sp>
    </p:spTree>
    <p:extLst>
      <p:ext uri="{BB962C8B-B14F-4D97-AF65-F5344CB8AC3E}">
        <p14:creationId xmlns:p14="http://schemas.microsoft.com/office/powerpoint/2010/main" val="51602333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Height and weight are used for BMI to determine risk factors for pressure ulcers.  If use a dash will get a warning on your Validation report that you are at risk for not meeting your QRPs for your annual market basket increase.</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102</a:t>
            </a:fld>
            <a:endParaRPr lang="en-US" dirty="0"/>
          </a:p>
        </p:txBody>
      </p:sp>
    </p:spTree>
    <p:extLst>
      <p:ext uri="{BB962C8B-B14F-4D97-AF65-F5344CB8AC3E}">
        <p14:creationId xmlns:p14="http://schemas.microsoft.com/office/powerpoint/2010/main" val="338968907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lstStyle/>
          <a:p>
            <a:r>
              <a:rPr lang="en-US" dirty="0"/>
              <a:t>Diminished nutritional and hydration</a:t>
            </a:r>
            <a:r>
              <a:rPr lang="en-US" baseline="0" dirty="0"/>
              <a:t> status can lead to debility that can adversely affect wound healing and increase risk of pressure ulcers.</a:t>
            </a:r>
          </a:p>
          <a:p>
            <a:endParaRPr lang="en-US" baseline="0" dirty="0"/>
          </a:p>
          <a:p>
            <a:r>
              <a:rPr lang="en-US" baseline="0" dirty="0"/>
              <a:t>SOC/ROC</a:t>
            </a:r>
          </a:p>
          <a:p>
            <a:endParaRPr lang="en-US" baseline="0" dirty="0"/>
          </a:p>
          <a:p>
            <a:r>
              <a:rPr lang="en-US" baseline="0" dirty="0"/>
              <a:t>OCT. 2016 Q&amp;A CMS Guidance:  Can you obtain the weight from previous provider paperwork or just ask the patient?  NO  - Weight is to be obtained as part of your comprehensive assessment at SOC/ROC.  This is a (-) dash-able item.</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DE6A6F7E-FF20-4893-9B67-69E41E6C65A7}" type="slidenum">
              <a:rPr lang="en-US" smtClean="0"/>
              <a:pPr/>
              <a:t>103</a:t>
            </a:fld>
            <a:endParaRPr lang="en-US" dirty="0"/>
          </a:p>
        </p:txBody>
      </p:sp>
    </p:spTree>
    <p:extLst>
      <p:ext uri="{BB962C8B-B14F-4D97-AF65-F5344CB8AC3E}">
        <p14:creationId xmlns:p14="http://schemas.microsoft.com/office/powerpoint/2010/main" val="194928604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6A6F7E-FF20-4893-9B67-69E41E6C65A7}" type="slidenum">
              <a:rPr lang="en-US" smtClean="0"/>
              <a:pPr/>
              <a:t>104</a:t>
            </a:fld>
            <a:endParaRPr lang="en-US" dirty="0"/>
          </a:p>
        </p:txBody>
      </p:sp>
    </p:spTree>
    <p:extLst>
      <p:ext uri="{BB962C8B-B14F-4D97-AF65-F5344CB8AC3E}">
        <p14:creationId xmlns:p14="http://schemas.microsoft.com/office/powerpoint/2010/main" val="76892260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28925" y="533400"/>
            <a:ext cx="3649663" cy="2628900"/>
          </a:xfrm>
        </p:spPr>
      </p:sp>
      <p:sp>
        <p:nvSpPr>
          <p:cNvPr id="3" name="Notes Placeholder 2"/>
          <p:cNvSpPr>
            <a:spLocks noGrp="1"/>
          </p:cNvSpPr>
          <p:nvPr>
            <p:ph type="body" idx="1"/>
          </p:nvPr>
        </p:nvSpPr>
        <p:spPr/>
        <p:txBody>
          <a:bodyPr>
            <a:normAutofit/>
          </a:bodyPr>
          <a:lstStyle/>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endParaRPr lang="en-US" sz="1400" dirty="0">
              <a:solidFill>
                <a:srgbClr val="0070C0"/>
              </a:solidFill>
            </a:endParaRPr>
          </a:p>
          <a:p>
            <a:r>
              <a:rPr lang="en-US" sz="1000" dirty="0">
                <a:solidFill>
                  <a:srgbClr val="0070C0"/>
                </a:solidFill>
              </a:rPr>
              <a:t>Note for later – exercises Test your knowledge make it like filling out Oasis Form.</a:t>
            </a:r>
          </a:p>
        </p:txBody>
      </p:sp>
      <p:sp>
        <p:nvSpPr>
          <p:cNvPr id="4" name="Slide Number Placeholder 3"/>
          <p:cNvSpPr>
            <a:spLocks noGrp="1"/>
          </p:cNvSpPr>
          <p:nvPr>
            <p:ph type="sldNum" sz="quarter" idx="10"/>
          </p:nvPr>
        </p:nvSpPr>
        <p:spPr/>
        <p:txBody>
          <a:bodyPr/>
          <a:lstStyle/>
          <a:p>
            <a:fld id="{DE6A6F7E-FF20-4893-9B67-69E41E6C65A7}" type="slidenum">
              <a:rPr lang="en-US" smtClean="0"/>
              <a:pPr/>
              <a:t>105</a:t>
            </a:fld>
            <a:endParaRPr lang="en-US" dirty="0"/>
          </a:p>
        </p:txBody>
      </p:sp>
    </p:spTree>
    <p:extLst>
      <p:ext uri="{BB962C8B-B14F-4D97-AF65-F5344CB8AC3E}">
        <p14:creationId xmlns:p14="http://schemas.microsoft.com/office/powerpoint/2010/main" val="3631458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80718" y="2925883"/>
            <a:ext cx="11114802" cy="2018902"/>
          </a:xfrm>
        </p:spPr>
        <p:txBody>
          <a:bodyPr/>
          <a:lstStyle/>
          <a:p>
            <a:r>
              <a:rPr lang="en-US"/>
              <a:t>Click to edit Master title style</a:t>
            </a:r>
          </a:p>
        </p:txBody>
      </p:sp>
      <p:sp>
        <p:nvSpPr>
          <p:cNvPr id="3" name="Subtitle 2"/>
          <p:cNvSpPr>
            <a:spLocks noGrp="1"/>
          </p:cNvSpPr>
          <p:nvPr>
            <p:ph type="subTitle" idx="1"/>
          </p:nvPr>
        </p:nvSpPr>
        <p:spPr>
          <a:xfrm>
            <a:off x="1961436" y="5337228"/>
            <a:ext cx="9153367" cy="2406985"/>
          </a:xfrm>
        </p:spPr>
        <p:txBody>
          <a:bodyPr/>
          <a:lstStyle>
            <a:lvl1pPr marL="0" indent="0" algn="ctr">
              <a:buNone/>
              <a:defRPr>
                <a:solidFill>
                  <a:srgbClr val="000000"/>
                </a:solidFill>
              </a:defRPr>
            </a:lvl1pPr>
            <a:lvl2pPr marL="642686" indent="0" algn="ctr">
              <a:buNone/>
              <a:defRPr>
                <a:solidFill>
                  <a:schemeClr val="tx1">
                    <a:tint val="75000"/>
                  </a:schemeClr>
                </a:solidFill>
              </a:defRPr>
            </a:lvl2pPr>
            <a:lvl3pPr marL="1285372" indent="0" algn="ctr">
              <a:buNone/>
              <a:defRPr>
                <a:solidFill>
                  <a:schemeClr val="tx1">
                    <a:tint val="75000"/>
                  </a:schemeClr>
                </a:solidFill>
              </a:defRPr>
            </a:lvl3pPr>
            <a:lvl4pPr marL="1928058" indent="0" algn="ctr">
              <a:buNone/>
              <a:defRPr>
                <a:solidFill>
                  <a:schemeClr val="tx1">
                    <a:tint val="75000"/>
                  </a:schemeClr>
                </a:solidFill>
              </a:defRPr>
            </a:lvl4pPr>
            <a:lvl5pPr marL="2570744" indent="0" algn="ctr">
              <a:buNone/>
              <a:defRPr>
                <a:solidFill>
                  <a:schemeClr val="tx1">
                    <a:tint val="75000"/>
                  </a:schemeClr>
                </a:solidFill>
              </a:defRPr>
            </a:lvl5pPr>
            <a:lvl6pPr marL="3213430" indent="0" algn="ctr">
              <a:buNone/>
              <a:defRPr>
                <a:solidFill>
                  <a:schemeClr val="tx1">
                    <a:tint val="75000"/>
                  </a:schemeClr>
                </a:solidFill>
              </a:defRPr>
            </a:lvl6pPr>
            <a:lvl7pPr marL="3856116" indent="0" algn="ctr">
              <a:buNone/>
              <a:defRPr>
                <a:solidFill>
                  <a:schemeClr val="tx1">
                    <a:tint val="75000"/>
                  </a:schemeClr>
                </a:solidFill>
              </a:defRPr>
            </a:lvl7pPr>
            <a:lvl8pPr marL="4498802" indent="0" algn="ctr">
              <a:buNone/>
              <a:defRPr>
                <a:solidFill>
                  <a:schemeClr val="tx1">
                    <a:tint val="75000"/>
                  </a:schemeClr>
                </a:solidFill>
              </a:defRPr>
            </a:lvl8pPr>
            <a:lvl9pPr marL="5141488"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defTabSz="1285372">
              <a:defRPr/>
            </a:lvl1pPr>
          </a:lstStyle>
          <a:p>
            <a:fld id="{EB17327D-2D84-44CB-8CEE-99AAB5F720BE}" type="datetime1">
              <a:rPr lang="en-US" smtClean="0"/>
              <a:t>06/10/2019</a:t>
            </a:fld>
            <a:endParaRPr lang="en-US" dirty="0"/>
          </a:p>
        </p:txBody>
      </p:sp>
      <p:sp>
        <p:nvSpPr>
          <p:cNvPr id="5" name="Footer Placeholder 4"/>
          <p:cNvSpPr>
            <a:spLocks noGrp="1"/>
          </p:cNvSpPr>
          <p:nvPr>
            <p:ph type="ftr" sz="quarter" idx="11"/>
          </p:nvPr>
        </p:nvSpPr>
        <p:spPr/>
        <p:txBody>
          <a:bodyPr/>
          <a:lstStyle>
            <a:lvl1pPr defTabSz="1285372">
              <a:defRPr/>
            </a:lvl1pPr>
          </a:lstStyle>
          <a:p>
            <a:endParaRPr lang="en-US" dirty="0"/>
          </a:p>
        </p:txBody>
      </p:sp>
      <p:sp>
        <p:nvSpPr>
          <p:cNvPr id="6" name="Slide Number Placeholder 5"/>
          <p:cNvSpPr>
            <a:spLocks noGrp="1"/>
          </p:cNvSpPr>
          <p:nvPr>
            <p:ph type="sldNum" sz="quarter" idx="12"/>
          </p:nvPr>
        </p:nvSpPr>
        <p:spPr/>
        <p:txBody>
          <a:bodyPr/>
          <a:lstStyle>
            <a:lvl1pPr defTabSz="1285372">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3313951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18319" y="1356519"/>
            <a:ext cx="12039600" cy="859015"/>
          </a:xfrm>
        </p:spPr>
        <p:txBody>
          <a:bodyPr/>
          <a:lstStyle>
            <a:lvl1pPr algn="ctr">
              <a:defRPr/>
            </a:lvl1pPr>
          </a:lstStyle>
          <a:p>
            <a:r>
              <a:rPr lang="en-US" dirty="0"/>
              <a:t>Click to edit Master title style</a:t>
            </a:r>
          </a:p>
        </p:txBody>
      </p:sp>
      <p:sp>
        <p:nvSpPr>
          <p:cNvPr id="3" name="Slide Number Placeholder 2"/>
          <p:cNvSpPr>
            <a:spLocks noGrp="1"/>
          </p:cNvSpPr>
          <p:nvPr>
            <p:ph type="sldNum" sz="quarter" idx="10"/>
          </p:nvPr>
        </p:nvSpPr>
        <p:spPr>
          <a:xfrm>
            <a:off x="5829824" y="8917195"/>
            <a:ext cx="1416592" cy="501457"/>
          </a:xfrm>
        </p:spPr>
        <p:txBody>
          <a:bodyPr/>
          <a:lstStyle>
            <a:lvl1pPr>
              <a:defRPr>
                <a:solidFill>
                  <a:schemeClr val="tx1"/>
                </a:solidFill>
              </a:defRPr>
            </a:lvl1pPr>
          </a:lstStyle>
          <a:p>
            <a:pPr>
              <a:defRPr/>
            </a:pPr>
            <a:fld id="{54CD361E-E8DD-4871-90D3-BDABBD61BBEB}" type="slidenum">
              <a:rPr lang="en-US" smtClean="0"/>
              <a:pPr>
                <a:defRPr/>
              </a:pPr>
              <a:t>‹#›</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Text Placeholder 5"/>
          <p:cNvSpPr>
            <a:spLocks noGrp="1"/>
          </p:cNvSpPr>
          <p:nvPr>
            <p:ph type="body" sz="quarter" idx="12" hasCustomPrompt="1"/>
          </p:nvPr>
        </p:nvSpPr>
        <p:spPr>
          <a:xfrm>
            <a:off x="784576" y="2473704"/>
            <a:ext cx="11507089" cy="627909"/>
          </a:xfrm>
          <a:ln>
            <a:solidFill>
              <a:schemeClr val="tx1"/>
            </a:solidFill>
          </a:ln>
        </p:spPr>
        <p:txBody>
          <a:bodyPr/>
          <a:lstStyle>
            <a:lvl1pPr marL="0" indent="0" algn="l">
              <a:buNone/>
              <a:defRPr sz="2000" b="1"/>
            </a:lvl1pPr>
          </a:lstStyle>
          <a:p>
            <a:pPr lvl="0"/>
            <a:r>
              <a:rPr lang="en-US" dirty="0"/>
              <a:t>Title</a:t>
            </a:r>
          </a:p>
        </p:txBody>
      </p:sp>
      <p:sp>
        <p:nvSpPr>
          <p:cNvPr id="6" name="Text Placeholder 7"/>
          <p:cNvSpPr>
            <a:spLocks noGrp="1"/>
          </p:cNvSpPr>
          <p:nvPr>
            <p:ph type="body" sz="quarter" idx="13" hasCustomPrompt="1"/>
          </p:nvPr>
        </p:nvSpPr>
        <p:spPr>
          <a:xfrm>
            <a:off x="784576" y="3103246"/>
            <a:ext cx="11507089" cy="837212"/>
          </a:xfrm>
          <a:ln>
            <a:solidFill>
              <a:schemeClr val="tx1"/>
            </a:solidFill>
          </a:ln>
        </p:spPr>
        <p:txBody>
          <a:bodyPr/>
          <a:lstStyle>
            <a:lvl1pPr marL="0" indent="0">
              <a:buNone/>
              <a:defRPr sz="2000"/>
            </a:lvl1pPr>
            <a:lvl5pPr marL="2038415" indent="0" algn="l">
              <a:buFont typeface="Arial" panose="020B0604020202020204" pitchFamily="34" charset="0"/>
              <a:buNone/>
              <a:defRPr sz="2000"/>
            </a:lvl5pPr>
          </a:lstStyle>
          <a:p>
            <a:pPr lvl="0"/>
            <a:r>
              <a:rPr lang="en-US" dirty="0"/>
              <a:t>Info</a:t>
            </a:r>
          </a:p>
        </p:txBody>
      </p:sp>
      <p:sp>
        <p:nvSpPr>
          <p:cNvPr id="7" name="Text Placeholder 9"/>
          <p:cNvSpPr>
            <a:spLocks noGrp="1"/>
          </p:cNvSpPr>
          <p:nvPr>
            <p:ph type="body" sz="quarter" idx="14" hasCustomPrompt="1"/>
          </p:nvPr>
        </p:nvSpPr>
        <p:spPr>
          <a:xfrm>
            <a:off x="784576" y="4887882"/>
            <a:ext cx="11507089" cy="837212"/>
          </a:xfrm>
          <a:ln>
            <a:solidFill>
              <a:schemeClr val="tx1"/>
            </a:solidFill>
          </a:ln>
        </p:spPr>
        <p:txBody>
          <a:bodyPr/>
          <a:lstStyle>
            <a:lvl1pPr marL="0" indent="0" algn="l">
              <a:buNone/>
              <a:defRPr sz="2000"/>
            </a:lvl1pPr>
          </a:lstStyle>
          <a:p>
            <a:pPr lvl="0"/>
            <a:r>
              <a:rPr lang="en-US" dirty="0"/>
              <a:t>Info</a:t>
            </a:r>
          </a:p>
        </p:txBody>
      </p:sp>
      <p:sp>
        <p:nvSpPr>
          <p:cNvPr id="8" name="Text Placeholder 15"/>
          <p:cNvSpPr>
            <a:spLocks noGrp="1"/>
          </p:cNvSpPr>
          <p:nvPr>
            <p:ph type="body" sz="quarter" idx="17" hasCustomPrompt="1"/>
          </p:nvPr>
        </p:nvSpPr>
        <p:spPr>
          <a:xfrm>
            <a:off x="784576" y="4244926"/>
            <a:ext cx="11507089" cy="627909"/>
          </a:xfrm>
          <a:ln>
            <a:solidFill>
              <a:schemeClr val="tx1"/>
            </a:solidFill>
          </a:ln>
        </p:spPr>
        <p:txBody>
          <a:bodyPr/>
          <a:lstStyle>
            <a:lvl1pPr marL="0" indent="0" algn="l">
              <a:buFont typeface="Arial" panose="020B0604020202020204" pitchFamily="34" charset="0"/>
              <a:buNone/>
              <a:defRPr sz="2000" b="1"/>
            </a:lvl1pPr>
            <a:lvl2pPr marL="509603" indent="0">
              <a:buNone/>
              <a:defRPr/>
            </a:lvl2pPr>
            <a:lvl3pPr marL="1019207" indent="0">
              <a:buNone/>
              <a:defRPr/>
            </a:lvl3pPr>
            <a:lvl4pPr marL="1528810" indent="0">
              <a:buNone/>
              <a:defRPr/>
            </a:lvl4pPr>
            <a:lvl5pPr marL="2038415" indent="0">
              <a:buNone/>
              <a:defRPr/>
            </a:lvl5pPr>
          </a:lstStyle>
          <a:p>
            <a:pPr lvl="0"/>
            <a:r>
              <a:rPr lang="en-US" dirty="0"/>
              <a:t>Title</a:t>
            </a:r>
          </a:p>
        </p:txBody>
      </p:sp>
      <p:sp>
        <p:nvSpPr>
          <p:cNvPr id="10" name="Text Placeholder 9"/>
          <p:cNvSpPr>
            <a:spLocks noGrp="1"/>
          </p:cNvSpPr>
          <p:nvPr>
            <p:ph type="body" sz="quarter" idx="18" hasCustomPrompt="1"/>
          </p:nvPr>
        </p:nvSpPr>
        <p:spPr>
          <a:xfrm>
            <a:off x="6429151" y="6174443"/>
            <a:ext cx="5775338" cy="1046515"/>
          </a:xfrm>
        </p:spPr>
        <p:txBody>
          <a:bodyPr/>
          <a:lstStyle>
            <a:lvl1pPr marL="0" indent="0">
              <a:buNone/>
              <a:defRPr sz="2000"/>
            </a:lvl1pPr>
          </a:lstStyle>
          <a:p>
            <a:pPr lvl="0"/>
            <a:r>
              <a:rPr lang="en-US" dirty="0"/>
              <a:t>text</a:t>
            </a:r>
          </a:p>
        </p:txBody>
      </p:sp>
    </p:spTree>
    <p:extLst>
      <p:ext uri="{BB962C8B-B14F-4D97-AF65-F5344CB8AC3E}">
        <p14:creationId xmlns:p14="http://schemas.microsoft.com/office/powerpoint/2010/main" val="422962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2124889" y="1665703"/>
            <a:ext cx="259584" cy="51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8537" tIns="64269" rIns="128537" bIns="64269">
            <a:spAutoFit/>
          </a:bodyPr>
          <a:lstStyle>
            <a:lvl1pPr defTabSz="457200" eaLnBrk="0" hangingPunct="0">
              <a:defRPr>
                <a:solidFill>
                  <a:schemeClr val="tx1"/>
                </a:solidFill>
                <a:latin typeface="Arial" pitchFamily="34" charset="0"/>
                <a:cs typeface="Arial" pitchFamily="34" charset="0"/>
              </a:defRPr>
            </a:lvl1pPr>
            <a:lvl2pPr marL="742950" indent="-285750" defTabSz="457200" eaLnBrk="0" hangingPunct="0">
              <a:defRPr>
                <a:solidFill>
                  <a:schemeClr val="tx1"/>
                </a:solidFill>
                <a:latin typeface="Arial" pitchFamily="34" charset="0"/>
                <a:cs typeface="Arial" pitchFamily="34" charset="0"/>
              </a:defRPr>
            </a:lvl2pPr>
            <a:lvl3pPr marL="1143000" indent="-228600" defTabSz="457200" eaLnBrk="0" hangingPunct="0">
              <a:defRPr>
                <a:solidFill>
                  <a:schemeClr val="tx1"/>
                </a:solidFill>
                <a:latin typeface="Arial" pitchFamily="34" charset="0"/>
                <a:cs typeface="Arial" pitchFamily="34" charset="0"/>
              </a:defRPr>
            </a:lvl3pPr>
            <a:lvl4pPr marL="1600200" indent="-228600" defTabSz="457200" eaLnBrk="0" hangingPunct="0">
              <a:defRPr>
                <a:solidFill>
                  <a:schemeClr val="tx1"/>
                </a:solidFill>
                <a:latin typeface="Arial" pitchFamily="34" charset="0"/>
                <a:cs typeface="Arial" pitchFamily="34" charset="0"/>
              </a:defRPr>
            </a:lvl4pPr>
            <a:lvl5pPr marL="2057400" indent="-228600" defTabSz="4572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defRPr/>
            </a:pPr>
            <a:endParaRPr lang="en-US">
              <a:solidFill>
                <a:srgbClr val="000000"/>
              </a:solidFill>
              <a:latin typeface="Calibri" pitchFamily="34" charset="0"/>
            </a:endParaRPr>
          </a:p>
        </p:txBody>
      </p:sp>
      <p:sp>
        <p:nvSpPr>
          <p:cNvPr id="2" name="Title 1"/>
          <p:cNvSpPr>
            <a:spLocks noGrp="1"/>
          </p:cNvSpPr>
          <p:nvPr>
            <p:ph type="title"/>
          </p:nvPr>
        </p:nvSpPr>
        <p:spPr>
          <a:xfrm>
            <a:off x="574980" y="956557"/>
            <a:ext cx="12322035" cy="860148"/>
          </a:xfrm>
        </p:spPr>
        <p:txBody>
          <a:bodyPr/>
          <a:lstStyle/>
          <a:p>
            <a:r>
              <a:rPr lang="en-US"/>
              <a:t>Click to edit Master title style</a:t>
            </a:r>
            <a:endParaRPr lang="en-US" dirty="0"/>
          </a:p>
        </p:txBody>
      </p:sp>
      <p:sp>
        <p:nvSpPr>
          <p:cNvPr id="3" name="Content Placeholder 2"/>
          <p:cNvSpPr>
            <a:spLocks noGrp="1"/>
          </p:cNvSpPr>
          <p:nvPr>
            <p:ph idx="1"/>
          </p:nvPr>
        </p:nvSpPr>
        <p:spPr>
          <a:xfrm>
            <a:off x="574981" y="2172936"/>
            <a:ext cx="11636506" cy="1814268"/>
          </a:xfrm>
        </p:spPr>
        <p:txBody>
          <a:bodyPr/>
          <a:lstStyle>
            <a:lvl1pPr>
              <a:buClr>
                <a:schemeClr val="tx2">
                  <a:lumMod val="60000"/>
                  <a:lumOff val="40000"/>
                </a:schemeClr>
              </a:buClr>
              <a:defRPr>
                <a:solidFill>
                  <a:srgbClr val="595959"/>
                </a:solidFill>
              </a:defRPr>
            </a:lvl1pPr>
            <a:lvl2pPr>
              <a:buClr>
                <a:schemeClr val="tx2">
                  <a:lumMod val="60000"/>
                  <a:lumOff val="40000"/>
                </a:schemeClr>
              </a:buClr>
              <a:defRPr>
                <a:solidFill>
                  <a:srgbClr val="595959"/>
                </a:solidFill>
              </a:defRPr>
            </a:lvl2pPr>
            <a:lvl3pPr>
              <a:buClr>
                <a:schemeClr val="tx2">
                  <a:lumMod val="60000"/>
                  <a:lumOff val="40000"/>
                </a:schemeClr>
              </a:buClr>
              <a:defRPr>
                <a:solidFill>
                  <a:srgbClr val="595959"/>
                </a:solidFill>
              </a:defRPr>
            </a:lvl3pPr>
            <a:lvl4pPr>
              <a:buClr>
                <a:schemeClr val="tx2">
                  <a:lumMod val="60000"/>
                  <a:lumOff val="40000"/>
                </a:schemeClr>
              </a:buClr>
              <a:defRPr>
                <a:solidFill>
                  <a:srgbClr val="595959"/>
                </a:solidFill>
              </a:defRPr>
            </a:lvl4pPr>
            <a:lvl5pPr>
              <a:buClr>
                <a:schemeClr val="tx2">
                  <a:lumMod val="60000"/>
                  <a:lumOff val="40000"/>
                </a:schemeClr>
              </a:buClr>
              <a:defRPr>
                <a:solidFill>
                  <a:srgbClr val="595959"/>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3"/>
          <p:cNvSpPr>
            <a:spLocks noGrp="1"/>
          </p:cNvSpPr>
          <p:nvPr>
            <p:ph type="dt" sz="half" idx="10"/>
          </p:nvPr>
        </p:nvSpPr>
        <p:spPr/>
        <p:txBody>
          <a:bodyPr/>
          <a:lstStyle>
            <a:lvl1pPr defTabSz="1285372">
              <a:defRPr/>
            </a:lvl1pPr>
          </a:lstStyle>
          <a:p>
            <a:fld id="{688956CF-B90D-464A-B924-817EE8D1F419}" type="datetime1">
              <a:rPr lang="en-US" smtClean="0"/>
              <a:t>06/10/2019</a:t>
            </a:fld>
            <a:endParaRPr lang="en-US" dirty="0"/>
          </a:p>
        </p:txBody>
      </p:sp>
      <p:sp>
        <p:nvSpPr>
          <p:cNvPr id="7" name="Footer Placeholder 4"/>
          <p:cNvSpPr>
            <a:spLocks noGrp="1"/>
          </p:cNvSpPr>
          <p:nvPr>
            <p:ph type="ftr" sz="quarter" idx="11"/>
          </p:nvPr>
        </p:nvSpPr>
        <p:spPr/>
        <p:txBody>
          <a:bodyPr/>
          <a:lstStyle>
            <a:lvl1pPr defTabSz="1285372">
              <a:defRPr/>
            </a:lvl1pPr>
          </a:lstStyle>
          <a:p>
            <a:endParaRPr lang="en-US" dirty="0"/>
          </a:p>
        </p:txBody>
      </p:sp>
      <p:sp>
        <p:nvSpPr>
          <p:cNvPr id="8" name="Slide Number Placeholder 5"/>
          <p:cNvSpPr>
            <a:spLocks noGrp="1"/>
          </p:cNvSpPr>
          <p:nvPr>
            <p:ph type="sldNum" sz="quarter" idx="12"/>
          </p:nvPr>
        </p:nvSpPr>
        <p:spPr/>
        <p:txBody>
          <a:bodyPr/>
          <a:lstStyle>
            <a:lvl1pPr defTabSz="1285372">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3259151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32933" y="6052348"/>
            <a:ext cx="11114802" cy="1870646"/>
          </a:xfrm>
        </p:spPr>
        <p:txBody>
          <a:bodyPr anchor="t"/>
          <a:lstStyle>
            <a:lvl1pPr algn="l">
              <a:defRPr sz="5600" b="1" cap="all"/>
            </a:lvl1pPr>
          </a:lstStyle>
          <a:p>
            <a:r>
              <a:rPr lang="en-US"/>
              <a:t>Click to edit Master title style</a:t>
            </a:r>
          </a:p>
        </p:txBody>
      </p:sp>
      <p:sp>
        <p:nvSpPr>
          <p:cNvPr id="3" name="Text Placeholder 2"/>
          <p:cNvSpPr>
            <a:spLocks noGrp="1"/>
          </p:cNvSpPr>
          <p:nvPr>
            <p:ph type="body" idx="1"/>
          </p:nvPr>
        </p:nvSpPr>
        <p:spPr>
          <a:xfrm>
            <a:off x="1032933" y="3992022"/>
            <a:ext cx="11114802" cy="2060326"/>
          </a:xfrm>
        </p:spPr>
        <p:txBody>
          <a:bodyPr anchor="b"/>
          <a:lstStyle>
            <a:lvl1pPr marL="0" indent="0">
              <a:buNone/>
              <a:defRPr sz="2800">
                <a:solidFill>
                  <a:srgbClr val="000000"/>
                </a:solidFill>
              </a:defRPr>
            </a:lvl1pPr>
            <a:lvl2pPr marL="642686" indent="0">
              <a:buNone/>
              <a:defRPr sz="2500">
                <a:solidFill>
                  <a:schemeClr val="tx1">
                    <a:tint val="75000"/>
                  </a:schemeClr>
                </a:solidFill>
              </a:defRPr>
            </a:lvl2pPr>
            <a:lvl3pPr marL="1285372" indent="0">
              <a:buNone/>
              <a:defRPr sz="2200">
                <a:solidFill>
                  <a:schemeClr val="tx1">
                    <a:tint val="75000"/>
                  </a:schemeClr>
                </a:solidFill>
              </a:defRPr>
            </a:lvl3pPr>
            <a:lvl4pPr marL="1928058" indent="0">
              <a:buNone/>
              <a:defRPr sz="2000">
                <a:solidFill>
                  <a:schemeClr val="tx1">
                    <a:tint val="75000"/>
                  </a:schemeClr>
                </a:solidFill>
              </a:defRPr>
            </a:lvl4pPr>
            <a:lvl5pPr marL="2570744" indent="0">
              <a:buNone/>
              <a:defRPr sz="2000">
                <a:solidFill>
                  <a:schemeClr val="tx1">
                    <a:tint val="75000"/>
                  </a:schemeClr>
                </a:solidFill>
              </a:defRPr>
            </a:lvl5pPr>
            <a:lvl6pPr marL="3213430" indent="0">
              <a:buNone/>
              <a:defRPr sz="2000">
                <a:solidFill>
                  <a:schemeClr val="tx1">
                    <a:tint val="75000"/>
                  </a:schemeClr>
                </a:solidFill>
              </a:defRPr>
            </a:lvl6pPr>
            <a:lvl7pPr marL="3856116" indent="0">
              <a:buNone/>
              <a:defRPr sz="2000">
                <a:solidFill>
                  <a:schemeClr val="tx1">
                    <a:tint val="75000"/>
                  </a:schemeClr>
                </a:solidFill>
              </a:defRPr>
            </a:lvl7pPr>
            <a:lvl8pPr marL="4498802" indent="0">
              <a:buNone/>
              <a:defRPr sz="2000">
                <a:solidFill>
                  <a:schemeClr val="tx1">
                    <a:tint val="75000"/>
                  </a:schemeClr>
                </a:solidFill>
              </a:defRPr>
            </a:lvl8pPr>
            <a:lvl9pPr marL="5141488" indent="0">
              <a:buNone/>
              <a:defRPr sz="20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defTabSz="1285372">
              <a:defRPr/>
            </a:lvl1pPr>
          </a:lstStyle>
          <a:p>
            <a:fld id="{8BFE705C-3E6F-4AF0-A7B8-AD8EBF18C30B}" type="datetime1">
              <a:rPr lang="en-US" smtClean="0"/>
              <a:t>06/10/2019</a:t>
            </a:fld>
            <a:endParaRPr lang="en-US" dirty="0"/>
          </a:p>
        </p:txBody>
      </p:sp>
      <p:sp>
        <p:nvSpPr>
          <p:cNvPr id="5" name="Footer Placeholder 4"/>
          <p:cNvSpPr>
            <a:spLocks noGrp="1"/>
          </p:cNvSpPr>
          <p:nvPr>
            <p:ph type="ftr" sz="quarter" idx="11"/>
          </p:nvPr>
        </p:nvSpPr>
        <p:spPr/>
        <p:txBody>
          <a:bodyPr/>
          <a:lstStyle>
            <a:lvl1pPr defTabSz="1285372">
              <a:defRPr/>
            </a:lvl1pPr>
          </a:lstStyle>
          <a:p>
            <a:endParaRPr lang="en-US" dirty="0"/>
          </a:p>
        </p:txBody>
      </p:sp>
      <p:sp>
        <p:nvSpPr>
          <p:cNvPr id="6" name="Slide Number Placeholder 5"/>
          <p:cNvSpPr>
            <a:spLocks noGrp="1"/>
          </p:cNvSpPr>
          <p:nvPr>
            <p:ph type="sldNum" sz="quarter" idx="12"/>
          </p:nvPr>
        </p:nvSpPr>
        <p:spPr/>
        <p:txBody>
          <a:bodyPr/>
          <a:lstStyle>
            <a:lvl1pPr defTabSz="1285372">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1196330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3812" y="2197683"/>
            <a:ext cx="5775338" cy="6215866"/>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647088" y="2197683"/>
            <a:ext cx="5775338" cy="6215866"/>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defTabSz="1285372">
              <a:defRPr/>
            </a:lvl1pPr>
          </a:lstStyle>
          <a:p>
            <a:fld id="{3EECC5BB-3D14-4C6C-B6E3-CDA900BB114C}" type="datetime1">
              <a:rPr lang="en-US" smtClean="0"/>
              <a:t>06/10/2019</a:t>
            </a:fld>
            <a:endParaRPr lang="en-US" dirty="0"/>
          </a:p>
        </p:txBody>
      </p:sp>
      <p:sp>
        <p:nvSpPr>
          <p:cNvPr id="6" name="Footer Placeholder 4"/>
          <p:cNvSpPr>
            <a:spLocks noGrp="1"/>
          </p:cNvSpPr>
          <p:nvPr>
            <p:ph type="ftr" sz="quarter" idx="11"/>
          </p:nvPr>
        </p:nvSpPr>
        <p:spPr/>
        <p:txBody>
          <a:bodyPr/>
          <a:lstStyle>
            <a:lvl1pPr defTabSz="1285372">
              <a:defRPr/>
            </a:lvl1pPr>
          </a:lstStyle>
          <a:p>
            <a:endParaRPr lang="en-US" dirty="0"/>
          </a:p>
        </p:txBody>
      </p:sp>
      <p:sp>
        <p:nvSpPr>
          <p:cNvPr id="7" name="Slide Number Placeholder 5"/>
          <p:cNvSpPr>
            <a:spLocks noGrp="1"/>
          </p:cNvSpPr>
          <p:nvPr>
            <p:ph type="sldNum" sz="quarter" idx="12"/>
          </p:nvPr>
        </p:nvSpPr>
        <p:spPr/>
        <p:txBody>
          <a:bodyPr/>
          <a:lstStyle>
            <a:lvl1pPr defTabSz="1285372">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2976084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4519" y="670719"/>
            <a:ext cx="12115800" cy="859015"/>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653812" y="2108293"/>
            <a:ext cx="5777609" cy="878636"/>
          </a:xfrm>
        </p:spPr>
        <p:txBody>
          <a:bodyPr anchor="b"/>
          <a:lstStyle>
            <a:lvl1pPr marL="0" indent="0">
              <a:buNone/>
              <a:defRPr sz="3400" b="1"/>
            </a:lvl1pPr>
            <a:lvl2pPr marL="642686" indent="0">
              <a:buNone/>
              <a:defRPr sz="2800" b="1"/>
            </a:lvl2pPr>
            <a:lvl3pPr marL="1285372" indent="0">
              <a:buNone/>
              <a:defRPr sz="2500" b="1"/>
            </a:lvl3pPr>
            <a:lvl4pPr marL="1928058" indent="0">
              <a:buNone/>
              <a:defRPr sz="2200" b="1"/>
            </a:lvl4pPr>
            <a:lvl5pPr marL="2570744" indent="0">
              <a:buNone/>
              <a:defRPr sz="2200" b="1"/>
            </a:lvl5pPr>
            <a:lvl6pPr marL="3213430" indent="0">
              <a:buNone/>
              <a:defRPr sz="2200" b="1"/>
            </a:lvl6pPr>
            <a:lvl7pPr marL="3856116" indent="0">
              <a:buNone/>
              <a:defRPr sz="2200" b="1"/>
            </a:lvl7pPr>
            <a:lvl8pPr marL="4498802" indent="0">
              <a:buNone/>
              <a:defRPr sz="2200" b="1"/>
            </a:lvl8pPr>
            <a:lvl9pPr marL="5141488" indent="0">
              <a:buNone/>
              <a:defRPr sz="2200" b="1"/>
            </a:lvl9pPr>
          </a:lstStyle>
          <a:p>
            <a:pPr lvl="0"/>
            <a:r>
              <a:rPr lang="en-US"/>
              <a:t>Click to edit Master text styles</a:t>
            </a:r>
          </a:p>
        </p:txBody>
      </p:sp>
      <p:sp>
        <p:nvSpPr>
          <p:cNvPr id="4" name="Content Placeholder 3"/>
          <p:cNvSpPr>
            <a:spLocks noGrp="1"/>
          </p:cNvSpPr>
          <p:nvPr>
            <p:ph sz="half" idx="2"/>
          </p:nvPr>
        </p:nvSpPr>
        <p:spPr>
          <a:xfrm>
            <a:off x="653812" y="2986929"/>
            <a:ext cx="5777609" cy="5426619"/>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642548" y="2108293"/>
            <a:ext cx="5779879" cy="878636"/>
          </a:xfrm>
        </p:spPr>
        <p:txBody>
          <a:bodyPr anchor="b"/>
          <a:lstStyle>
            <a:lvl1pPr marL="0" indent="0">
              <a:buNone/>
              <a:defRPr sz="3400" b="1"/>
            </a:lvl1pPr>
            <a:lvl2pPr marL="642686" indent="0">
              <a:buNone/>
              <a:defRPr sz="2800" b="1"/>
            </a:lvl2pPr>
            <a:lvl3pPr marL="1285372" indent="0">
              <a:buNone/>
              <a:defRPr sz="2500" b="1"/>
            </a:lvl3pPr>
            <a:lvl4pPr marL="1928058" indent="0">
              <a:buNone/>
              <a:defRPr sz="2200" b="1"/>
            </a:lvl4pPr>
            <a:lvl5pPr marL="2570744" indent="0">
              <a:buNone/>
              <a:defRPr sz="2200" b="1"/>
            </a:lvl5pPr>
            <a:lvl6pPr marL="3213430" indent="0">
              <a:buNone/>
              <a:defRPr sz="2200" b="1"/>
            </a:lvl6pPr>
            <a:lvl7pPr marL="3856116" indent="0">
              <a:buNone/>
              <a:defRPr sz="2200" b="1"/>
            </a:lvl7pPr>
            <a:lvl8pPr marL="4498802" indent="0">
              <a:buNone/>
              <a:defRPr sz="2200" b="1"/>
            </a:lvl8pPr>
            <a:lvl9pPr marL="514148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642548" y="2986929"/>
            <a:ext cx="5779879" cy="5426619"/>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p:txBody>
          <a:bodyPr/>
          <a:lstStyle>
            <a:lvl1pPr defTabSz="1285372">
              <a:defRPr/>
            </a:lvl1pPr>
          </a:lstStyle>
          <a:p>
            <a:fld id="{4949C426-10C7-417C-B188-D184C8BE41D6}" type="datetime1">
              <a:rPr lang="en-US" smtClean="0"/>
              <a:t>06/10/2019</a:t>
            </a:fld>
            <a:endParaRPr lang="en-US" dirty="0"/>
          </a:p>
        </p:txBody>
      </p:sp>
      <p:sp>
        <p:nvSpPr>
          <p:cNvPr id="8" name="Footer Placeholder 4"/>
          <p:cNvSpPr>
            <a:spLocks noGrp="1"/>
          </p:cNvSpPr>
          <p:nvPr>
            <p:ph type="ftr" sz="quarter" idx="11"/>
          </p:nvPr>
        </p:nvSpPr>
        <p:spPr/>
        <p:txBody>
          <a:bodyPr/>
          <a:lstStyle>
            <a:lvl1pPr defTabSz="1285372">
              <a:defRPr/>
            </a:lvl1pPr>
          </a:lstStyle>
          <a:p>
            <a:endParaRPr lang="en-US" dirty="0"/>
          </a:p>
        </p:txBody>
      </p:sp>
      <p:sp>
        <p:nvSpPr>
          <p:cNvPr id="9" name="Slide Number Placeholder 5"/>
          <p:cNvSpPr>
            <a:spLocks noGrp="1"/>
          </p:cNvSpPr>
          <p:nvPr>
            <p:ph type="sldNum" sz="quarter" idx="12"/>
          </p:nvPr>
        </p:nvSpPr>
        <p:spPr/>
        <p:txBody>
          <a:bodyPr/>
          <a:lstStyle>
            <a:lvl1pPr defTabSz="1285372">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1702880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65919" y="3612659"/>
            <a:ext cx="12530976" cy="859015"/>
          </a:xfrm>
        </p:spPr>
        <p:txBody>
          <a:bodyPr/>
          <a:lstStyle>
            <a:lvl1pPr algn="ctr">
              <a:defRPr/>
            </a:lvl1pPr>
          </a:lstStyle>
          <a:p>
            <a:r>
              <a:rPr lang="en-US" dirty="0"/>
              <a:t>Click to edit Master title style</a:t>
            </a:r>
          </a:p>
        </p:txBody>
      </p:sp>
      <p:sp>
        <p:nvSpPr>
          <p:cNvPr id="3" name="Date Placeholder 3"/>
          <p:cNvSpPr>
            <a:spLocks noGrp="1"/>
          </p:cNvSpPr>
          <p:nvPr>
            <p:ph type="dt" sz="half" idx="10"/>
          </p:nvPr>
        </p:nvSpPr>
        <p:spPr/>
        <p:txBody>
          <a:bodyPr/>
          <a:lstStyle>
            <a:lvl1pPr defTabSz="1285372">
              <a:defRPr/>
            </a:lvl1pPr>
          </a:lstStyle>
          <a:p>
            <a:fld id="{21E685C8-25E0-4368-BCA7-DA14C2FA96A4}" type="datetime1">
              <a:rPr lang="en-US" smtClean="0"/>
              <a:t>06/10/2019</a:t>
            </a:fld>
            <a:endParaRPr lang="en-US" dirty="0"/>
          </a:p>
        </p:txBody>
      </p:sp>
      <p:sp>
        <p:nvSpPr>
          <p:cNvPr id="4" name="Footer Placeholder 4"/>
          <p:cNvSpPr>
            <a:spLocks noGrp="1"/>
          </p:cNvSpPr>
          <p:nvPr>
            <p:ph type="ftr" sz="quarter" idx="11"/>
          </p:nvPr>
        </p:nvSpPr>
        <p:spPr/>
        <p:txBody>
          <a:bodyPr/>
          <a:lstStyle>
            <a:lvl1pPr defTabSz="1285372">
              <a:defRPr/>
            </a:lvl1pPr>
          </a:lstStyle>
          <a:p>
            <a:endParaRPr lang="en-US" dirty="0"/>
          </a:p>
        </p:txBody>
      </p:sp>
      <p:sp>
        <p:nvSpPr>
          <p:cNvPr id="5" name="Slide Number Placeholder 5"/>
          <p:cNvSpPr>
            <a:spLocks noGrp="1"/>
          </p:cNvSpPr>
          <p:nvPr>
            <p:ph type="sldNum" sz="quarter" idx="12"/>
          </p:nvPr>
        </p:nvSpPr>
        <p:spPr/>
        <p:txBody>
          <a:bodyPr/>
          <a:lstStyle>
            <a:lvl1pPr defTabSz="1285372">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4215469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1285372">
              <a:defRPr/>
            </a:lvl1pPr>
          </a:lstStyle>
          <a:p>
            <a:fld id="{CDF737DF-3389-493B-8F84-9C0FAE0C9634}" type="datetime1">
              <a:rPr lang="en-US" smtClean="0"/>
              <a:t>06/10/2019</a:t>
            </a:fld>
            <a:endParaRPr lang="en-US" dirty="0"/>
          </a:p>
        </p:txBody>
      </p:sp>
      <p:sp>
        <p:nvSpPr>
          <p:cNvPr id="3" name="Footer Placeholder 4"/>
          <p:cNvSpPr>
            <a:spLocks noGrp="1"/>
          </p:cNvSpPr>
          <p:nvPr>
            <p:ph type="ftr" sz="quarter" idx="11"/>
          </p:nvPr>
        </p:nvSpPr>
        <p:spPr/>
        <p:txBody>
          <a:bodyPr/>
          <a:lstStyle>
            <a:lvl1pPr defTabSz="1285372">
              <a:defRPr/>
            </a:lvl1pPr>
          </a:lstStyle>
          <a:p>
            <a:endParaRPr lang="en-US" dirty="0"/>
          </a:p>
        </p:txBody>
      </p:sp>
      <p:sp>
        <p:nvSpPr>
          <p:cNvPr id="4" name="Slide Number Placeholder 5"/>
          <p:cNvSpPr>
            <a:spLocks noGrp="1"/>
          </p:cNvSpPr>
          <p:nvPr>
            <p:ph type="sldNum" sz="quarter" idx="12"/>
          </p:nvPr>
        </p:nvSpPr>
        <p:spPr/>
        <p:txBody>
          <a:bodyPr/>
          <a:lstStyle>
            <a:lvl1pPr defTabSz="1285372">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428601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3813" y="375001"/>
            <a:ext cx="4301992" cy="1595936"/>
          </a:xfrm>
        </p:spPr>
        <p:txBody>
          <a:bodyPr anchor="b"/>
          <a:lstStyle>
            <a:lvl1pPr algn="l">
              <a:defRPr sz="2800" b="1"/>
            </a:lvl1pPr>
          </a:lstStyle>
          <a:p>
            <a:r>
              <a:rPr lang="en-US"/>
              <a:t>Click to edit Master title style</a:t>
            </a:r>
          </a:p>
        </p:txBody>
      </p:sp>
      <p:sp>
        <p:nvSpPr>
          <p:cNvPr id="3" name="Content Placeholder 2"/>
          <p:cNvSpPr>
            <a:spLocks noGrp="1"/>
          </p:cNvSpPr>
          <p:nvPr>
            <p:ph idx="1"/>
          </p:nvPr>
        </p:nvSpPr>
        <p:spPr>
          <a:xfrm>
            <a:off x="5112446" y="375002"/>
            <a:ext cx="7309980" cy="8038547"/>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3813" y="1970938"/>
            <a:ext cx="4301992" cy="6442611"/>
          </a:xfrm>
        </p:spPr>
        <p:txBody>
          <a:bodyPr/>
          <a:lstStyle>
            <a:lvl1pPr marL="0" indent="0">
              <a:buNone/>
              <a:defRPr sz="2000"/>
            </a:lvl1pPr>
            <a:lvl2pPr marL="642686" indent="0">
              <a:buNone/>
              <a:defRPr sz="1700"/>
            </a:lvl2pPr>
            <a:lvl3pPr marL="1285372" indent="0">
              <a:buNone/>
              <a:defRPr sz="1400"/>
            </a:lvl3pPr>
            <a:lvl4pPr marL="1928058" indent="0">
              <a:buNone/>
              <a:defRPr sz="1300"/>
            </a:lvl4pPr>
            <a:lvl5pPr marL="2570744" indent="0">
              <a:buNone/>
              <a:defRPr sz="1300"/>
            </a:lvl5pPr>
            <a:lvl6pPr marL="3213430" indent="0">
              <a:buNone/>
              <a:defRPr sz="1300"/>
            </a:lvl6pPr>
            <a:lvl7pPr marL="3856116" indent="0">
              <a:buNone/>
              <a:defRPr sz="1300"/>
            </a:lvl7pPr>
            <a:lvl8pPr marL="4498802" indent="0">
              <a:buNone/>
              <a:defRPr sz="1300"/>
            </a:lvl8pPr>
            <a:lvl9pPr marL="5141488" indent="0">
              <a:buNone/>
              <a:defRPr sz="13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1285372">
              <a:defRPr/>
            </a:lvl1pPr>
          </a:lstStyle>
          <a:p>
            <a:fld id="{6B7ED85B-DF79-4C0D-A950-55125176C24C}" type="datetime1">
              <a:rPr lang="en-US" smtClean="0"/>
              <a:t>06/10/2019</a:t>
            </a:fld>
            <a:endParaRPr lang="en-US" dirty="0"/>
          </a:p>
        </p:txBody>
      </p:sp>
      <p:sp>
        <p:nvSpPr>
          <p:cNvPr id="6" name="Footer Placeholder 4"/>
          <p:cNvSpPr>
            <a:spLocks noGrp="1"/>
          </p:cNvSpPr>
          <p:nvPr>
            <p:ph type="ftr" sz="quarter" idx="11"/>
          </p:nvPr>
        </p:nvSpPr>
        <p:spPr/>
        <p:txBody>
          <a:bodyPr/>
          <a:lstStyle>
            <a:lvl1pPr defTabSz="1285372">
              <a:defRPr/>
            </a:lvl1pPr>
          </a:lstStyle>
          <a:p>
            <a:endParaRPr lang="en-US" dirty="0"/>
          </a:p>
        </p:txBody>
      </p:sp>
      <p:sp>
        <p:nvSpPr>
          <p:cNvPr id="7" name="Slide Number Placeholder 5"/>
          <p:cNvSpPr>
            <a:spLocks noGrp="1"/>
          </p:cNvSpPr>
          <p:nvPr>
            <p:ph type="sldNum" sz="quarter" idx="12"/>
          </p:nvPr>
        </p:nvSpPr>
        <p:spPr/>
        <p:txBody>
          <a:bodyPr/>
          <a:lstStyle>
            <a:lvl1pPr defTabSz="1285372">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3573951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ODHppSMALLborder.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33" y="0"/>
            <a:ext cx="13083771" cy="9814719"/>
          </a:xfrm>
          <a:prstGeom prst="rect">
            <a:avLst/>
          </a:prstGeom>
        </p:spPr>
      </p:pic>
      <p:sp>
        <p:nvSpPr>
          <p:cNvPr id="2" name="Title 1"/>
          <p:cNvSpPr>
            <a:spLocks noGrp="1"/>
          </p:cNvSpPr>
          <p:nvPr>
            <p:ph type="title"/>
          </p:nvPr>
        </p:nvSpPr>
        <p:spPr>
          <a:xfrm>
            <a:off x="2563034" y="6593047"/>
            <a:ext cx="7845743" cy="778346"/>
          </a:xfrm>
        </p:spPr>
        <p:txBody>
          <a:bodyPr anchor="b"/>
          <a:lstStyle>
            <a:lvl1pPr algn="l">
              <a:defRPr sz="2800" b="1"/>
            </a:lvl1pPr>
          </a:lstStyle>
          <a:p>
            <a:r>
              <a:rPr lang="en-US"/>
              <a:t>Click to edit Master title style</a:t>
            </a:r>
          </a:p>
        </p:txBody>
      </p:sp>
      <p:sp>
        <p:nvSpPr>
          <p:cNvPr id="3" name="Picture Placeholder 2"/>
          <p:cNvSpPr>
            <a:spLocks noGrp="1"/>
          </p:cNvSpPr>
          <p:nvPr>
            <p:ph type="pic" idx="1"/>
          </p:nvPr>
        </p:nvSpPr>
        <p:spPr>
          <a:xfrm>
            <a:off x="2563034" y="841573"/>
            <a:ext cx="7845743" cy="5651183"/>
          </a:xfrm>
        </p:spPr>
        <p:txBody>
          <a:bodyPr rtlCol="0">
            <a:normAutofit/>
          </a:bodyPr>
          <a:lstStyle>
            <a:lvl1pPr marL="0" indent="0">
              <a:buNone/>
              <a:defRPr sz="4500"/>
            </a:lvl1pPr>
            <a:lvl2pPr marL="642686" indent="0">
              <a:buNone/>
              <a:defRPr sz="3900"/>
            </a:lvl2pPr>
            <a:lvl3pPr marL="1285372" indent="0">
              <a:buNone/>
              <a:defRPr sz="3400"/>
            </a:lvl3pPr>
            <a:lvl4pPr marL="1928058" indent="0">
              <a:buNone/>
              <a:defRPr sz="2800"/>
            </a:lvl4pPr>
            <a:lvl5pPr marL="2570744" indent="0">
              <a:buNone/>
              <a:defRPr sz="2800"/>
            </a:lvl5pPr>
            <a:lvl6pPr marL="3213430" indent="0">
              <a:buNone/>
              <a:defRPr sz="2800"/>
            </a:lvl6pPr>
            <a:lvl7pPr marL="3856116" indent="0">
              <a:buNone/>
              <a:defRPr sz="2800"/>
            </a:lvl7pPr>
            <a:lvl8pPr marL="4498802" indent="0">
              <a:buNone/>
              <a:defRPr sz="2800"/>
            </a:lvl8pPr>
            <a:lvl9pPr marL="5141488" indent="0">
              <a:buNone/>
              <a:defRPr sz="2800"/>
            </a:lvl9pPr>
          </a:lstStyle>
          <a:p>
            <a:pPr lvl="0"/>
            <a:r>
              <a:rPr lang="en-US" noProof="0"/>
              <a:t>Drag picture to placeholder or click icon to add</a:t>
            </a:r>
          </a:p>
        </p:txBody>
      </p:sp>
      <p:sp>
        <p:nvSpPr>
          <p:cNvPr id="4" name="Text Placeholder 3"/>
          <p:cNvSpPr>
            <a:spLocks noGrp="1"/>
          </p:cNvSpPr>
          <p:nvPr>
            <p:ph type="body" sz="half" idx="2"/>
          </p:nvPr>
        </p:nvSpPr>
        <p:spPr>
          <a:xfrm>
            <a:off x="2563034" y="7371393"/>
            <a:ext cx="7845743" cy="1105381"/>
          </a:xfrm>
        </p:spPr>
        <p:txBody>
          <a:bodyPr/>
          <a:lstStyle>
            <a:lvl1pPr marL="0" indent="0">
              <a:buNone/>
              <a:defRPr sz="2000"/>
            </a:lvl1pPr>
            <a:lvl2pPr marL="642686" indent="0">
              <a:buNone/>
              <a:defRPr sz="1700"/>
            </a:lvl2pPr>
            <a:lvl3pPr marL="1285372" indent="0">
              <a:buNone/>
              <a:defRPr sz="1400"/>
            </a:lvl3pPr>
            <a:lvl4pPr marL="1928058" indent="0">
              <a:buNone/>
              <a:defRPr sz="1300"/>
            </a:lvl4pPr>
            <a:lvl5pPr marL="2570744" indent="0">
              <a:buNone/>
              <a:defRPr sz="1300"/>
            </a:lvl5pPr>
            <a:lvl6pPr marL="3213430" indent="0">
              <a:buNone/>
              <a:defRPr sz="1300"/>
            </a:lvl6pPr>
            <a:lvl7pPr marL="3856116" indent="0">
              <a:buNone/>
              <a:defRPr sz="1300"/>
            </a:lvl7pPr>
            <a:lvl8pPr marL="4498802" indent="0">
              <a:buNone/>
              <a:defRPr sz="1300"/>
            </a:lvl8pPr>
            <a:lvl9pPr marL="5141488" indent="0">
              <a:buNone/>
              <a:defRPr sz="13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1285372">
              <a:defRPr/>
            </a:lvl1pPr>
          </a:lstStyle>
          <a:p>
            <a:fld id="{69924F72-9009-4C08-A9ED-4DCDC9D3A368}" type="datetime1">
              <a:rPr lang="en-US" smtClean="0"/>
              <a:t>06/10/2019</a:t>
            </a:fld>
            <a:endParaRPr lang="en-US" dirty="0"/>
          </a:p>
        </p:txBody>
      </p:sp>
      <p:sp>
        <p:nvSpPr>
          <p:cNvPr id="6" name="Footer Placeholder 4"/>
          <p:cNvSpPr>
            <a:spLocks noGrp="1"/>
          </p:cNvSpPr>
          <p:nvPr>
            <p:ph type="ftr" sz="quarter" idx="11"/>
          </p:nvPr>
        </p:nvSpPr>
        <p:spPr/>
        <p:txBody>
          <a:bodyPr/>
          <a:lstStyle>
            <a:lvl1pPr defTabSz="1285372">
              <a:defRPr/>
            </a:lvl1pPr>
          </a:lstStyle>
          <a:p>
            <a:endParaRPr lang="en-US" dirty="0"/>
          </a:p>
        </p:txBody>
      </p:sp>
      <p:sp>
        <p:nvSpPr>
          <p:cNvPr id="7" name="Slide Number Placeholder 5"/>
          <p:cNvSpPr>
            <a:spLocks noGrp="1"/>
          </p:cNvSpPr>
          <p:nvPr>
            <p:ph type="sldNum" sz="quarter" idx="12"/>
          </p:nvPr>
        </p:nvSpPr>
        <p:spPr/>
        <p:txBody>
          <a:bodyPr/>
          <a:lstStyle>
            <a:lvl1pPr defTabSz="1285372">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402138409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srcRect/>
          <a:stretch>
            <a:fillRect/>
          </a:stretch>
        </a:blipFill>
        <a:effectLst/>
      </p:bgPr>
    </p:bg>
    <p:spTree>
      <p:nvGrpSpPr>
        <p:cNvPr id="1" name=""/>
        <p:cNvGrpSpPr/>
        <p:nvPr/>
      </p:nvGrpSpPr>
      <p:grpSpPr>
        <a:xfrm>
          <a:off x="0" y="0"/>
          <a:ext cx="0" cy="0"/>
          <a:chOff x="0" y="0"/>
          <a:chExt cx="0" cy="0"/>
        </a:xfrm>
      </p:grpSpPr>
      <p:pic>
        <p:nvPicPr>
          <p:cNvPr id="7" name="Picture 6" descr="ODHppSMALLborder.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
            <a:ext cx="13076238" cy="9807179"/>
          </a:xfrm>
          <a:prstGeom prst="rect">
            <a:avLst/>
          </a:prstGeom>
        </p:spPr>
      </p:pic>
      <p:sp>
        <p:nvSpPr>
          <p:cNvPr id="2050" name="Title Placeholder 1"/>
          <p:cNvSpPr>
            <a:spLocks noGrp="1"/>
          </p:cNvSpPr>
          <p:nvPr>
            <p:ph type="title"/>
          </p:nvPr>
        </p:nvSpPr>
        <p:spPr bwMode="auto">
          <a:xfrm>
            <a:off x="4765109" y="3612659"/>
            <a:ext cx="8131786" cy="85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37" tIns="64269" rIns="128537" bIns="64269" numCol="1" anchor="ctr" anchorCtr="0" compatLnSpc="1">
            <a:prstTxWarp prst="textNoShape">
              <a:avLst/>
            </a:prstTxWarp>
          </a:bodyPr>
          <a:lstStyle/>
          <a:p>
            <a:pPr lvl="0"/>
            <a:r>
              <a:rPr lang="en-US" altLang="en-US"/>
              <a:t>Title of Presentation</a:t>
            </a:r>
          </a:p>
        </p:txBody>
      </p:sp>
      <p:sp>
        <p:nvSpPr>
          <p:cNvPr id="2051" name="Text Placeholder 2"/>
          <p:cNvSpPr>
            <a:spLocks noGrp="1"/>
          </p:cNvSpPr>
          <p:nvPr>
            <p:ph type="body" idx="1"/>
          </p:nvPr>
        </p:nvSpPr>
        <p:spPr bwMode="auto">
          <a:xfrm>
            <a:off x="5303141" y="4925163"/>
            <a:ext cx="5886578" cy="1813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37" tIns="64269" rIns="128537" bIns="64269" numCol="1" anchor="t" anchorCtr="0" compatLnSpc="1">
            <a:prstTxWarp prst="textNoShape">
              <a:avLst/>
            </a:prstTxWarp>
          </a:bodyPr>
          <a:lstStyle/>
          <a:p>
            <a:pPr lvl="0"/>
            <a:r>
              <a:rPr lang="en-US" altLang="en-US" dirty="0"/>
              <a:t>Secondary information</a:t>
            </a:r>
          </a:p>
        </p:txBody>
      </p:sp>
      <p:sp>
        <p:nvSpPr>
          <p:cNvPr id="4" name="Date Placeholder 3"/>
          <p:cNvSpPr>
            <a:spLocks noGrp="1"/>
          </p:cNvSpPr>
          <p:nvPr>
            <p:ph type="dt" sz="half" idx="2"/>
          </p:nvPr>
        </p:nvSpPr>
        <p:spPr>
          <a:xfrm>
            <a:off x="653812" y="8729683"/>
            <a:ext cx="3051122" cy="501455"/>
          </a:xfrm>
          <a:prstGeom prst="rect">
            <a:avLst/>
          </a:prstGeom>
        </p:spPr>
        <p:txBody>
          <a:bodyPr vert="horz" lIns="128537" tIns="64269" rIns="128537" bIns="64269" rtlCol="0" anchor="ctr"/>
          <a:lstStyle>
            <a:lvl1pPr algn="l" defTabSz="642686" fontAlgn="auto">
              <a:spcBef>
                <a:spcPts val="0"/>
              </a:spcBef>
              <a:spcAft>
                <a:spcPts val="0"/>
              </a:spcAft>
              <a:defRPr sz="1700">
                <a:solidFill>
                  <a:prstClr val="black">
                    <a:tint val="75000"/>
                  </a:prstClr>
                </a:solidFill>
                <a:latin typeface="+mn-lt"/>
                <a:cs typeface="+mn-cs"/>
              </a:defRPr>
            </a:lvl1pPr>
          </a:lstStyle>
          <a:p>
            <a:fld id="{69924F72-9009-4C08-A9ED-4DCDC9D3A368}" type="datetime1">
              <a:rPr lang="en-US" smtClean="0"/>
              <a:t>06/10/2019</a:t>
            </a:fld>
            <a:endParaRPr lang="en-US" dirty="0"/>
          </a:p>
        </p:txBody>
      </p:sp>
      <p:sp>
        <p:nvSpPr>
          <p:cNvPr id="5" name="Footer Placeholder 4"/>
          <p:cNvSpPr>
            <a:spLocks noGrp="1"/>
          </p:cNvSpPr>
          <p:nvPr>
            <p:ph type="ftr" sz="quarter" idx="3"/>
          </p:nvPr>
        </p:nvSpPr>
        <p:spPr>
          <a:xfrm>
            <a:off x="4467715" y="8729683"/>
            <a:ext cx="4140809" cy="501455"/>
          </a:xfrm>
          <a:prstGeom prst="rect">
            <a:avLst/>
          </a:prstGeom>
        </p:spPr>
        <p:txBody>
          <a:bodyPr vert="horz" lIns="128537" tIns="64269" rIns="128537" bIns="64269" rtlCol="0" anchor="ctr"/>
          <a:lstStyle>
            <a:lvl1pPr algn="ctr" defTabSz="642686" fontAlgn="auto">
              <a:spcBef>
                <a:spcPts val="0"/>
              </a:spcBef>
              <a:spcAft>
                <a:spcPts val="0"/>
              </a:spcAft>
              <a:defRPr sz="1700">
                <a:solidFill>
                  <a:prstClr val="black">
                    <a:tint val="75000"/>
                  </a:prstClr>
                </a:solidFill>
                <a:latin typeface="+mn-lt"/>
                <a:cs typeface="+mn-cs"/>
              </a:defRPr>
            </a:lvl1pPr>
          </a:lstStyle>
          <a:p>
            <a:endParaRPr lang="en-US" dirty="0"/>
          </a:p>
        </p:txBody>
      </p:sp>
      <p:sp>
        <p:nvSpPr>
          <p:cNvPr id="6" name="Slide Number Placeholder 5"/>
          <p:cNvSpPr>
            <a:spLocks noGrp="1"/>
          </p:cNvSpPr>
          <p:nvPr>
            <p:ph type="sldNum" sz="quarter" idx="4"/>
          </p:nvPr>
        </p:nvSpPr>
        <p:spPr>
          <a:xfrm>
            <a:off x="9371304" y="8729683"/>
            <a:ext cx="3051122" cy="501455"/>
          </a:xfrm>
          <a:prstGeom prst="rect">
            <a:avLst/>
          </a:prstGeom>
        </p:spPr>
        <p:txBody>
          <a:bodyPr vert="horz" lIns="128537" tIns="64269" rIns="128537" bIns="64269" rtlCol="0" anchor="ctr"/>
          <a:lstStyle>
            <a:lvl1pPr algn="r" defTabSz="642686" fontAlgn="auto">
              <a:spcBef>
                <a:spcPts val="0"/>
              </a:spcBef>
              <a:spcAft>
                <a:spcPts val="0"/>
              </a:spcAft>
              <a:defRPr sz="1700">
                <a:solidFill>
                  <a:prstClr val="black">
                    <a:tint val="75000"/>
                  </a:prstClr>
                </a:solidFill>
                <a:latin typeface="+mn-lt"/>
                <a:cs typeface="+mn-cs"/>
              </a:defRPr>
            </a:lvl1pPr>
          </a:lstStyle>
          <a:p>
            <a:fld id="{895F941F-37F6-4B1F-AEB2-74CB5EFF426C}" type="slidenum">
              <a:rPr lang="en-US" smtClean="0"/>
              <a:pPr/>
              <a:t>‹#›</a:t>
            </a:fld>
            <a:endParaRPr lang="en-US" dirty="0"/>
          </a:p>
        </p:txBody>
      </p:sp>
    </p:spTree>
    <p:extLst>
      <p:ext uri="{BB962C8B-B14F-4D97-AF65-F5344CB8AC3E}">
        <p14:creationId xmlns:p14="http://schemas.microsoft.com/office/powerpoint/2010/main" val="396099673"/>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40" r:id="rId10"/>
  </p:sldLayoutIdLst>
  <p:hf hdr="0" ftr="0" dt="0"/>
  <p:txStyles>
    <p:titleStyle>
      <a:lvl1pPr algn="l" defTabSz="642686" rtl="0" eaLnBrk="1" fontAlgn="base" hangingPunct="1">
        <a:spcBef>
          <a:spcPct val="0"/>
        </a:spcBef>
        <a:spcAft>
          <a:spcPct val="0"/>
        </a:spcAft>
        <a:defRPr sz="6200" b="1" kern="1200">
          <a:solidFill>
            <a:srgbClr val="800000"/>
          </a:solidFill>
          <a:latin typeface="+mj-lt"/>
          <a:ea typeface="+mj-ea"/>
          <a:cs typeface="+mj-cs"/>
        </a:defRPr>
      </a:lvl1pPr>
      <a:lvl2pPr algn="l" defTabSz="642686" rtl="0" eaLnBrk="1" fontAlgn="base" hangingPunct="1">
        <a:spcBef>
          <a:spcPct val="0"/>
        </a:spcBef>
        <a:spcAft>
          <a:spcPct val="0"/>
        </a:spcAft>
        <a:defRPr sz="6200" b="1">
          <a:solidFill>
            <a:srgbClr val="800000"/>
          </a:solidFill>
          <a:latin typeface="Calibri" pitchFamily="34" charset="0"/>
        </a:defRPr>
      </a:lvl2pPr>
      <a:lvl3pPr algn="l" defTabSz="642686" rtl="0" eaLnBrk="1" fontAlgn="base" hangingPunct="1">
        <a:spcBef>
          <a:spcPct val="0"/>
        </a:spcBef>
        <a:spcAft>
          <a:spcPct val="0"/>
        </a:spcAft>
        <a:defRPr sz="6200" b="1">
          <a:solidFill>
            <a:srgbClr val="800000"/>
          </a:solidFill>
          <a:latin typeface="Calibri" pitchFamily="34" charset="0"/>
        </a:defRPr>
      </a:lvl3pPr>
      <a:lvl4pPr algn="l" defTabSz="642686" rtl="0" eaLnBrk="1" fontAlgn="base" hangingPunct="1">
        <a:spcBef>
          <a:spcPct val="0"/>
        </a:spcBef>
        <a:spcAft>
          <a:spcPct val="0"/>
        </a:spcAft>
        <a:defRPr sz="6200" b="1">
          <a:solidFill>
            <a:srgbClr val="800000"/>
          </a:solidFill>
          <a:latin typeface="Calibri" pitchFamily="34" charset="0"/>
        </a:defRPr>
      </a:lvl4pPr>
      <a:lvl5pPr algn="l" defTabSz="642686" rtl="0" eaLnBrk="1" fontAlgn="base" hangingPunct="1">
        <a:spcBef>
          <a:spcPct val="0"/>
        </a:spcBef>
        <a:spcAft>
          <a:spcPct val="0"/>
        </a:spcAft>
        <a:defRPr sz="6200" b="1">
          <a:solidFill>
            <a:srgbClr val="800000"/>
          </a:solidFill>
          <a:latin typeface="Calibri" pitchFamily="34" charset="0"/>
        </a:defRPr>
      </a:lvl5pPr>
      <a:lvl6pPr marL="642686" algn="l" defTabSz="642686" rtl="0" eaLnBrk="1" fontAlgn="base" hangingPunct="1">
        <a:spcBef>
          <a:spcPct val="0"/>
        </a:spcBef>
        <a:spcAft>
          <a:spcPct val="0"/>
        </a:spcAft>
        <a:defRPr sz="6200" b="1">
          <a:solidFill>
            <a:srgbClr val="800000"/>
          </a:solidFill>
          <a:latin typeface="Calibri" pitchFamily="34" charset="0"/>
        </a:defRPr>
      </a:lvl6pPr>
      <a:lvl7pPr marL="1285372" algn="l" defTabSz="642686" rtl="0" eaLnBrk="1" fontAlgn="base" hangingPunct="1">
        <a:spcBef>
          <a:spcPct val="0"/>
        </a:spcBef>
        <a:spcAft>
          <a:spcPct val="0"/>
        </a:spcAft>
        <a:defRPr sz="6200" b="1">
          <a:solidFill>
            <a:srgbClr val="800000"/>
          </a:solidFill>
          <a:latin typeface="Calibri" pitchFamily="34" charset="0"/>
        </a:defRPr>
      </a:lvl7pPr>
      <a:lvl8pPr marL="1928058" algn="l" defTabSz="642686" rtl="0" eaLnBrk="1" fontAlgn="base" hangingPunct="1">
        <a:spcBef>
          <a:spcPct val="0"/>
        </a:spcBef>
        <a:spcAft>
          <a:spcPct val="0"/>
        </a:spcAft>
        <a:defRPr sz="6200" b="1">
          <a:solidFill>
            <a:srgbClr val="800000"/>
          </a:solidFill>
          <a:latin typeface="Calibri" pitchFamily="34" charset="0"/>
        </a:defRPr>
      </a:lvl8pPr>
      <a:lvl9pPr marL="2570744" algn="l" defTabSz="642686" rtl="0" eaLnBrk="1" fontAlgn="base" hangingPunct="1">
        <a:spcBef>
          <a:spcPct val="0"/>
        </a:spcBef>
        <a:spcAft>
          <a:spcPct val="0"/>
        </a:spcAft>
        <a:defRPr sz="6200" b="1">
          <a:solidFill>
            <a:srgbClr val="800000"/>
          </a:solidFill>
          <a:latin typeface="Calibri" pitchFamily="34" charset="0"/>
        </a:defRPr>
      </a:lvl9pPr>
    </p:titleStyle>
    <p:bodyStyle>
      <a:lvl1pPr marL="482015" indent="-482015" algn="l" defTabSz="642686" rtl="0" eaLnBrk="1" fontAlgn="base" hangingPunct="1">
        <a:spcBef>
          <a:spcPct val="20000"/>
        </a:spcBef>
        <a:spcAft>
          <a:spcPct val="0"/>
        </a:spcAft>
        <a:buFont typeface="Arial" pitchFamily="34" charset="0"/>
        <a:defRPr sz="4500" kern="1200">
          <a:solidFill>
            <a:srgbClr val="000000"/>
          </a:solidFill>
          <a:latin typeface="+mn-lt"/>
          <a:ea typeface="+mn-ea"/>
          <a:cs typeface="+mn-cs"/>
        </a:defRPr>
      </a:lvl1pPr>
      <a:lvl2pPr marL="1044365" indent="-401679" algn="l" defTabSz="642686" rtl="0" eaLnBrk="1" fontAlgn="base" hangingPunct="1">
        <a:spcBef>
          <a:spcPct val="20000"/>
        </a:spcBef>
        <a:spcAft>
          <a:spcPct val="0"/>
        </a:spcAft>
        <a:buFont typeface="Arial" pitchFamily="34" charset="0"/>
        <a:buChar char="–"/>
        <a:defRPr sz="3900" kern="1200">
          <a:solidFill>
            <a:schemeClr val="tx1"/>
          </a:solidFill>
          <a:latin typeface="+mn-lt"/>
          <a:ea typeface="+mn-ea"/>
          <a:cs typeface="+mn-cs"/>
        </a:defRPr>
      </a:lvl2pPr>
      <a:lvl3pPr marL="1606715" indent="-321343" algn="l" defTabSz="642686" rtl="0" eaLnBrk="1" fontAlgn="base" hangingPunct="1">
        <a:spcBef>
          <a:spcPct val="20000"/>
        </a:spcBef>
        <a:spcAft>
          <a:spcPct val="0"/>
        </a:spcAft>
        <a:buFont typeface="Arial" pitchFamily="34" charset="0"/>
        <a:buChar char="•"/>
        <a:defRPr sz="3400" kern="1200">
          <a:solidFill>
            <a:schemeClr val="tx1"/>
          </a:solidFill>
          <a:latin typeface="+mn-lt"/>
          <a:ea typeface="+mn-ea"/>
          <a:cs typeface="+mn-cs"/>
        </a:defRPr>
      </a:lvl3pPr>
      <a:lvl4pPr marL="2249401" indent="-321343" algn="l" defTabSz="642686"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4pPr>
      <a:lvl5pPr marL="2892087" indent="-321343" algn="l" defTabSz="642686"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5pPr>
      <a:lvl6pPr marL="3534773" indent="-321343" algn="l" defTabSz="642686" rtl="0" eaLnBrk="1" latinLnBrk="0" hangingPunct="1">
        <a:spcBef>
          <a:spcPct val="20000"/>
        </a:spcBef>
        <a:buFont typeface="Arial"/>
        <a:buChar char="•"/>
        <a:defRPr sz="2800" kern="1200">
          <a:solidFill>
            <a:schemeClr val="tx1"/>
          </a:solidFill>
          <a:latin typeface="+mn-lt"/>
          <a:ea typeface="+mn-ea"/>
          <a:cs typeface="+mn-cs"/>
        </a:defRPr>
      </a:lvl6pPr>
      <a:lvl7pPr marL="4177459" indent="-321343" algn="l" defTabSz="642686" rtl="0" eaLnBrk="1" latinLnBrk="0" hangingPunct="1">
        <a:spcBef>
          <a:spcPct val="20000"/>
        </a:spcBef>
        <a:buFont typeface="Arial"/>
        <a:buChar char="•"/>
        <a:defRPr sz="2800" kern="1200">
          <a:solidFill>
            <a:schemeClr val="tx1"/>
          </a:solidFill>
          <a:latin typeface="+mn-lt"/>
          <a:ea typeface="+mn-ea"/>
          <a:cs typeface="+mn-cs"/>
        </a:defRPr>
      </a:lvl7pPr>
      <a:lvl8pPr marL="4820145" indent="-321343" algn="l" defTabSz="642686" rtl="0" eaLnBrk="1" latinLnBrk="0" hangingPunct="1">
        <a:spcBef>
          <a:spcPct val="20000"/>
        </a:spcBef>
        <a:buFont typeface="Arial"/>
        <a:buChar char="•"/>
        <a:defRPr sz="2800" kern="1200">
          <a:solidFill>
            <a:schemeClr val="tx1"/>
          </a:solidFill>
          <a:latin typeface="+mn-lt"/>
          <a:ea typeface="+mn-ea"/>
          <a:cs typeface="+mn-cs"/>
        </a:defRPr>
      </a:lvl8pPr>
      <a:lvl9pPr marL="5462831" indent="-321343" algn="l" defTabSz="642686" rtl="0" eaLnBrk="1" latinLnBrk="0" hangingPunct="1">
        <a:spcBef>
          <a:spcPct val="20000"/>
        </a:spcBef>
        <a:buFont typeface="Arial"/>
        <a:buChar char="•"/>
        <a:defRPr sz="2800" kern="1200">
          <a:solidFill>
            <a:schemeClr val="tx1"/>
          </a:solidFill>
          <a:latin typeface="+mn-lt"/>
          <a:ea typeface="+mn-ea"/>
          <a:cs typeface="+mn-cs"/>
        </a:defRPr>
      </a:lvl9pPr>
    </p:bodyStyle>
    <p:otherStyle>
      <a:defPPr>
        <a:defRPr lang="en-US"/>
      </a:defPPr>
      <a:lvl1pPr marL="0" algn="l" defTabSz="642686" rtl="0" eaLnBrk="1" latinLnBrk="0" hangingPunct="1">
        <a:defRPr sz="2500" kern="1200">
          <a:solidFill>
            <a:schemeClr val="tx1"/>
          </a:solidFill>
          <a:latin typeface="+mn-lt"/>
          <a:ea typeface="+mn-ea"/>
          <a:cs typeface="+mn-cs"/>
        </a:defRPr>
      </a:lvl1pPr>
      <a:lvl2pPr marL="642686" algn="l" defTabSz="642686" rtl="0" eaLnBrk="1" latinLnBrk="0" hangingPunct="1">
        <a:defRPr sz="2500" kern="1200">
          <a:solidFill>
            <a:schemeClr val="tx1"/>
          </a:solidFill>
          <a:latin typeface="+mn-lt"/>
          <a:ea typeface="+mn-ea"/>
          <a:cs typeface="+mn-cs"/>
        </a:defRPr>
      </a:lvl2pPr>
      <a:lvl3pPr marL="1285372" algn="l" defTabSz="642686" rtl="0" eaLnBrk="1" latinLnBrk="0" hangingPunct="1">
        <a:defRPr sz="2500" kern="1200">
          <a:solidFill>
            <a:schemeClr val="tx1"/>
          </a:solidFill>
          <a:latin typeface="+mn-lt"/>
          <a:ea typeface="+mn-ea"/>
          <a:cs typeface="+mn-cs"/>
        </a:defRPr>
      </a:lvl3pPr>
      <a:lvl4pPr marL="1928058" algn="l" defTabSz="642686" rtl="0" eaLnBrk="1" latinLnBrk="0" hangingPunct="1">
        <a:defRPr sz="2500" kern="1200">
          <a:solidFill>
            <a:schemeClr val="tx1"/>
          </a:solidFill>
          <a:latin typeface="+mn-lt"/>
          <a:ea typeface="+mn-ea"/>
          <a:cs typeface="+mn-cs"/>
        </a:defRPr>
      </a:lvl4pPr>
      <a:lvl5pPr marL="2570744" algn="l" defTabSz="642686" rtl="0" eaLnBrk="1" latinLnBrk="0" hangingPunct="1">
        <a:defRPr sz="2500" kern="1200">
          <a:solidFill>
            <a:schemeClr val="tx1"/>
          </a:solidFill>
          <a:latin typeface="+mn-lt"/>
          <a:ea typeface="+mn-ea"/>
          <a:cs typeface="+mn-cs"/>
        </a:defRPr>
      </a:lvl5pPr>
      <a:lvl6pPr marL="3213430" algn="l" defTabSz="642686" rtl="0" eaLnBrk="1" latinLnBrk="0" hangingPunct="1">
        <a:defRPr sz="2500" kern="1200">
          <a:solidFill>
            <a:schemeClr val="tx1"/>
          </a:solidFill>
          <a:latin typeface="+mn-lt"/>
          <a:ea typeface="+mn-ea"/>
          <a:cs typeface="+mn-cs"/>
        </a:defRPr>
      </a:lvl6pPr>
      <a:lvl7pPr marL="3856116" algn="l" defTabSz="642686" rtl="0" eaLnBrk="1" latinLnBrk="0" hangingPunct="1">
        <a:defRPr sz="2500" kern="1200">
          <a:solidFill>
            <a:schemeClr val="tx1"/>
          </a:solidFill>
          <a:latin typeface="+mn-lt"/>
          <a:ea typeface="+mn-ea"/>
          <a:cs typeface="+mn-cs"/>
        </a:defRPr>
      </a:lvl7pPr>
      <a:lvl8pPr marL="4498802" algn="l" defTabSz="642686" rtl="0" eaLnBrk="1" latinLnBrk="0" hangingPunct="1">
        <a:defRPr sz="2500" kern="1200">
          <a:solidFill>
            <a:schemeClr val="tx1"/>
          </a:solidFill>
          <a:latin typeface="+mn-lt"/>
          <a:ea typeface="+mn-ea"/>
          <a:cs typeface="+mn-cs"/>
        </a:defRPr>
      </a:lvl8pPr>
      <a:lvl9pPr marL="5141488" algn="l" defTabSz="642686"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0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124.xml"/><Relationship Id="rId1" Type="http://schemas.openxmlformats.org/officeDocument/2006/relationships/slideLayout" Target="../slideLayouts/slideLayout3.xml"/><Relationship Id="rId4" Type="http://schemas.openxmlformats.org/officeDocument/2006/relationships/image" Target="../media/image70.emf"/></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72.emf"/></Relationships>
</file>

<file path=ppt/slides/_rels/slide13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27.xml"/><Relationship Id="rId1" Type="http://schemas.openxmlformats.org/officeDocument/2006/relationships/slideLayout" Target="../slideLayouts/slideLayout2.xml"/><Relationship Id="rId5" Type="http://schemas.openxmlformats.org/officeDocument/2006/relationships/image" Target="../media/image75.jpg"/><Relationship Id="rId4" Type="http://schemas.openxmlformats.org/officeDocument/2006/relationships/image" Target="../media/image74.png"/></Relationships>
</file>

<file path=ppt/slides/_rels/slide137.xml.rels><?xml version="1.0" encoding="UTF-8" standalone="yes"?>
<Relationships xmlns="http://schemas.openxmlformats.org/package/2006/relationships"><Relationship Id="rId3" Type="http://schemas.openxmlformats.org/officeDocument/2006/relationships/hyperlink" Target="http://www.webmd.com/skin-problems-and-treatments/eczema/child-eczema-16/soothe-baby-eczema" TargetMode="External"/><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138.xml.rels><?xml version="1.0" encoding="UTF-8" standalone="yes"?>
<Relationships xmlns="http://schemas.openxmlformats.org/package/2006/relationships"><Relationship Id="rId3" Type="http://schemas.openxmlformats.org/officeDocument/2006/relationships/hyperlink" Target="https://pixabay.com/en/baby-boy-child-cute-expression-19295/" TargetMode="External"/><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32.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14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84.emf"/></Relationships>
</file>

<file path=ppt/slides/_rels/slide14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42.xml"/><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notesSlide" Target="../notesSlides/notesSlide149.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62.xml.rels><?xml version="1.0" encoding="UTF-8" standalone="yes"?>
<Relationships xmlns="http://schemas.openxmlformats.org/package/2006/relationships"><Relationship Id="rId3" Type="http://schemas.openxmlformats.org/officeDocument/2006/relationships/image" Target="../media/image100.emf"/><Relationship Id="rId2" Type="http://schemas.openxmlformats.org/officeDocument/2006/relationships/notesSlide" Target="../notesSlides/notesSlide150.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63.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notesSlide" Target="../notesSlides/notesSlide151.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103.emf"/><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154.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67.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notesSlide" Target="../notesSlides/notesSlide155.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68.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156.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notesSlide" Target="../notesSlides/notesSlide160.xml"/><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3" Type="http://schemas.openxmlformats.org/officeDocument/2006/relationships/image" Target="../media/image110.emf"/><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83.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19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99.xml"/><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image" Target="../media/image134.emf"/><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135.emf"/><Relationship Id="rId2" Type="http://schemas.openxmlformats.org/officeDocument/2006/relationships/notesSlide" Target="../notesSlides/notesSlide217.xml"/><Relationship Id="rId1" Type="http://schemas.openxmlformats.org/officeDocument/2006/relationships/slideLayout" Target="../slideLayouts/slideLayout2.xml"/><Relationship Id="rId4" Type="http://schemas.openxmlformats.org/officeDocument/2006/relationships/image" Target="../media/image136.emf"/></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image" Target="../media/image137.emf"/><Relationship Id="rId2" Type="http://schemas.openxmlformats.org/officeDocument/2006/relationships/notesSlide" Target="../notesSlides/notesSlide220.xml"/><Relationship Id="rId1" Type="http://schemas.openxmlformats.org/officeDocument/2006/relationships/slideLayout" Target="../slideLayouts/slideLayout2.xml"/><Relationship Id="rId4" Type="http://schemas.openxmlformats.org/officeDocument/2006/relationships/image" Target="../media/image138.emf"/></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image" Target="../media/image138.emf"/><Relationship Id="rId2" Type="http://schemas.openxmlformats.org/officeDocument/2006/relationships/notesSlide" Target="../notesSlides/notesSlide222.xml"/><Relationship Id="rId1" Type="http://schemas.openxmlformats.org/officeDocument/2006/relationships/slideLayout" Target="../slideLayouts/slideLayout6.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notesSlide" Target="../notesSlides/notesSlide225.xml"/><Relationship Id="rId1" Type="http://schemas.openxmlformats.org/officeDocument/2006/relationships/slideLayout" Target="../slideLayouts/slideLayout2.xml"/><Relationship Id="rId4" Type="http://schemas.openxmlformats.org/officeDocument/2006/relationships/image" Target="../media/image140.emf"/></Relationships>
</file>

<file path=ppt/slides/_rels/slide24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1.emf"/><Relationship Id="rId7" Type="http://schemas.openxmlformats.org/officeDocument/2006/relationships/diagramColors" Target="../diagrams/colors1.xml"/><Relationship Id="rId2" Type="http://schemas.openxmlformats.org/officeDocument/2006/relationships/notesSlide" Target="../notesSlides/notesSlide226.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42.emf"/></Relationships>
</file>

<file path=ppt/slides/_rels/slide243.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27.xml"/><Relationship Id="rId1" Type="http://schemas.openxmlformats.org/officeDocument/2006/relationships/slideLayout" Target="../slideLayouts/slideLayout2.xml"/><Relationship Id="rId5" Type="http://schemas.openxmlformats.org/officeDocument/2006/relationships/image" Target="../media/image144.emf"/><Relationship Id="rId4" Type="http://schemas.microsoft.com/office/2007/relationships/hdphoto" Target="../media/hdphoto1.wdp"/></Relationships>
</file>

<file path=ppt/slides/_rels/slide244.xml.rels><?xml version="1.0" encoding="UTF-8" standalone="yes"?>
<Relationships xmlns="http://schemas.openxmlformats.org/package/2006/relationships"><Relationship Id="rId3" Type="http://schemas.openxmlformats.org/officeDocument/2006/relationships/image" Target="../media/image145.emf"/><Relationship Id="rId2" Type="http://schemas.openxmlformats.org/officeDocument/2006/relationships/notesSlide" Target="../notesSlides/notesSlide228.xml"/><Relationship Id="rId1" Type="http://schemas.openxmlformats.org/officeDocument/2006/relationships/slideLayout" Target="../slideLayouts/slideLayout2.xml"/><Relationship Id="rId5" Type="http://schemas.openxmlformats.org/officeDocument/2006/relationships/image" Target="../media/image147.emf"/><Relationship Id="rId4" Type="http://schemas.openxmlformats.org/officeDocument/2006/relationships/image" Target="../media/image146.emf"/></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notesSlide" Target="../notesSlides/notesSlide230.xml"/><Relationship Id="rId1" Type="http://schemas.openxmlformats.org/officeDocument/2006/relationships/slideLayout" Target="../slideLayouts/slideLayout2.xml"/><Relationship Id="rId4" Type="http://schemas.openxmlformats.org/officeDocument/2006/relationships/image" Target="../media/image149.emf"/></Relationships>
</file>

<file path=ppt/slides/_rels/slide247.xml.rels><?xml version="1.0" encoding="UTF-8" standalone="yes"?>
<Relationships xmlns="http://schemas.openxmlformats.org/package/2006/relationships"><Relationship Id="rId2" Type="http://schemas.openxmlformats.org/officeDocument/2006/relationships/image" Target="../media/image150.emf"/><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image" Target="../media/image151.emf"/><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3" Type="http://schemas.openxmlformats.org/officeDocument/2006/relationships/image" Target="../media/image152.emf"/><Relationship Id="rId2" Type="http://schemas.openxmlformats.org/officeDocument/2006/relationships/notesSlide" Target="../notesSlides/notesSlide231.xml"/><Relationship Id="rId1" Type="http://schemas.openxmlformats.org/officeDocument/2006/relationships/slideLayout" Target="../slideLayouts/slideLayout2.xml"/><Relationship Id="rId4" Type="http://schemas.openxmlformats.org/officeDocument/2006/relationships/image" Target="../media/image153.emf"/></Relationships>
</file>

<file path=ppt/slides/_rels/slide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1.xml.rels><?xml version="1.0" encoding="UTF-8" standalone="yes"?>
<Relationships xmlns="http://schemas.openxmlformats.org/package/2006/relationships"><Relationship Id="rId2" Type="http://schemas.openxmlformats.org/officeDocument/2006/relationships/image" Target="../media/image154.emf"/><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3" Type="http://schemas.openxmlformats.org/officeDocument/2006/relationships/image" Target="../media/image155.emf"/><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3" Type="http://schemas.openxmlformats.org/officeDocument/2006/relationships/image" Target="../media/image156.emf"/><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3" Type="http://schemas.openxmlformats.org/officeDocument/2006/relationships/image" Target="../media/image157.emf"/><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image" Target="../media/image158.emf"/><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3" Type="http://schemas.openxmlformats.org/officeDocument/2006/relationships/image" Target="../media/image159.emf"/><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3" Type="http://schemas.openxmlformats.org/officeDocument/2006/relationships/image" Target="../media/image160.emf"/><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5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86.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253.xml"/><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254.xml"/><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3" Type="http://schemas.openxmlformats.org/officeDocument/2006/relationships/image" Target="../media/image164.emf"/><Relationship Id="rId2" Type="http://schemas.openxmlformats.org/officeDocument/2006/relationships/notesSlide" Target="../notesSlides/notesSlide255.xml"/><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3.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3.xml"/></Relationships>
</file>

<file path=ppt/slides/_rels/slide294.xml.rels><?xml version="1.0" encoding="UTF-8" standalone="yes"?>
<Relationships xmlns="http://schemas.openxmlformats.org/package/2006/relationships"><Relationship Id="rId3" Type="http://schemas.openxmlformats.org/officeDocument/2006/relationships/image" Target="../media/image165.emf"/><Relationship Id="rId2" Type="http://schemas.openxmlformats.org/officeDocument/2006/relationships/notesSlide" Target="../notesSlides/notesSlide261.xml"/><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3" Type="http://schemas.openxmlformats.org/officeDocument/2006/relationships/image" Target="../media/image165.emf"/><Relationship Id="rId2" Type="http://schemas.openxmlformats.org/officeDocument/2006/relationships/notesSlide" Target="../notesSlides/notesSlide264.xml"/><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267.xml"/><Relationship Id="rId1" Type="http://schemas.openxmlformats.org/officeDocument/2006/relationships/slideLayout" Target="../slideLayouts/slideLayout2.xml"/><Relationship Id="rId4" Type="http://schemas.openxmlformats.org/officeDocument/2006/relationships/image" Target="../media/image167.emf"/></Relationships>
</file>

<file path=ppt/slides/_rels/slide301.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268.xml"/><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269.xml"/><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270.xml"/><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275.xml"/><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276.xml"/><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277.xml"/><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278.xml"/><Relationship Id="rId1" Type="http://schemas.openxmlformats.org/officeDocument/2006/relationships/slideLayout" Target="../slideLayouts/slideLayout2.xml"/><Relationship Id="rId4" Type="http://schemas.microsoft.com/office/2007/relationships/hdphoto" Target="../media/hdphoto3.wdp"/></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281.xml"/><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3.xml"/></Relationships>
</file>

<file path=ppt/slides/_rels/slide32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286.xml"/><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287.xml"/><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288.xml"/><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3.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3.xml"/></Relationships>
</file>

<file path=ppt/slides/_rels/slide329.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3" Type="http://schemas.openxmlformats.org/officeDocument/2006/relationships/image" Target="../media/image177.emf"/><Relationship Id="rId2" Type="http://schemas.openxmlformats.org/officeDocument/2006/relationships/notesSlide" Target="../notesSlides/notesSlide295.xml"/><Relationship Id="rId1" Type="http://schemas.openxmlformats.org/officeDocument/2006/relationships/slideLayout" Target="../slideLayouts/slideLayout7.xml"/></Relationships>
</file>

<file path=ppt/slides/_rels/slide331.xml.rels><?xml version="1.0" encoding="UTF-8" standalone="yes"?>
<Relationships xmlns="http://schemas.openxmlformats.org/package/2006/relationships"><Relationship Id="rId3" Type="http://schemas.openxmlformats.org/officeDocument/2006/relationships/image" Target="../media/image178.emf"/><Relationship Id="rId2" Type="http://schemas.openxmlformats.org/officeDocument/2006/relationships/notesSlide" Target="../notesSlides/notesSlide296.xml"/><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3" Type="http://schemas.openxmlformats.org/officeDocument/2006/relationships/image" Target="../media/image179.emf"/><Relationship Id="rId2" Type="http://schemas.openxmlformats.org/officeDocument/2006/relationships/notesSlide" Target="../notesSlides/notesSlide298.xml"/><Relationship Id="rId1" Type="http://schemas.openxmlformats.org/officeDocument/2006/relationships/slideLayout" Target="../slideLayouts/slideLayout2.xml"/><Relationship Id="rId4" Type="http://schemas.openxmlformats.org/officeDocument/2006/relationships/image" Target="../media/image180.emf"/></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302.xml"/><Relationship Id="rId1" Type="http://schemas.openxmlformats.org/officeDocument/2006/relationships/slideLayout" Target="../slideLayouts/slideLayout3.xml"/></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1.xml.rels><?xml version="1.0" encoding="UTF-8" standalone="yes"?>
<Relationships xmlns="http://schemas.openxmlformats.org/package/2006/relationships"><Relationship Id="rId3" Type="http://schemas.openxmlformats.org/officeDocument/2006/relationships/image" Target="../media/image182.emf"/><Relationship Id="rId2" Type="http://schemas.openxmlformats.org/officeDocument/2006/relationships/notesSlide" Target="../notesSlides/notesSlide305.xml"/><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306.xml"/><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3" Type="http://schemas.openxmlformats.org/officeDocument/2006/relationships/image" Target="../media/image183.emf"/><Relationship Id="rId2" Type="http://schemas.openxmlformats.org/officeDocument/2006/relationships/notesSlide" Target="../notesSlides/notesSlide3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3" Type="http://schemas.openxmlformats.org/officeDocument/2006/relationships/image" Target="../media/image183.emf"/><Relationship Id="rId2" Type="http://schemas.openxmlformats.org/officeDocument/2006/relationships/notesSlide" Target="../notesSlides/notesSlide314.xml"/><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3" Type="http://schemas.openxmlformats.org/officeDocument/2006/relationships/image" Target="../media/image184.emf"/><Relationship Id="rId2" Type="http://schemas.openxmlformats.org/officeDocument/2006/relationships/notesSlide" Target="../notesSlides/notesSlide316.xml"/><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2" Type="http://schemas.openxmlformats.org/officeDocument/2006/relationships/image" Target="../media/image185.emf"/><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2" Type="http://schemas.openxmlformats.org/officeDocument/2006/relationships/image" Target="../media/image186.emf"/><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3" Type="http://schemas.openxmlformats.org/officeDocument/2006/relationships/image" Target="../media/image187.emf"/><Relationship Id="rId2" Type="http://schemas.openxmlformats.org/officeDocument/2006/relationships/notesSlide" Target="../notesSlides/notesSlide317.xml"/><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318.xml"/><Relationship Id="rId1" Type="http://schemas.openxmlformats.org/officeDocument/2006/relationships/slideLayout" Target="../slideLayouts/slideLayout1.xml"/><Relationship Id="rId4" Type="http://schemas.openxmlformats.org/officeDocument/2006/relationships/image" Target="cid:image003.png@01CF272B.8F148F40"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7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6" y="1"/>
            <a:ext cx="13076238" cy="9418638"/>
          </a:xfrm>
          <a:prstGeom prst="rect">
            <a:avLst/>
          </a:prstGeom>
        </p:spPr>
      </p:pic>
      <p:sp>
        <p:nvSpPr>
          <p:cNvPr id="13315" name="Title 1"/>
          <p:cNvSpPr>
            <a:spLocks noGrp="1"/>
          </p:cNvSpPr>
          <p:nvPr>
            <p:ph type="ctrTitle"/>
          </p:nvPr>
        </p:nvSpPr>
        <p:spPr>
          <a:xfrm>
            <a:off x="4328319" y="1569773"/>
            <a:ext cx="8588658" cy="1767945"/>
          </a:xfrm>
        </p:spPr>
        <p:txBody>
          <a:bodyPr>
            <a:normAutofit fontScale="90000"/>
          </a:bodyPr>
          <a:lstStyle/>
          <a:p>
            <a:pPr algn="ctr" eaLnBrk="1" hangingPunct="1"/>
            <a:r>
              <a:rPr lang="en-US" altLang="en-US" sz="6500" dirty="0">
                <a:solidFill>
                  <a:srgbClr val="C00000"/>
                </a:solidFill>
                <a:latin typeface="Arial"/>
                <a:ea typeface="ＭＳ Ｐゴシック" pitchFamily="34" charset="-128"/>
                <a:cs typeface="Arial"/>
              </a:rPr>
              <a:t>OASIS – D - D1</a:t>
            </a:r>
            <a:br>
              <a:rPr lang="en-US" altLang="en-US" sz="6500" dirty="0">
                <a:solidFill>
                  <a:srgbClr val="C00000"/>
                </a:solidFill>
                <a:latin typeface="Arial"/>
                <a:ea typeface="ＭＳ Ｐゴシック" pitchFamily="34" charset="-128"/>
                <a:cs typeface="Arial"/>
              </a:rPr>
            </a:br>
            <a:r>
              <a:rPr lang="en-US" altLang="en-US" sz="6500" dirty="0">
                <a:solidFill>
                  <a:srgbClr val="C00000"/>
                </a:solidFill>
                <a:latin typeface="Arial"/>
                <a:ea typeface="ＭＳ Ｐゴシック" pitchFamily="34" charset="-128"/>
                <a:cs typeface="Arial"/>
              </a:rPr>
              <a:t>Item by Item Coding</a:t>
            </a:r>
          </a:p>
        </p:txBody>
      </p:sp>
      <p:sp>
        <p:nvSpPr>
          <p:cNvPr id="3" name="Subtitle 2"/>
          <p:cNvSpPr>
            <a:spLocks noGrp="1"/>
          </p:cNvSpPr>
          <p:nvPr>
            <p:ph type="subTitle" idx="1"/>
          </p:nvPr>
        </p:nvSpPr>
        <p:spPr>
          <a:xfrm>
            <a:off x="2179374" y="4556920"/>
            <a:ext cx="10569959" cy="3276600"/>
          </a:xfrm>
        </p:spPr>
        <p:txBody>
          <a:bodyPr rtlCol="0">
            <a:noAutofit/>
          </a:bodyPr>
          <a:lstStyle/>
          <a:p>
            <a:pPr algn="l">
              <a:defRPr/>
            </a:pPr>
            <a:r>
              <a:rPr lang="en-US" sz="3600" dirty="0">
                <a:solidFill>
                  <a:schemeClr val="tx1"/>
                </a:solidFill>
              </a:rPr>
              <a:t>                                                </a:t>
            </a:r>
          </a:p>
          <a:p>
            <a:pPr algn="r">
              <a:defRPr/>
            </a:pPr>
            <a:r>
              <a:rPr lang="en-US" sz="4800" dirty="0">
                <a:solidFill>
                  <a:schemeClr val="tx1"/>
                </a:solidFill>
              </a:rPr>
              <a:t>                                                                    </a:t>
            </a:r>
          </a:p>
          <a:p>
            <a:pPr algn="r">
              <a:defRPr/>
            </a:pPr>
            <a:r>
              <a:rPr lang="en-US" sz="4800" dirty="0">
                <a:solidFill>
                  <a:schemeClr val="tx1"/>
                </a:solidFill>
              </a:rPr>
              <a:t>  Shirley Wamsley, R.N. COS-C</a:t>
            </a:r>
            <a:endParaRPr lang="en-US" sz="2400" dirty="0">
              <a:solidFill>
                <a:schemeClr val="tx1"/>
              </a:solidFill>
              <a:latin typeface="Arial"/>
              <a:cs typeface="Arial"/>
            </a:endParaRPr>
          </a:p>
          <a:p>
            <a:pPr algn="r">
              <a:defRPr/>
            </a:pPr>
            <a:r>
              <a:rPr lang="en-US" sz="2800" b="1" dirty="0">
                <a:solidFill>
                  <a:schemeClr val="tx1"/>
                </a:solidFill>
                <a:latin typeface="Arial"/>
                <a:cs typeface="Arial"/>
              </a:rPr>
              <a:t>OASIS/RAI</a:t>
            </a:r>
            <a:r>
              <a:rPr lang="en-US" sz="2800" dirty="0">
                <a:solidFill>
                  <a:schemeClr val="tx1"/>
                </a:solidFill>
                <a:latin typeface="Arial"/>
                <a:cs typeface="Arial"/>
              </a:rPr>
              <a:t> Coordinator</a:t>
            </a:r>
          </a:p>
          <a:p>
            <a:pPr algn="r">
              <a:defRPr/>
            </a:pPr>
            <a:r>
              <a:rPr lang="en-US" sz="2800" dirty="0">
                <a:solidFill>
                  <a:schemeClr val="tx1"/>
                </a:solidFill>
                <a:latin typeface="Arial"/>
                <a:cs typeface="Arial"/>
              </a:rPr>
              <a:t>Ohio Department of Health</a:t>
            </a:r>
          </a:p>
          <a:p>
            <a:pPr algn="l">
              <a:defRPr/>
            </a:pPr>
            <a:r>
              <a:rPr lang="en-US" sz="4000" dirty="0">
                <a:solidFill>
                  <a:schemeClr val="tx1"/>
                </a:solidFill>
              </a:rPr>
              <a:t>             </a:t>
            </a:r>
          </a:p>
        </p:txBody>
      </p:sp>
      <p:sp>
        <p:nvSpPr>
          <p:cNvPr id="13317" name="TextBox 4"/>
          <p:cNvSpPr txBox="1">
            <a:spLocks noChangeArrowheads="1"/>
          </p:cNvSpPr>
          <p:nvPr/>
        </p:nvSpPr>
        <p:spPr bwMode="auto">
          <a:xfrm>
            <a:off x="108969" y="8308252"/>
            <a:ext cx="2070404" cy="51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457" tIns="64228" rIns="128457" bIns="64228">
            <a:spAutoFit/>
          </a:bodyPr>
          <a:lstStyle>
            <a:lvl1pPr>
              <a:spcBef>
                <a:spcPct val="20000"/>
              </a:spcBef>
              <a:buFont typeface="Arial" charset="0"/>
              <a:defRPr sz="3200">
                <a:solidFill>
                  <a:srgbClr val="595959"/>
                </a:solidFill>
                <a:latin typeface="Calibri" pitchFamily="34" charset="0"/>
                <a:ea typeface="ＭＳ Ｐゴシック" pitchFamily="34" charset="-128"/>
              </a:defRPr>
            </a:lvl1pPr>
            <a:lvl2pPr marL="742950" indent="-28575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endParaRPr lang="en-US" altLang="en-US" sz="2500" dirty="0">
              <a:solidFill>
                <a:srgbClr val="000000"/>
              </a:solidFill>
              <a:latin typeface="Arial" charset="0"/>
              <a:cs typeface="Arial"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247094172"/>
              </p:ext>
            </p:extLst>
          </p:nvPr>
        </p:nvGraphicFramePr>
        <p:xfrm>
          <a:off x="785019" y="8308253"/>
          <a:ext cx="11506200" cy="853440"/>
        </p:xfrm>
        <a:graphic>
          <a:graphicData uri="http://schemas.openxmlformats.org/drawingml/2006/table">
            <a:tbl>
              <a:tblPr firstRow="1" bandRow="1">
                <a:tableStyleId>{5C22544A-7EE6-4342-B048-85BDC9FD1C3A}</a:tableStyleId>
              </a:tblPr>
              <a:tblGrid>
                <a:gridCol w="11506200">
                  <a:extLst>
                    <a:ext uri="{9D8B030D-6E8A-4147-A177-3AD203B41FA5}">
                      <a16:colId xmlns:a16="http://schemas.microsoft.com/office/drawing/2014/main" val="20000"/>
                    </a:ext>
                  </a:extLst>
                </a:gridCol>
              </a:tblGrid>
              <a:tr h="744470">
                <a:tc>
                  <a:txBody>
                    <a:bodyPr/>
                    <a:lstStyle/>
                    <a:p>
                      <a:r>
                        <a:rPr lang="en-US" dirty="0"/>
                        <a:t>This power</a:t>
                      </a:r>
                      <a:r>
                        <a:rPr lang="en-US" baseline="0" dirty="0"/>
                        <a:t> point is in constant change to adapt to frequent CMS changes. Up to date as of 6.6.19</a:t>
                      </a:r>
                      <a:endParaRPr lang="en-US" dirty="0"/>
                    </a:p>
                  </a:txBody>
                  <a:tcPr>
                    <a:solidFill>
                      <a:schemeClr val="tx1">
                        <a:lumMod val="50000"/>
                        <a:lumOff val="5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150161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D30F6F-C2A3-44F8-AF8B-674EEEA8803C}"/>
              </a:ext>
            </a:extLst>
          </p:cNvPr>
          <p:cNvSpPr>
            <a:spLocks noGrp="1"/>
          </p:cNvSpPr>
          <p:nvPr>
            <p:ph type="title"/>
          </p:nvPr>
        </p:nvSpPr>
        <p:spPr>
          <a:xfrm>
            <a:off x="234471" y="518319"/>
            <a:ext cx="12607296" cy="860148"/>
          </a:xfrm>
        </p:spPr>
        <p:txBody>
          <a:bodyPr/>
          <a:lstStyle/>
          <a:p>
            <a:pPr algn="ctr"/>
            <a:r>
              <a:rPr lang="en-US" sz="4000" u="sng" dirty="0">
                <a:solidFill>
                  <a:schemeClr val="accent1"/>
                </a:solidFill>
              </a:rPr>
              <a:t>M0080 Discipline of Person Completing Assessment B-1</a:t>
            </a:r>
            <a:br>
              <a:rPr lang="en-US" sz="4000" u="sng" dirty="0">
                <a:solidFill>
                  <a:schemeClr val="accent1"/>
                </a:solidFill>
              </a:rPr>
            </a:br>
            <a:r>
              <a:rPr lang="en-US" sz="4000" u="sng" dirty="0">
                <a:solidFill>
                  <a:schemeClr val="accent1"/>
                </a:solidFill>
              </a:rPr>
              <a:t>M0090 Date Assessment Completed B-2</a:t>
            </a:r>
            <a:endParaRPr lang="en-US" sz="4000" dirty="0"/>
          </a:p>
        </p:txBody>
      </p:sp>
      <p:sp>
        <p:nvSpPr>
          <p:cNvPr id="6" name="Content Placeholder 5">
            <a:extLst>
              <a:ext uri="{FF2B5EF4-FFF2-40B4-BE49-F238E27FC236}">
                <a16:creationId xmlns:a16="http://schemas.microsoft.com/office/drawing/2014/main" id="{B1FC839E-7484-44E5-8B3A-4E33AC1E8246}"/>
              </a:ext>
            </a:extLst>
          </p:cNvPr>
          <p:cNvSpPr>
            <a:spLocks noGrp="1"/>
          </p:cNvSpPr>
          <p:nvPr>
            <p:ph idx="1"/>
          </p:nvPr>
        </p:nvSpPr>
        <p:spPr>
          <a:xfrm>
            <a:off x="234471" y="2172934"/>
            <a:ext cx="12607296" cy="7058203"/>
          </a:xfrm>
        </p:spPr>
        <p:txBody>
          <a:bodyPr/>
          <a:lstStyle/>
          <a:p>
            <a:endParaRPr lang="en-US" dirty="0"/>
          </a:p>
          <a:p>
            <a:r>
              <a:rPr lang="en-US" sz="3200" b="1" dirty="0"/>
              <a:t>M0080: </a:t>
            </a:r>
            <a:r>
              <a:rPr lang="en-US" sz="3000" b="1" dirty="0"/>
              <a:t>Discipline completing the assessment during an actual visit</a:t>
            </a:r>
          </a:p>
          <a:p>
            <a:pPr marL="571500" indent="-571500">
              <a:buFont typeface="Arial" panose="020B0604020202020204" pitchFamily="34" charset="0"/>
              <a:buChar char="•"/>
            </a:pPr>
            <a:r>
              <a:rPr lang="en-US" sz="3000" b="1" dirty="0"/>
              <a:t>Only the assessing clinician is responsible for accurately completing and signing the assessment, he/she may collaborate to collect data for all OASIS items.  </a:t>
            </a:r>
          </a:p>
          <a:p>
            <a:pPr marL="0" indent="0"/>
            <a:endParaRPr lang="en-US" sz="3600" b="1" dirty="0"/>
          </a:p>
          <a:p>
            <a:pPr marL="0" indent="0"/>
            <a:endParaRPr lang="en-US" sz="2000" b="1" dirty="0"/>
          </a:p>
          <a:p>
            <a:pPr marL="0" indent="0"/>
            <a:r>
              <a:rPr lang="en-US" sz="3200" b="1" dirty="0"/>
              <a:t>M0090: </a:t>
            </a:r>
            <a:r>
              <a:rPr lang="en-US" sz="3000" b="1" dirty="0"/>
              <a:t>The actual date the assessment was completed.</a:t>
            </a:r>
          </a:p>
          <a:p>
            <a:pPr marL="457200" indent="-457200">
              <a:buFont typeface="Arial" panose="020B0604020202020204" pitchFamily="34" charset="0"/>
              <a:buChar char="•"/>
            </a:pPr>
            <a:r>
              <a:rPr lang="en-US" sz="3000" b="1" dirty="0"/>
              <a:t>The last date all information needed has been collected.</a:t>
            </a:r>
          </a:p>
          <a:p>
            <a:pPr marL="457200" indent="-457200">
              <a:buFont typeface="Arial" panose="020B0604020202020204" pitchFamily="34" charset="0"/>
              <a:buChar char="•"/>
            </a:pPr>
            <a:r>
              <a:rPr lang="en-US" sz="3000" b="1" dirty="0"/>
              <a:t>  If clinician gathers additional information resulting in a change to   </a:t>
            </a:r>
          </a:p>
          <a:p>
            <a:pPr marL="0" indent="0"/>
            <a:r>
              <a:rPr lang="en-US" sz="3000" b="1" dirty="0"/>
              <a:t>      coding the M0090 date would change </a:t>
            </a:r>
          </a:p>
          <a:p>
            <a:pPr marL="457200" indent="-457200">
              <a:buFont typeface="Arial" panose="020B0604020202020204" pitchFamily="34" charset="0"/>
              <a:buChar char="•"/>
            </a:pPr>
            <a:r>
              <a:rPr lang="en-US" sz="3000" b="1" dirty="0"/>
              <a:t>OASIS submission required within 30 days of this M0090 date </a:t>
            </a:r>
          </a:p>
          <a:p>
            <a:pPr marL="457200" indent="-457200">
              <a:buFont typeface="Arial" panose="020B0604020202020204" pitchFamily="34" charset="0"/>
              <a:buChar char="•"/>
            </a:pPr>
            <a:r>
              <a:rPr lang="en-US" sz="3000" b="1" dirty="0"/>
              <a:t>If an actual error is found – make correction – no change needed to M0090</a:t>
            </a:r>
          </a:p>
          <a:p>
            <a:pPr marL="457200" indent="-457200">
              <a:buFont typeface="Arial" panose="020B0604020202020204" pitchFamily="34" charset="0"/>
              <a:buChar char="•"/>
            </a:pPr>
            <a:endParaRPr lang="en-US" sz="3000" dirty="0">
              <a:solidFill>
                <a:srgbClr val="000000"/>
              </a:solidFill>
            </a:endParaRPr>
          </a:p>
          <a:p>
            <a:pPr marL="0" indent="0"/>
            <a:endParaRPr lang="en-US" sz="3600" b="1" dirty="0"/>
          </a:p>
          <a:p>
            <a:pPr marL="571500" indent="-571500">
              <a:buFont typeface="Arial" panose="020B0604020202020204" pitchFamily="34" charset="0"/>
              <a:buChar char="•"/>
            </a:pPr>
            <a:endParaRPr lang="en-US" sz="3600" b="1" dirty="0"/>
          </a:p>
        </p:txBody>
      </p:sp>
      <p:sp>
        <p:nvSpPr>
          <p:cNvPr id="4" name="Slide Number Placeholder 3">
            <a:extLst>
              <a:ext uri="{FF2B5EF4-FFF2-40B4-BE49-F238E27FC236}">
                <a16:creationId xmlns:a16="http://schemas.microsoft.com/office/drawing/2014/main" id="{38B0FBE8-6DEA-4F12-88B6-4683C2A82470}"/>
              </a:ext>
            </a:extLst>
          </p:cNvPr>
          <p:cNvSpPr>
            <a:spLocks noGrp="1"/>
          </p:cNvSpPr>
          <p:nvPr>
            <p:ph type="sldNum" sz="quarter" idx="12"/>
          </p:nvPr>
        </p:nvSpPr>
        <p:spPr>
          <a:xfrm>
            <a:off x="11719718" y="8900319"/>
            <a:ext cx="702707" cy="330819"/>
          </a:xfrm>
        </p:spPr>
        <p:txBody>
          <a:bodyPr/>
          <a:lstStyle/>
          <a:p>
            <a:fld id="{895F941F-37F6-4B1F-AEB2-74CB5EFF426C}" type="slidenum">
              <a:rPr lang="en-US" smtClean="0"/>
              <a:pPr/>
              <a:t>10</a:t>
            </a:fld>
            <a:endParaRPr lang="en-US" dirty="0"/>
          </a:p>
        </p:txBody>
      </p:sp>
      <p:pic>
        <p:nvPicPr>
          <p:cNvPr id="7" name="Picture 6">
            <a:extLst>
              <a:ext uri="{FF2B5EF4-FFF2-40B4-BE49-F238E27FC236}">
                <a16:creationId xmlns:a16="http://schemas.microsoft.com/office/drawing/2014/main" id="{9AC10AB6-D32C-44E8-9705-A117E7B04ED9}"/>
              </a:ext>
            </a:extLst>
          </p:cNvPr>
          <p:cNvPicPr>
            <a:picLocks noChangeAspect="1"/>
          </p:cNvPicPr>
          <p:nvPr/>
        </p:nvPicPr>
        <p:blipFill>
          <a:blip r:embed="rId3"/>
          <a:stretch>
            <a:fillRect/>
          </a:stretch>
        </p:blipFill>
        <p:spPr>
          <a:xfrm>
            <a:off x="3185319" y="1609188"/>
            <a:ext cx="4835168" cy="1375384"/>
          </a:xfrm>
          <a:prstGeom prst="rect">
            <a:avLst/>
          </a:prstGeom>
        </p:spPr>
      </p:pic>
      <p:pic>
        <p:nvPicPr>
          <p:cNvPr id="8" name="Picture 7">
            <a:extLst>
              <a:ext uri="{FF2B5EF4-FFF2-40B4-BE49-F238E27FC236}">
                <a16:creationId xmlns:a16="http://schemas.microsoft.com/office/drawing/2014/main" id="{78839EFD-9C31-4F26-BC77-35323D233EB8}"/>
              </a:ext>
            </a:extLst>
          </p:cNvPr>
          <p:cNvPicPr>
            <a:picLocks noChangeAspect="1"/>
          </p:cNvPicPr>
          <p:nvPr/>
        </p:nvPicPr>
        <p:blipFill>
          <a:blip r:embed="rId4"/>
          <a:stretch>
            <a:fillRect/>
          </a:stretch>
        </p:blipFill>
        <p:spPr>
          <a:xfrm>
            <a:off x="574981" y="5186842"/>
            <a:ext cx="3677138" cy="1030385"/>
          </a:xfrm>
          <a:prstGeom prst="rect">
            <a:avLst/>
          </a:prstGeom>
        </p:spPr>
      </p:pic>
      <p:graphicFrame>
        <p:nvGraphicFramePr>
          <p:cNvPr id="9" name="Table 8">
            <a:extLst>
              <a:ext uri="{FF2B5EF4-FFF2-40B4-BE49-F238E27FC236}">
                <a16:creationId xmlns:a16="http://schemas.microsoft.com/office/drawing/2014/main" id="{C86F65E9-3547-4999-A97A-DFCDAED12FE2}"/>
              </a:ext>
            </a:extLst>
          </p:cNvPr>
          <p:cNvGraphicFramePr>
            <a:graphicFrameLocks noGrp="1"/>
          </p:cNvGraphicFramePr>
          <p:nvPr>
            <p:extLst>
              <p:ext uri="{D42A27DB-BD31-4B8C-83A1-F6EECF244321}">
                <p14:modId xmlns:p14="http://schemas.microsoft.com/office/powerpoint/2010/main" val="1024342596"/>
              </p:ext>
            </p:extLst>
          </p:nvPr>
        </p:nvGraphicFramePr>
        <p:xfrm>
          <a:off x="4592629" y="5083407"/>
          <a:ext cx="7696041" cy="1030385"/>
        </p:xfrm>
        <a:graphic>
          <a:graphicData uri="http://schemas.openxmlformats.org/drawingml/2006/table">
            <a:tbl>
              <a:tblPr firstRow="1" bandRow="1">
                <a:tableStyleId>{5C22544A-7EE6-4342-B048-85BDC9FD1C3A}</a:tableStyleId>
              </a:tblPr>
              <a:tblGrid>
                <a:gridCol w="7696041">
                  <a:extLst>
                    <a:ext uri="{9D8B030D-6E8A-4147-A177-3AD203B41FA5}">
                      <a16:colId xmlns:a16="http://schemas.microsoft.com/office/drawing/2014/main" val="2315392017"/>
                    </a:ext>
                  </a:extLst>
                </a:gridCol>
              </a:tblGrid>
              <a:tr h="1030385">
                <a:tc>
                  <a:txBody>
                    <a:bodyPr/>
                    <a:lstStyle/>
                    <a:p>
                      <a:endParaRPr lang="en-US" sz="800" dirty="0"/>
                    </a:p>
                    <a:p>
                      <a:r>
                        <a:rPr lang="en-US" dirty="0"/>
                        <a:t>Cat 4B – Q. 14 and beyond – many more M0090 Q &amp; As.</a:t>
                      </a:r>
                    </a:p>
                    <a:p>
                      <a:endParaRPr lang="en-US" sz="800" dirty="0"/>
                    </a:p>
                  </a:txBody>
                  <a:tcPr/>
                </a:tc>
                <a:extLst>
                  <a:ext uri="{0D108BD9-81ED-4DB2-BD59-A6C34878D82A}">
                    <a16:rowId xmlns:a16="http://schemas.microsoft.com/office/drawing/2014/main" val="3652864174"/>
                  </a:ext>
                </a:extLst>
              </a:tr>
            </a:tbl>
          </a:graphicData>
        </a:graphic>
      </p:graphicFrame>
    </p:spTree>
    <p:extLst>
      <p:ext uri="{BB962C8B-B14F-4D97-AF65-F5344CB8AC3E}">
        <p14:creationId xmlns:p14="http://schemas.microsoft.com/office/powerpoint/2010/main" val="128134031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99DFF-FAA0-42E4-92CD-7C399BD6143B}"/>
              </a:ext>
            </a:extLst>
          </p:cNvPr>
          <p:cNvSpPr>
            <a:spLocks noGrp="1"/>
          </p:cNvSpPr>
          <p:nvPr>
            <p:ph type="title"/>
          </p:nvPr>
        </p:nvSpPr>
        <p:spPr>
          <a:xfrm>
            <a:off x="746742" y="518319"/>
            <a:ext cx="12322035" cy="860148"/>
          </a:xfrm>
        </p:spPr>
        <p:txBody>
          <a:bodyPr/>
          <a:lstStyle/>
          <a:p>
            <a:r>
              <a:rPr lang="en-US" sz="4800" dirty="0">
                <a:solidFill>
                  <a:schemeClr val="accent1"/>
                </a:solidFill>
              </a:rPr>
              <a:t>New – added to each follow-up assessments</a:t>
            </a:r>
          </a:p>
        </p:txBody>
      </p:sp>
      <p:sp>
        <p:nvSpPr>
          <p:cNvPr id="4" name="Slide Number Placeholder 3">
            <a:extLst>
              <a:ext uri="{FF2B5EF4-FFF2-40B4-BE49-F238E27FC236}">
                <a16:creationId xmlns:a16="http://schemas.microsoft.com/office/drawing/2014/main" id="{8389AC06-DFB2-4423-A031-4A08E0C54E1E}"/>
              </a:ext>
            </a:extLst>
          </p:cNvPr>
          <p:cNvSpPr>
            <a:spLocks noGrp="1"/>
          </p:cNvSpPr>
          <p:nvPr>
            <p:ph type="sldNum" sz="quarter" idx="12"/>
          </p:nvPr>
        </p:nvSpPr>
        <p:spPr/>
        <p:txBody>
          <a:bodyPr/>
          <a:lstStyle/>
          <a:p>
            <a:fld id="{895F941F-37F6-4B1F-AEB2-74CB5EFF426C}" type="slidenum">
              <a:rPr lang="en-US" smtClean="0"/>
              <a:pPr/>
              <a:t>100</a:t>
            </a:fld>
            <a:endParaRPr lang="en-US" dirty="0"/>
          </a:p>
        </p:txBody>
      </p:sp>
      <p:sp>
        <p:nvSpPr>
          <p:cNvPr id="3" name="Content Placeholder 2">
            <a:extLst>
              <a:ext uri="{FF2B5EF4-FFF2-40B4-BE49-F238E27FC236}">
                <a16:creationId xmlns:a16="http://schemas.microsoft.com/office/drawing/2014/main" id="{45D8AA70-F086-4726-A7E7-86935DA5AF78}"/>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7154AB9D-FCEC-4C9F-9ADC-77ECA27E70A9}"/>
              </a:ext>
            </a:extLst>
          </p:cNvPr>
          <p:cNvPicPr>
            <a:picLocks noChangeAspect="1"/>
          </p:cNvPicPr>
          <p:nvPr/>
        </p:nvPicPr>
        <p:blipFill>
          <a:blip r:embed="rId3"/>
          <a:stretch>
            <a:fillRect/>
          </a:stretch>
        </p:blipFill>
        <p:spPr>
          <a:xfrm>
            <a:off x="365919" y="1585119"/>
            <a:ext cx="12322035" cy="7144564"/>
          </a:xfrm>
          <a:prstGeom prst="rect">
            <a:avLst/>
          </a:prstGeom>
        </p:spPr>
      </p:pic>
    </p:spTree>
    <p:extLst>
      <p:ext uri="{BB962C8B-B14F-4D97-AF65-F5344CB8AC3E}">
        <p14:creationId xmlns:p14="http://schemas.microsoft.com/office/powerpoint/2010/main" val="295381863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3319" y="899319"/>
            <a:ext cx="10652920" cy="2895600"/>
          </a:xfrm>
        </p:spPr>
        <p:txBody>
          <a:bodyPr/>
          <a:lstStyle/>
          <a:p>
            <a:r>
              <a:rPr lang="en-US" dirty="0">
                <a:solidFill>
                  <a:schemeClr val="accent1"/>
                </a:solidFill>
              </a:rPr>
              <a:t>D1- M1060 </a:t>
            </a:r>
          </a:p>
        </p:txBody>
      </p:sp>
      <p:sp>
        <p:nvSpPr>
          <p:cNvPr id="3" name="Text Placeholder 2"/>
          <p:cNvSpPr>
            <a:spLocks noGrp="1"/>
          </p:cNvSpPr>
          <p:nvPr>
            <p:ph type="body" idx="1"/>
          </p:nvPr>
        </p:nvSpPr>
        <p:spPr>
          <a:xfrm>
            <a:off x="2423319" y="1787700"/>
            <a:ext cx="10134084" cy="1676400"/>
          </a:xfrm>
        </p:spPr>
        <p:txBody>
          <a:bodyPr>
            <a:normAutofit/>
          </a:bodyPr>
          <a:lstStyle/>
          <a:p>
            <a:r>
              <a:rPr lang="en-US" sz="3700" b="1" dirty="0">
                <a:solidFill>
                  <a:srgbClr val="000000"/>
                </a:solidFill>
              </a:rPr>
              <a:t>	Height and Weight</a:t>
            </a:r>
          </a:p>
          <a:p>
            <a:endParaRPr lang="en-US" sz="3700" b="1"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101</a:t>
            </a:fld>
            <a:endParaRPr lang="en-US" dirty="0"/>
          </a:p>
        </p:txBody>
      </p:sp>
      <p:pic>
        <p:nvPicPr>
          <p:cNvPr id="7" name="Picture 6">
            <a:extLst>
              <a:ext uri="{FF2B5EF4-FFF2-40B4-BE49-F238E27FC236}">
                <a16:creationId xmlns:a16="http://schemas.microsoft.com/office/drawing/2014/main" id="{F359D663-E774-428E-A492-13E4CFD57039}"/>
              </a:ext>
            </a:extLst>
          </p:cNvPr>
          <p:cNvPicPr>
            <a:picLocks noChangeAspect="1"/>
          </p:cNvPicPr>
          <p:nvPr/>
        </p:nvPicPr>
        <p:blipFill>
          <a:blip r:embed="rId3"/>
          <a:stretch>
            <a:fillRect/>
          </a:stretch>
        </p:blipFill>
        <p:spPr>
          <a:xfrm>
            <a:off x="365919" y="3390106"/>
            <a:ext cx="12420600" cy="5339577"/>
          </a:xfrm>
          <a:prstGeom prst="rect">
            <a:avLst/>
          </a:prstGeom>
        </p:spPr>
      </p:pic>
    </p:spTree>
    <p:extLst>
      <p:ext uri="{BB962C8B-B14F-4D97-AF65-F5344CB8AC3E}">
        <p14:creationId xmlns:p14="http://schemas.microsoft.com/office/powerpoint/2010/main" val="150135675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319" y="289719"/>
            <a:ext cx="12313456" cy="671973"/>
          </a:xfrm>
        </p:spPr>
        <p:txBody>
          <a:bodyPr/>
          <a:lstStyle/>
          <a:p>
            <a:pPr algn="ctr"/>
            <a:r>
              <a:rPr lang="en-US" sz="4000" u="sng" dirty="0">
                <a:solidFill>
                  <a:schemeClr val="accent1"/>
                </a:solidFill>
              </a:rPr>
              <a:t> </a:t>
            </a:r>
            <a:r>
              <a:rPr lang="en-US" sz="4400" u="sng" dirty="0">
                <a:solidFill>
                  <a:schemeClr val="accent1"/>
                </a:solidFill>
              </a:rPr>
              <a:t>M1060 Height  C-20</a:t>
            </a:r>
          </a:p>
        </p:txBody>
      </p:sp>
      <p:sp>
        <p:nvSpPr>
          <p:cNvPr id="3" name="Text Placeholder 2"/>
          <p:cNvSpPr>
            <a:spLocks noGrp="1"/>
          </p:cNvSpPr>
          <p:nvPr>
            <p:ph type="body" idx="1"/>
          </p:nvPr>
        </p:nvSpPr>
        <p:spPr>
          <a:xfrm>
            <a:off x="487998" y="1234281"/>
            <a:ext cx="12161056" cy="7894638"/>
          </a:xfrm>
        </p:spPr>
        <p:txBody>
          <a:bodyPr>
            <a:noAutofit/>
          </a:bodyPr>
          <a:lstStyle/>
          <a:p>
            <a:pPr marL="81537"/>
            <a:endParaRPr lang="en-US" sz="3200" b="1" dirty="0"/>
          </a:p>
          <a:p>
            <a:pPr marL="538737" indent="-457200">
              <a:buFont typeface="Arial"/>
              <a:buChar char="•"/>
            </a:pPr>
            <a:r>
              <a:rPr lang="en-US" sz="3200" b="1" dirty="0"/>
              <a:t>Height – measured in </a:t>
            </a:r>
            <a:r>
              <a:rPr lang="en-US" sz="3200" b="1" u="sng" dirty="0"/>
              <a:t>inches</a:t>
            </a:r>
            <a:r>
              <a:rPr lang="en-US" sz="3200" b="1" dirty="0"/>
              <a:t> since most recent SOC/ROC</a:t>
            </a:r>
            <a:endParaRPr lang="en-US" sz="3200" dirty="0"/>
          </a:p>
          <a:p>
            <a:pPr marL="538737" indent="-457200">
              <a:buFont typeface="Arial"/>
              <a:buChar char="•"/>
            </a:pPr>
            <a:r>
              <a:rPr lang="en-US" sz="3200" dirty="0">
                <a:solidFill>
                  <a:srgbClr val="000000"/>
                </a:solidFill>
              </a:rPr>
              <a:t>Agency needs a policy/procedure which should reflect current standards of practice on how to measure height (shoes off, etc.)</a:t>
            </a:r>
          </a:p>
          <a:p>
            <a:pPr marL="171450" indent="-171450">
              <a:buFont typeface="Arial"/>
              <a:buChar char="•"/>
            </a:pPr>
            <a:endParaRPr lang="en-US" sz="700" dirty="0">
              <a:solidFill>
                <a:srgbClr val="000000"/>
              </a:solidFill>
            </a:endParaRPr>
          </a:p>
          <a:p>
            <a:pPr marL="538737" indent="-457200">
              <a:buFont typeface="Arial"/>
              <a:buChar char="•"/>
            </a:pPr>
            <a:r>
              <a:rPr lang="en-US" sz="3200" dirty="0">
                <a:solidFill>
                  <a:srgbClr val="000000"/>
                </a:solidFill>
              </a:rPr>
              <a:t>If reporting height for a patient with bilateral lower extremity amputation, measure and record the patient’s height – after the bilateral amputation.</a:t>
            </a:r>
          </a:p>
          <a:p>
            <a:pPr marL="171450" indent="-171450">
              <a:buFont typeface="Arial"/>
              <a:buChar char="•"/>
            </a:pPr>
            <a:endParaRPr lang="en-US" sz="700" dirty="0">
              <a:solidFill>
                <a:srgbClr val="000000"/>
              </a:solidFill>
            </a:endParaRPr>
          </a:p>
          <a:p>
            <a:pPr marL="538737" indent="-457200">
              <a:buFont typeface="Arial"/>
              <a:buChar char="•"/>
            </a:pPr>
            <a:r>
              <a:rPr lang="en-US" sz="3200" dirty="0">
                <a:solidFill>
                  <a:srgbClr val="000000"/>
                </a:solidFill>
              </a:rPr>
              <a:t>Record height in nearest whole inches by rounding</a:t>
            </a:r>
          </a:p>
          <a:p>
            <a:pPr marL="171450" indent="-171450">
              <a:buFont typeface="Arial"/>
              <a:buChar char="•"/>
            </a:pPr>
            <a:endParaRPr lang="en-US" sz="500" dirty="0">
              <a:solidFill>
                <a:srgbClr val="000000"/>
              </a:solidFill>
            </a:endParaRPr>
          </a:p>
          <a:p>
            <a:pPr marL="1311149" lvl="1" indent="-342900">
              <a:buFont typeface="Arial"/>
              <a:buChar char="•"/>
            </a:pPr>
            <a:r>
              <a:rPr lang="en-US" sz="2800" dirty="0">
                <a:solidFill>
                  <a:srgbClr val="000000"/>
                </a:solidFill>
              </a:rPr>
              <a:t>If height is .5 inches or greater, round height up to the nearest whole inch.  If .4 or less, round down to the nearest whole inch.</a:t>
            </a:r>
          </a:p>
          <a:p>
            <a:pPr marL="814136" lvl="1" indent="-171450">
              <a:buFont typeface="Arial"/>
              <a:buChar char="•"/>
            </a:pPr>
            <a:endParaRPr lang="en-US" sz="400" dirty="0">
              <a:solidFill>
                <a:srgbClr val="000000"/>
              </a:solidFill>
            </a:endParaRPr>
          </a:p>
          <a:p>
            <a:pPr marL="1311149" lvl="1" indent="-342900">
              <a:buFont typeface="Arial"/>
              <a:buChar char="•"/>
            </a:pPr>
            <a:r>
              <a:rPr lang="en-US" sz="2800" b="1" dirty="0">
                <a:solidFill>
                  <a:srgbClr val="000000"/>
                </a:solidFill>
              </a:rPr>
              <a:t>Example:  </a:t>
            </a:r>
            <a:r>
              <a:rPr lang="en-US" sz="2800" dirty="0">
                <a:solidFill>
                  <a:srgbClr val="000000"/>
                </a:solidFill>
              </a:rPr>
              <a:t>62.5 = 63 inches  62.4 = 62 inches. </a:t>
            </a:r>
          </a:p>
          <a:p>
            <a:pPr marL="1311149" lvl="1" indent="-342900">
              <a:buFont typeface="Arial"/>
              <a:buChar char="•"/>
            </a:pPr>
            <a:r>
              <a:rPr lang="en-US" sz="2800" dirty="0">
                <a:solidFill>
                  <a:srgbClr val="000000"/>
                </a:solidFill>
              </a:rPr>
              <a:t>Only enter height that has been directly measured by your agency staff</a:t>
            </a:r>
          </a:p>
          <a:p>
            <a:pPr marL="814136" lvl="1" indent="-171450">
              <a:buFont typeface="Arial"/>
              <a:buChar char="•"/>
            </a:pPr>
            <a:endParaRPr lang="en-US" sz="700" dirty="0">
              <a:solidFill>
                <a:srgbClr val="000000"/>
              </a:solidFill>
            </a:endParaRPr>
          </a:p>
          <a:p>
            <a:pPr marL="538737" indent="-457200">
              <a:buFont typeface="Arial"/>
              <a:buChar char="•"/>
            </a:pPr>
            <a:r>
              <a:rPr lang="en-US" sz="3200" dirty="0">
                <a:solidFill>
                  <a:srgbClr val="000000"/>
                </a:solidFill>
              </a:rPr>
              <a:t>A dash (-) value is a valid response and indicates that no information is available and/or an item could not be assessed.</a:t>
            </a:r>
          </a:p>
          <a:p>
            <a:pPr marL="463740" indent="-382203">
              <a:buFont typeface="Wingdings" panose="05000000000000000000" pitchFamily="2" charset="2"/>
              <a:buChar char="q"/>
            </a:pPr>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102</a:t>
            </a:fld>
            <a:endParaRPr lang="en-US" dirty="0"/>
          </a:p>
        </p:txBody>
      </p:sp>
    </p:spTree>
    <p:extLst>
      <p:ext uri="{BB962C8B-B14F-4D97-AF65-F5344CB8AC3E}">
        <p14:creationId xmlns:p14="http://schemas.microsoft.com/office/powerpoint/2010/main" val="75987403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719" y="247859"/>
            <a:ext cx="11151989" cy="798656"/>
          </a:xfrm>
        </p:spPr>
        <p:txBody>
          <a:bodyPr/>
          <a:lstStyle/>
          <a:p>
            <a:pPr algn="ctr"/>
            <a:r>
              <a:rPr lang="en-US" sz="4400" u="sng" dirty="0">
                <a:solidFill>
                  <a:schemeClr val="accent1"/>
                </a:solidFill>
              </a:rPr>
              <a:t>M1060 Weight  C-20</a:t>
            </a:r>
          </a:p>
        </p:txBody>
      </p:sp>
      <p:sp>
        <p:nvSpPr>
          <p:cNvPr id="3" name="Text Placeholder 2"/>
          <p:cNvSpPr>
            <a:spLocks noGrp="1"/>
          </p:cNvSpPr>
          <p:nvPr>
            <p:ph type="body" idx="1"/>
          </p:nvPr>
        </p:nvSpPr>
        <p:spPr>
          <a:xfrm>
            <a:off x="442119" y="1051719"/>
            <a:ext cx="11986552" cy="8179419"/>
          </a:xfrm>
        </p:spPr>
        <p:txBody>
          <a:bodyPr>
            <a:noAutofit/>
          </a:bodyPr>
          <a:lstStyle/>
          <a:p>
            <a:r>
              <a:rPr lang="en-US" sz="3200" b="1" dirty="0">
                <a:solidFill>
                  <a:srgbClr val="000000"/>
                </a:solidFill>
              </a:rPr>
              <a:t>Weight – measured in </a:t>
            </a:r>
            <a:r>
              <a:rPr lang="en-US" sz="3200" b="1" u="sng" dirty="0">
                <a:solidFill>
                  <a:srgbClr val="000000"/>
                </a:solidFill>
              </a:rPr>
              <a:t>pounds</a:t>
            </a:r>
            <a:r>
              <a:rPr lang="en-US" sz="3200" b="1" dirty="0">
                <a:solidFill>
                  <a:srgbClr val="000000"/>
                </a:solidFill>
              </a:rPr>
              <a:t> at SOC/ROC.</a:t>
            </a:r>
          </a:p>
          <a:p>
            <a:endParaRPr lang="en-US" sz="1600" dirty="0">
              <a:solidFill>
                <a:srgbClr val="000000"/>
              </a:solidFill>
            </a:endParaRPr>
          </a:p>
          <a:p>
            <a:pPr marL="538737" indent="-457200">
              <a:buFont typeface="Arial"/>
              <a:buChar char="•"/>
            </a:pPr>
            <a:r>
              <a:rPr lang="en-US" dirty="0">
                <a:solidFill>
                  <a:srgbClr val="000000"/>
                </a:solidFill>
              </a:rPr>
              <a:t>Agency needs a policy/procedure which should reflect current standards of practice on how to measure weight (shoes off, </a:t>
            </a:r>
            <a:r>
              <a:rPr lang="en-US" dirty="0" err="1">
                <a:solidFill>
                  <a:srgbClr val="000000"/>
                </a:solidFill>
              </a:rPr>
              <a:t>cath</a:t>
            </a:r>
            <a:r>
              <a:rPr lang="en-US" dirty="0">
                <a:solidFill>
                  <a:srgbClr val="000000"/>
                </a:solidFill>
              </a:rPr>
              <a:t> bag emptied, </a:t>
            </a:r>
            <a:r>
              <a:rPr lang="en-US" dirty="0" err="1">
                <a:solidFill>
                  <a:srgbClr val="000000"/>
                </a:solidFill>
              </a:rPr>
              <a:t>etc</a:t>
            </a:r>
            <a:r>
              <a:rPr lang="en-US" dirty="0">
                <a:solidFill>
                  <a:srgbClr val="000000"/>
                </a:solidFill>
              </a:rPr>
              <a:t>)</a:t>
            </a:r>
          </a:p>
          <a:p>
            <a:pPr marL="538737" indent="-457200">
              <a:buFont typeface="Arial"/>
              <a:buChar char="•"/>
            </a:pPr>
            <a:r>
              <a:rPr lang="en-US" dirty="0">
                <a:solidFill>
                  <a:srgbClr val="000000"/>
                </a:solidFill>
              </a:rPr>
              <a:t>Base weight on most recent measure in last 30 days-not self report or from documentation from another setting.</a:t>
            </a:r>
          </a:p>
          <a:p>
            <a:pPr marL="538737" indent="-457200">
              <a:buFont typeface="Arial"/>
              <a:buChar char="•"/>
            </a:pPr>
            <a:r>
              <a:rPr lang="en-US" dirty="0">
                <a:solidFill>
                  <a:srgbClr val="000000"/>
                </a:solidFill>
              </a:rPr>
              <a:t>Record weight in nearest whole pounds by rounding</a:t>
            </a:r>
          </a:p>
          <a:p>
            <a:pPr marL="688975" lvl="2" indent="-312738">
              <a:buClr>
                <a:schemeClr val="tx1">
                  <a:shade val="95000"/>
                </a:schemeClr>
              </a:buClr>
              <a:buSzPct val="65000"/>
              <a:buFont typeface="Arial"/>
              <a:buChar char="•"/>
            </a:pPr>
            <a:r>
              <a:rPr lang="en-US" sz="2800" dirty="0">
                <a:solidFill>
                  <a:srgbClr val="000000"/>
                </a:solidFill>
              </a:rPr>
              <a:t>If weight is .5 pounds or greater, round weight up to the nearest whole pound.  If .4 or less, round down to the nearest whole pound.</a:t>
            </a:r>
          </a:p>
          <a:p>
            <a:pPr marL="688975" lvl="2" indent="-312738">
              <a:buClr>
                <a:schemeClr val="tx1">
                  <a:shade val="95000"/>
                </a:schemeClr>
              </a:buClr>
              <a:buSzPct val="65000"/>
              <a:buFont typeface="Arial"/>
              <a:buChar char="•"/>
            </a:pPr>
            <a:r>
              <a:rPr lang="en-US" sz="2800" b="1" dirty="0">
                <a:solidFill>
                  <a:srgbClr val="000000"/>
                </a:solidFill>
              </a:rPr>
              <a:t>Example:  </a:t>
            </a:r>
            <a:r>
              <a:rPr lang="en-US" sz="2800" dirty="0">
                <a:solidFill>
                  <a:srgbClr val="000000"/>
                </a:solidFill>
              </a:rPr>
              <a:t>152.5 = 153 pounds  152.4 = 152 pounds.</a:t>
            </a:r>
          </a:p>
          <a:p>
            <a:pPr marL="688975" lvl="2" indent="-312738">
              <a:buClr>
                <a:schemeClr val="tx1">
                  <a:shade val="95000"/>
                </a:schemeClr>
              </a:buClr>
              <a:buSzPct val="65000"/>
              <a:buFont typeface="Arial"/>
              <a:buChar char="•"/>
            </a:pPr>
            <a:r>
              <a:rPr lang="en-US" sz="2800" dirty="0">
                <a:solidFill>
                  <a:srgbClr val="000000"/>
                </a:solidFill>
              </a:rPr>
              <a:t>If agency staff weighs the patient multiple times during the assessment period - use the first weight.</a:t>
            </a:r>
          </a:p>
          <a:p>
            <a:pPr marL="688975" lvl="2" indent="-312738">
              <a:buClr>
                <a:schemeClr val="tx1">
                  <a:shade val="95000"/>
                </a:schemeClr>
              </a:buClr>
              <a:buSzPct val="65000"/>
              <a:buFont typeface="Arial"/>
              <a:buChar char="•"/>
            </a:pPr>
            <a:r>
              <a:rPr lang="en-US" sz="2800" dirty="0">
                <a:solidFill>
                  <a:srgbClr val="000000"/>
                </a:solidFill>
              </a:rPr>
              <a:t>Only enter a weight that has been directly measured by your agency staff</a:t>
            </a:r>
          </a:p>
          <a:p>
            <a:pPr marL="688975" lvl="2" indent="-312738">
              <a:buClr>
                <a:schemeClr val="tx1">
                  <a:shade val="95000"/>
                </a:schemeClr>
              </a:buClr>
              <a:buSzPct val="65000"/>
              <a:buFont typeface="Arial"/>
              <a:buChar char="•"/>
            </a:pPr>
            <a:r>
              <a:rPr lang="en-US" sz="2800" dirty="0">
                <a:solidFill>
                  <a:srgbClr val="000000"/>
                </a:solidFill>
              </a:rPr>
              <a:t>If patient cannot be weighed, for example, extreme pain, immobility, or risk of pathological fractures, enter the dash value </a:t>
            </a:r>
          </a:p>
          <a:p>
            <a:pPr marL="376237" lvl="2">
              <a:buClr>
                <a:schemeClr val="tx1">
                  <a:shade val="95000"/>
                </a:schemeClr>
              </a:buClr>
              <a:buSzPct val="65000"/>
            </a:pPr>
            <a:r>
              <a:rPr lang="en-US" sz="2800" dirty="0">
                <a:solidFill>
                  <a:srgbClr val="000000"/>
                </a:solidFill>
              </a:rPr>
              <a:t>   (-) and document the rationale on the patient’s medical record.</a:t>
            </a:r>
          </a:p>
          <a:p>
            <a:pPr marL="463740" indent="-382203">
              <a:buFont typeface="Wingdings" panose="05000000000000000000" pitchFamily="2" charset="2"/>
              <a:buChar char="q"/>
            </a:pPr>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103</a:t>
            </a:fld>
            <a:endParaRPr lang="en-US" dirty="0"/>
          </a:p>
        </p:txBody>
      </p:sp>
    </p:spTree>
    <p:extLst>
      <p:ext uri="{BB962C8B-B14F-4D97-AF65-F5344CB8AC3E}">
        <p14:creationId xmlns:p14="http://schemas.microsoft.com/office/powerpoint/2010/main" val="46950459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EC59351-265A-4B9B-940E-48C268FEB576}"/>
              </a:ext>
            </a:extLst>
          </p:cNvPr>
          <p:cNvSpPr>
            <a:spLocks noGrp="1"/>
          </p:cNvSpPr>
          <p:nvPr>
            <p:ph type="title"/>
          </p:nvPr>
        </p:nvSpPr>
        <p:spPr>
          <a:xfrm>
            <a:off x="377101" y="442119"/>
            <a:ext cx="12322035" cy="860148"/>
          </a:xfrm>
        </p:spPr>
        <p:txBody>
          <a:bodyPr/>
          <a:lstStyle/>
          <a:p>
            <a:pPr algn="ctr"/>
            <a:r>
              <a:rPr lang="en-US" sz="4400" dirty="0">
                <a:solidFill>
                  <a:schemeClr val="accent1"/>
                </a:solidFill>
              </a:rPr>
              <a:t>Height and Weight continued C-21</a:t>
            </a:r>
          </a:p>
        </p:txBody>
      </p:sp>
      <p:sp>
        <p:nvSpPr>
          <p:cNvPr id="8" name="Content Placeholder 7">
            <a:extLst>
              <a:ext uri="{FF2B5EF4-FFF2-40B4-BE49-F238E27FC236}">
                <a16:creationId xmlns:a16="http://schemas.microsoft.com/office/drawing/2014/main" id="{39C2B8F2-FF0A-4227-9DD5-04110C445656}"/>
              </a:ext>
            </a:extLst>
          </p:cNvPr>
          <p:cNvSpPr>
            <a:spLocks noGrp="1"/>
          </p:cNvSpPr>
          <p:nvPr>
            <p:ph idx="1"/>
          </p:nvPr>
        </p:nvSpPr>
        <p:spPr>
          <a:xfrm>
            <a:off x="719866" y="1803721"/>
            <a:ext cx="11636506" cy="6683653"/>
          </a:xfrm>
        </p:spPr>
        <p:txBody>
          <a:bodyPr/>
          <a:lstStyle/>
          <a:p>
            <a:pPr marL="685800" indent="-685800">
              <a:buFont typeface="Arial" panose="020B0604020202020204" pitchFamily="34" charset="0"/>
              <a:buChar char="•"/>
            </a:pPr>
            <a:r>
              <a:rPr lang="en-US" sz="3600" dirty="0"/>
              <a:t>When there is an unsuccessful attempt to measure a patient’s height or weight at SOC/ROC, and there is a documented </a:t>
            </a:r>
            <a:r>
              <a:rPr lang="en-US" sz="3600" dirty="0">
                <a:solidFill>
                  <a:schemeClr val="accent1"/>
                </a:solidFill>
              </a:rPr>
              <a:t>agency</a:t>
            </a:r>
            <a:r>
              <a:rPr lang="en-US" sz="3600" dirty="0"/>
              <a:t>-obtained height and weight from one or more previous home health visits, an agency-obtained height or weight from a documented visit conducted </a:t>
            </a:r>
            <a:r>
              <a:rPr lang="en-US" sz="3600" dirty="0">
                <a:solidFill>
                  <a:schemeClr val="accent1"/>
                </a:solidFill>
              </a:rPr>
              <a:t>within the previous 30-day window </a:t>
            </a:r>
            <a:r>
              <a:rPr lang="en-US" sz="3600" dirty="0"/>
              <a:t>may be used.</a:t>
            </a:r>
          </a:p>
          <a:p>
            <a:pPr marL="0" indent="0"/>
            <a:endParaRPr lang="en-US" sz="1200" dirty="0"/>
          </a:p>
          <a:p>
            <a:pPr marL="685800" indent="-685800">
              <a:buFont typeface="Arial" panose="020B0604020202020204" pitchFamily="34" charset="0"/>
              <a:buChar char="•"/>
            </a:pPr>
            <a:r>
              <a:rPr lang="en-US" sz="3600" dirty="0"/>
              <a:t>When possible a current height and weight should be obtained by the agency as part of the SOC/ROC assessment.</a:t>
            </a:r>
          </a:p>
        </p:txBody>
      </p:sp>
      <p:sp>
        <p:nvSpPr>
          <p:cNvPr id="4" name="Slide Number Placeholder 3">
            <a:extLst>
              <a:ext uri="{FF2B5EF4-FFF2-40B4-BE49-F238E27FC236}">
                <a16:creationId xmlns:a16="http://schemas.microsoft.com/office/drawing/2014/main" id="{37EF720C-F479-4A3C-9094-2B1B63FC7959}"/>
              </a:ext>
            </a:extLst>
          </p:cNvPr>
          <p:cNvSpPr>
            <a:spLocks noGrp="1"/>
          </p:cNvSpPr>
          <p:nvPr>
            <p:ph type="sldNum" sz="quarter" idx="12"/>
          </p:nvPr>
        </p:nvSpPr>
        <p:spPr/>
        <p:txBody>
          <a:bodyPr/>
          <a:lstStyle/>
          <a:p>
            <a:fld id="{895F941F-37F6-4B1F-AEB2-74CB5EFF426C}" type="slidenum">
              <a:rPr lang="en-US" smtClean="0"/>
              <a:pPr/>
              <a:t>104</a:t>
            </a:fld>
            <a:endParaRPr lang="en-US" dirty="0"/>
          </a:p>
        </p:txBody>
      </p:sp>
    </p:spTree>
    <p:extLst>
      <p:ext uri="{BB962C8B-B14F-4D97-AF65-F5344CB8AC3E}">
        <p14:creationId xmlns:p14="http://schemas.microsoft.com/office/powerpoint/2010/main" val="123985552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prstClr val="black"/>
              <a:schemeClr val="accent6">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1719" y="3413919"/>
            <a:ext cx="3563977" cy="967346"/>
          </a:xfrm>
        </p:spPr>
        <p:txBody>
          <a:bodyPr>
            <a:normAutofit/>
          </a:bodyPr>
          <a:lstStyle/>
          <a:p>
            <a:r>
              <a:rPr lang="en-US" sz="4500" dirty="0">
                <a:solidFill>
                  <a:schemeClr val="accent1"/>
                </a:solidFill>
              </a:rPr>
              <a:t>OASIS – D1	</a:t>
            </a:r>
          </a:p>
        </p:txBody>
      </p:sp>
      <p:sp>
        <p:nvSpPr>
          <p:cNvPr id="3" name="Text Placeholder 2"/>
          <p:cNvSpPr>
            <a:spLocks noGrp="1"/>
          </p:cNvSpPr>
          <p:nvPr>
            <p:ph type="body" idx="1"/>
          </p:nvPr>
        </p:nvSpPr>
        <p:spPr>
          <a:xfrm>
            <a:off x="4861719" y="4328319"/>
            <a:ext cx="6038586" cy="641097"/>
          </a:xfrm>
        </p:spPr>
        <p:txBody>
          <a:bodyPr>
            <a:normAutofit lnSpcReduction="10000"/>
          </a:bodyPr>
          <a:lstStyle/>
          <a:p>
            <a:r>
              <a:rPr lang="en-US" sz="3700" dirty="0"/>
              <a:t>Patient Living Situation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105</a:t>
            </a:fld>
            <a:endParaRPr 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5F941F-37F6-4B1F-AEB2-74CB5EFF426C}" type="slidenum">
              <a:rPr lang="en-US" smtClean="0"/>
              <a:pPr/>
              <a:t>106</a:t>
            </a:fld>
            <a:endParaRPr lang="en-US" dirty="0"/>
          </a:p>
        </p:txBody>
      </p:sp>
      <p:pic>
        <p:nvPicPr>
          <p:cNvPr id="747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68" y="289718"/>
            <a:ext cx="13076238" cy="9128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Table 1"/>
          <p:cNvGraphicFramePr>
            <a:graphicFrameLocks noGrp="1"/>
          </p:cNvGraphicFramePr>
          <p:nvPr>
            <p:extLst>
              <p:ext uri="{D42A27DB-BD31-4B8C-83A1-F6EECF244321}">
                <p14:modId xmlns:p14="http://schemas.microsoft.com/office/powerpoint/2010/main" val="2744141926"/>
              </p:ext>
            </p:extLst>
          </p:nvPr>
        </p:nvGraphicFramePr>
        <p:xfrm>
          <a:off x="10271919" y="518319"/>
          <a:ext cx="2150507" cy="648840"/>
        </p:xfrm>
        <a:graphic>
          <a:graphicData uri="http://schemas.openxmlformats.org/drawingml/2006/table">
            <a:tbl>
              <a:tblPr firstRow="1" bandRow="1">
                <a:tableStyleId>{5C22544A-7EE6-4342-B048-85BDC9FD1C3A}</a:tableStyleId>
              </a:tblPr>
              <a:tblGrid>
                <a:gridCol w="2150507">
                  <a:extLst>
                    <a:ext uri="{9D8B030D-6E8A-4147-A177-3AD203B41FA5}">
                      <a16:colId xmlns:a16="http://schemas.microsoft.com/office/drawing/2014/main" val="20000"/>
                    </a:ext>
                  </a:extLst>
                </a:gridCol>
              </a:tblGrid>
              <a:tr h="648840">
                <a:tc>
                  <a:txBody>
                    <a:bodyPr/>
                    <a:lstStyle/>
                    <a:p>
                      <a:r>
                        <a:rPr lang="en-US" sz="3400" dirty="0"/>
                        <a:t>D-1 &amp; D-2</a:t>
                      </a:r>
                    </a:p>
                  </a:txBody>
                  <a:tcPr marL="130762" marR="130762" marT="62791" marB="62791">
                    <a:solidFill>
                      <a:schemeClr val="accent5">
                        <a:lumMod val="50000"/>
                        <a:lumOff val="50000"/>
                      </a:schemeClr>
                    </a:solidFill>
                  </a:tcPr>
                </a:tc>
                <a:extLst>
                  <a:ext uri="{0D108BD9-81ED-4DB2-BD59-A6C34878D82A}">
                    <a16:rowId xmlns:a16="http://schemas.microsoft.com/office/drawing/2014/main" val="10000"/>
                  </a:ext>
                </a:extLst>
              </a:tr>
            </a:tbl>
          </a:graphicData>
        </a:graphic>
      </p:graphicFrame>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1519" y="1737519"/>
            <a:ext cx="5715000"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624689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76" y="247859"/>
            <a:ext cx="11768614" cy="776624"/>
          </a:xfrm>
        </p:spPr>
        <p:txBody>
          <a:bodyPr>
            <a:normAutofit/>
          </a:bodyPr>
          <a:lstStyle/>
          <a:p>
            <a:pPr algn="ctr"/>
            <a:r>
              <a:rPr lang="en-US" sz="3700" u="sng" dirty="0">
                <a:solidFill>
                  <a:schemeClr val="accent1"/>
                </a:solidFill>
              </a:rPr>
              <a:t>M1100 Patient Living Situation D-1</a:t>
            </a:r>
          </a:p>
        </p:txBody>
      </p:sp>
      <p:sp>
        <p:nvSpPr>
          <p:cNvPr id="3" name="Content Placeholder 2"/>
          <p:cNvSpPr>
            <a:spLocks noGrp="1"/>
          </p:cNvSpPr>
          <p:nvPr>
            <p:ph idx="1"/>
          </p:nvPr>
        </p:nvSpPr>
        <p:spPr>
          <a:xfrm>
            <a:off x="289719" y="1341438"/>
            <a:ext cx="12422426" cy="8077200"/>
          </a:xfrm>
        </p:spPr>
        <p:txBody>
          <a:bodyPr>
            <a:normAutofit/>
          </a:bodyPr>
          <a:lstStyle/>
          <a:p>
            <a:r>
              <a:rPr lang="en-US" sz="3600" b="1" dirty="0">
                <a:solidFill>
                  <a:schemeClr val="accent1"/>
                </a:solidFill>
              </a:rPr>
              <a:t>Step 1</a:t>
            </a:r>
            <a:r>
              <a:rPr lang="en-US" sz="1800" b="1" dirty="0">
                <a:solidFill>
                  <a:schemeClr val="accent1"/>
                </a:solidFill>
              </a:rPr>
              <a:t> </a:t>
            </a:r>
            <a:r>
              <a:rPr lang="en-US" sz="2500" b="1" dirty="0">
                <a:solidFill>
                  <a:srgbClr val="000000"/>
                </a:solidFill>
              </a:rPr>
              <a:t>– </a:t>
            </a:r>
            <a:r>
              <a:rPr lang="en-US" sz="2800" b="1" dirty="0">
                <a:solidFill>
                  <a:srgbClr val="000000"/>
                </a:solidFill>
              </a:rPr>
              <a:t>Select the row that reflects patients usual living situation</a:t>
            </a:r>
          </a:p>
          <a:p>
            <a:pPr lvl="1"/>
            <a:r>
              <a:rPr lang="en-US" sz="2800" b="1" dirty="0">
                <a:solidFill>
                  <a:srgbClr val="000000"/>
                </a:solidFill>
              </a:rPr>
              <a:t>If the patient recently changed their living arrangement due to their condition, report the “</a:t>
            </a:r>
            <a:r>
              <a:rPr lang="en-US" sz="2800" dirty="0">
                <a:solidFill>
                  <a:srgbClr val="000000"/>
                </a:solidFill>
              </a:rPr>
              <a:t>usual”</a:t>
            </a:r>
            <a:r>
              <a:rPr lang="en-US" sz="2800" b="1" dirty="0">
                <a:solidFill>
                  <a:srgbClr val="000000"/>
                </a:solidFill>
              </a:rPr>
              <a:t> living situation unless the new living arrangement is permanent.</a:t>
            </a:r>
          </a:p>
          <a:p>
            <a:pPr lvl="1"/>
            <a:r>
              <a:rPr lang="en-US" sz="2800" b="1" dirty="0">
                <a:solidFill>
                  <a:srgbClr val="000000"/>
                </a:solidFill>
              </a:rPr>
              <a:t>Usual status </a:t>
            </a:r>
            <a:r>
              <a:rPr lang="en-US" sz="2800" dirty="0">
                <a:solidFill>
                  <a:srgbClr val="000000"/>
                </a:solidFill>
              </a:rPr>
              <a:t>is considered the living conditions </a:t>
            </a:r>
            <a:r>
              <a:rPr lang="en-US" sz="2800" b="1" dirty="0">
                <a:solidFill>
                  <a:srgbClr val="000000"/>
                </a:solidFill>
              </a:rPr>
              <a:t>prior to </a:t>
            </a:r>
            <a:r>
              <a:rPr lang="en-US" sz="2800" dirty="0">
                <a:solidFill>
                  <a:srgbClr val="000000"/>
                </a:solidFill>
              </a:rPr>
              <a:t>illness, injury or exacerbation of condition for which the patient is receiving care for this episode.</a:t>
            </a:r>
            <a:endParaRPr lang="en-US" sz="2800" b="1" dirty="0">
              <a:solidFill>
                <a:srgbClr val="000000"/>
              </a:solidFill>
            </a:endParaRPr>
          </a:p>
          <a:p>
            <a:pPr marL="652294" lvl="1" indent="0">
              <a:buNone/>
            </a:pPr>
            <a:endParaRPr lang="en-US" sz="800" b="1" dirty="0">
              <a:solidFill>
                <a:srgbClr val="000000"/>
              </a:solidFill>
            </a:endParaRPr>
          </a:p>
          <a:p>
            <a:r>
              <a:rPr lang="en-US" sz="2800" b="1" dirty="0">
                <a:solidFill>
                  <a:srgbClr val="000000"/>
                </a:solidFill>
              </a:rPr>
              <a:t>Response Row “a” </a:t>
            </a:r>
            <a:r>
              <a:rPr lang="en-US" sz="2800" dirty="0">
                <a:solidFill>
                  <a:srgbClr val="000000"/>
                </a:solidFill>
              </a:rPr>
              <a:t>– </a:t>
            </a:r>
            <a:r>
              <a:rPr lang="en-US" sz="2800" b="1" dirty="0">
                <a:solidFill>
                  <a:srgbClr val="000000"/>
                </a:solidFill>
              </a:rPr>
              <a:t>Lives Alone in an </a:t>
            </a:r>
            <a:r>
              <a:rPr lang="en-US" sz="2800" dirty="0">
                <a:solidFill>
                  <a:srgbClr val="000000"/>
                </a:solidFill>
              </a:rPr>
              <a:t>independent (non-assisted setting – can obtain emergency help by phone or life line.</a:t>
            </a:r>
          </a:p>
          <a:p>
            <a:pPr lvl="1"/>
            <a:r>
              <a:rPr lang="en-US" sz="2700" dirty="0">
                <a:solidFill>
                  <a:srgbClr val="000000"/>
                </a:solidFill>
              </a:rPr>
              <a:t>Alone in home, apartment, own room in boarding house</a:t>
            </a:r>
          </a:p>
          <a:p>
            <a:pPr lvl="1"/>
            <a:r>
              <a:rPr lang="en-US" sz="2700" dirty="0">
                <a:solidFill>
                  <a:srgbClr val="000000"/>
                </a:solidFill>
              </a:rPr>
              <a:t>Lives with live-in </a:t>
            </a:r>
            <a:r>
              <a:rPr lang="en-US" sz="2700" b="1" dirty="0">
                <a:solidFill>
                  <a:srgbClr val="000000"/>
                </a:solidFill>
              </a:rPr>
              <a:t>non</a:t>
            </a:r>
            <a:r>
              <a:rPr lang="en-US" sz="2700" dirty="0">
                <a:solidFill>
                  <a:srgbClr val="000000"/>
                </a:solidFill>
              </a:rPr>
              <a:t> family paid help </a:t>
            </a:r>
          </a:p>
          <a:p>
            <a:pPr lvl="1"/>
            <a:r>
              <a:rPr lang="en-US" sz="2700" dirty="0">
                <a:solidFill>
                  <a:srgbClr val="000000"/>
                </a:solidFill>
              </a:rPr>
              <a:t>Caregiver </a:t>
            </a:r>
            <a:r>
              <a:rPr lang="en-US" sz="2700" b="1" dirty="0">
                <a:solidFill>
                  <a:srgbClr val="000000"/>
                </a:solidFill>
              </a:rPr>
              <a:t>temporarily</a:t>
            </a:r>
            <a:r>
              <a:rPr lang="en-US" sz="2700" dirty="0">
                <a:solidFill>
                  <a:srgbClr val="000000"/>
                </a:solidFill>
              </a:rPr>
              <a:t> staying to provide care</a:t>
            </a:r>
          </a:p>
          <a:p>
            <a:pPr lvl="1"/>
            <a:r>
              <a:rPr lang="en-US" sz="2700" dirty="0">
                <a:solidFill>
                  <a:srgbClr val="000000"/>
                </a:solidFill>
              </a:rPr>
              <a:t>Alone, but can obtain emergency help by phone or life-line</a:t>
            </a:r>
          </a:p>
          <a:p>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107</a:t>
            </a:fld>
            <a:endParaRPr 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12" y="165241"/>
            <a:ext cx="11768614" cy="878638"/>
          </a:xfrm>
        </p:spPr>
        <p:txBody>
          <a:bodyPr>
            <a:normAutofit/>
          </a:bodyPr>
          <a:lstStyle/>
          <a:p>
            <a:pPr algn="ctr"/>
            <a:r>
              <a:rPr lang="en-US" sz="4400" u="sng" dirty="0">
                <a:solidFill>
                  <a:schemeClr val="accent1"/>
                </a:solidFill>
              </a:rPr>
              <a:t>M1100 Patient Living Situation (cont.)D-1*</a:t>
            </a:r>
          </a:p>
        </p:txBody>
      </p:sp>
      <p:sp>
        <p:nvSpPr>
          <p:cNvPr id="3" name="Content Placeholder 2"/>
          <p:cNvSpPr>
            <a:spLocks noGrp="1"/>
          </p:cNvSpPr>
          <p:nvPr>
            <p:ph idx="1"/>
          </p:nvPr>
        </p:nvSpPr>
        <p:spPr>
          <a:xfrm>
            <a:off x="213519" y="975519"/>
            <a:ext cx="12356889" cy="8610600"/>
          </a:xfrm>
        </p:spPr>
        <p:txBody>
          <a:bodyPr>
            <a:normAutofit/>
          </a:bodyPr>
          <a:lstStyle/>
          <a:p>
            <a:pPr marL="571500" indent="-571500">
              <a:buFont typeface="Arial"/>
              <a:buChar char="•"/>
            </a:pPr>
            <a:r>
              <a:rPr lang="en-US" sz="3200" b="1" dirty="0">
                <a:solidFill>
                  <a:srgbClr val="000000"/>
                </a:solidFill>
              </a:rPr>
              <a:t>Response Row “b” </a:t>
            </a:r>
            <a:r>
              <a:rPr lang="en-US" sz="3200" dirty="0">
                <a:solidFill>
                  <a:srgbClr val="000000"/>
                </a:solidFill>
              </a:rPr>
              <a:t>– L</a:t>
            </a:r>
            <a:r>
              <a:rPr lang="en-US" sz="3200" b="1" dirty="0">
                <a:solidFill>
                  <a:srgbClr val="000000"/>
                </a:solidFill>
              </a:rPr>
              <a:t>ives with others </a:t>
            </a:r>
            <a:r>
              <a:rPr lang="en-US" sz="3200" dirty="0">
                <a:solidFill>
                  <a:srgbClr val="000000"/>
                </a:solidFill>
              </a:rPr>
              <a:t>in independent (non-assisted) setting.  </a:t>
            </a:r>
          </a:p>
          <a:p>
            <a:pPr lvl="1"/>
            <a:r>
              <a:rPr lang="en-US" sz="3800" dirty="0">
                <a:solidFill>
                  <a:srgbClr val="000000"/>
                </a:solidFill>
              </a:rPr>
              <a:t>“</a:t>
            </a:r>
            <a:r>
              <a:rPr lang="en-US" sz="2800" dirty="0">
                <a:solidFill>
                  <a:srgbClr val="000000"/>
                </a:solidFill>
              </a:rPr>
              <a:t>Others” include a spouse, family member, or significant other in (non-assisted) setting</a:t>
            </a:r>
          </a:p>
          <a:p>
            <a:pPr lvl="1"/>
            <a:r>
              <a:rPr lang="en-US" sz="2800" dirty="0">
                <a:solidFill>
                  <a:srgbClr val="000000"/>
                </a:solidFill>
              </a:rPr>
              <a:t>Lives with others but is occasionally alone because caregiver  travels out of town – still lives with others</a:t>
            </a:r>
          </a:p>
          <a:p>
            <a:pPr lvl="1"/>
            <a:r>
              <a:rPr lang="en-US" sz="2800" dirty="0">
                <a:solidFill>
                  <a:srgbClr val="000000"/>
                </a:solidFill>
              </a:rPr>
              <a:t>Lives with </a:t>
            </a:r>
            <a:r>
              <a:rPr lang="en-US" sz="2800" b="1" dirty="0">
                <a:solidFill>
                  <a:srgbClr val="000000"/>
                </a:solidFill>
              </a:rPr>
              <a:t>family paid </a:t>
            </a:r>
            <a:r>
              <a:rPr lang="en-US" sz="2800" dirty="0">
                <a:solidFill>
                  <a:srgbClr val="000000"/>
                </a:solidFill>
              </a:rPr>
              <a:t>to provide care. (Niece who is paid thru state funded program or by other family to provide care.</a:t>
            </a:r>
          </a:p>
          <a:p>
            <a:pPr marL="571500" indent="-571500">
              <a:buFont typeface="Arial"/>
              <a:buChar char="•"/>
            </a:pPr>
            <a:r>
              <a:rPr lang="en-US" sz="3200" b="1" dirty="0">
                <a:solidFill>
                  <a:srgbClr val="000000"/>
                </a:solidFill>
              </a:rPr>
              <a:t>Response Row “c” </a:t>
            </a:r>
            <a:r>
              <a:rPr lang="en-US" sz="3200" dirty="0">
                <a:solidFill>
                  <a:srgbClr val="000000"/>
                </a:solidFill>
              </a:rPr>
              <a:t>– Lives in an “assisted living” setting alone or with spouse, family or significant other  </a:t>
            </a:r>
          </a:p>
          <a:p>
            <a:pPr lvl="1"/>
            <a:r>
              <a:rPr lang="en-US" sz="2800" dirty="0">
                <a:solidFill>
                  <a:srgbClr val="000000"/>
                </a:solidFill>
              </a:rPr>
              <a:t>Assistance, supervision, and/or oversight </a:t>
            </a:r>
            <a:r>
              <a:rPr lang="en-US" sz="2800" b="1" dirty="0">
                <a:solidFill>
                  <a:schemeClr val="accent1"/>
                </a:solidFill>
              </a:rPr>
              <a:t>are provided </a:t>
            </a:r>
            <a:r>
              <a:rPr lang="en-US" sz="2800" dirty="0">
                <a:solidFill>
                  <a:srgbClr val="000000"/>
                </a:solidFill>
              </a:rPr>
              <a:t>as part of the living arrangement</a:t>
            </a:r>
          </a:p>
          <a:p>
            <a:pPr lvl="1"/>
            <a:r>
              <a:rPr lang="en-US" sz="2800" dirty="0">
                <a:solidFill>
                  <a:srgbClr val="000000"/>
                </a:solidFill>
              </a:rPr>
              <a:t>A call bell that summons help=assistance.  If call bell is for emergency use only code as occasional/short-term assistance unless a caregiver is meeting other needs.</a:t>
            </a:r>
          </a:p>
          <a:p>
            <a:pPr lvl="1"/>
            <a:endParaRPr lang="en-US" sz="3800" dirty="0">
              <a:solidFill>
                <a:srgbClr val="000000"/>
              </a:solidFill>
            </a:endParaRPr>
          </a:p>
          <a:p>
            <a:pPr lvl="1"/>
            <a:endParaRPr lang="en-US" sz="3800" dirty="0">
              <a:solidFill>
                <a:srgbClr val="000000"/>
              </a:solidFill>
            </a:endParaRPr>
          </a:p>
          <a:p>
            <a:pPr lvl="1"/>
            <a:endParaRPr lang="en-US" sz="3800" dirty="0">
              <a:solidFill>
                <a:srgbClr val="000000"/>
              </a:solidFill>
            </a:endParaRPr>
          </a:p>
          <a:p>
            <a:pPr lvl="1"/>
            <a:endParaRPr lang="en-US" sz="3800" dirty="0">
              <a:solidFill>
                <a:srgbClr val="000000"/>
              </a:solidFill>
            </a:endParaRPr>
          </a:p>
          <a:p>
            <a:pPr marL="642686" lvl="1" indent="0">
              <a:buNone/>
            </a:pPr>
            <a:endParaRPr lang="en-US" sz="3800" dirty="0">
              <a:solidFill>
                <a:srgbClr val="000000"/>
              </a:solidFill>
            </a:endParaRPr>
          </a:p>
          <a:p>
            <a:pPr marL="152881" indent="0"/>
            <a:endParaRPr lang="en-US" sz="300" dirty="0">
              <a:solidFill>
                <a:srgbClr val="000000"/>
              </a:solidFill>
            </a:endParaRPr>
          </a:p>
          <a:p>
            <a:pPr marL="152881" indent="0"/>
            <a:endParaRPr lang="en-US" sz="300" dirty="0">
              <a:solidFill>
                <a:srgbClr val="000000"/>
              </a:solidFill>
            </a:endParaRPr>
          </a:p>
          <a:p>
            <a:pPr marL="152881" indent="0"/>
            <a:endParaRPr lang="en-US" sz="600" dirty="0">
              <a:solidFill>
                <a:srgbClr val="000000"/>
              </a:solidFill>
            </a:endParaRPr>
          </a:p>
          <a:p>
            <a:pPr marL="152881" indent="0"/>
            <a:endParaRPr lang="en-US" sz="300" dirty="0">
              <a:solidFill>
                <a:srgbClr val="000000"/>
              </a:solidFill>
            </a:endParaRPr>
          </a:p>
          <a:p>
            <a:pPr marL="152881" indent="0"/>
            <a:endParaRPr lang="en-US" sz="300" dirty="0">
              <a:solidFill>
                <a:srgbClr val="000000"/>
              </a:solidFill>
            </a:endParaRPr>
          </a:p>
          <a:p>
            <a:pPr marL="152881" indent="0"/>
            <a:endParaRPr lang="en-US" sz="3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108</a:t>
            </a:fld>
            <a:endParaRPr 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37" y="82624"/>
            <a:ext cx="12749332" cy="930851"/>
          </a:xfrm>
        </p:spPr>
        <p:txBody>
          <a:bodyPr>
            <a:normAutofit/>
          </a:bodyPr>
          <a:lstStyle/>
          <a:p>
            <a:pPr algn="ctr"/>
            <a:r>
              <a:rPr lang="en-US" sz="3700" u="sng" dirty="0">
                <a:solidFill>
                  <a:schemeClr val="accent1"/>
                </a:solidFill>
              </a:rPr>
              <a:t>M1100 Patient Living Situation Availability D-2</a:t>
            </a:r>
            <a:endParaRPr lang="en-US" sz="3700" dirty="0">
              <a:solidFill>
                <a:schemeClr val="accent1"/>
              </a:solidFill>
            </a:endParaRPr>
          </a:p>
        </p:txBody>
      </p:sp>
      <p:sp>
        <p:nvSpPr>
          <p:cNvPr id="3" name="Content Placeholder 2"/>
          <p:cNvSpPr>
            <a:spLocks noGrp="1"/>
          </p:cNvSpPr>
          <p:nvPr>
            <p:ph idx="1"/>
          </p:nvPr>
        </p:nvSpPr>
        <p:spPr>
          <a:xfrm>
            <a:off x="0" y="2575719"/>
            <a:ext cx="12514186" cy="7239000"/>
          </a:xfrm>
        </p:spPr>
        <p:txBody>
          <a:bodyPr>
            <a:normAutofit/>
          </a:bodyPr>
          <a:lstStyle/>
          <a:p>
            <a:pPr lvl="1"/>
            <a:r>
              <a:rPr lang="en-US" sz="3200" dirty="0">
                <a:solidFill>
                  <a:srgbClr val="000000"/>
                </a:solidFill>
              </a:rPr>
              <a:t>Availability of assistance refers to any type of </a:t>
            </a:r>
            <a:r>
              <a:rPr lang="en-US" sz="3200" dirty="0">
                <a:solidFill>
                  <a:schemeClr val="accent1"/>
                </a:solidFill>
              </a:rPr>
              <a:t>in-person</a:t>
            </a:r>
            <a:r>
              <a:rPr lang="en-US" sz="3200" dirty="0">
                <a:solidFill>
                  <a:srgbClr val="000000"/>
                </a:solidFill>
              </a:rPr>
              <a:t> assistance provided </a:t>
            </a:r>
            <a:r>
              <a:rPr lang="en-US" sz="3200" dirty="0">
                <a:solidFill>
                  <a:schemeClr val="accent1"/>
                </a:solidFill>
              </a:rPr>
              <a:t>in the home </a:t>
            </a:r>
            <a:r>
              <a:rPr lang="en-US" sz="3200" dirty="0">
                <a:solidFill>
                  <a:srgbClr val="000000"/>
                </a:solidFill>
              </a:rPr>
              <a:t>of the patient. </a:t>
            </a:r>
          </a:p>
          <a:p>
            <a:pPr marL="652294" lvl="1" indent="0">
              <a:buNone/>
            </a:pPr>
            <a:endParaRPr lang="en-US" sz="200" dirty="0">
              <a:solidFill>
                <a:srgbClr val="000000"/>
              </a:solidFill>
            </a:endParaRPr>
          </a:p>
          <a:p>
            <a:pPr lvl="1"/>
            <a:r>
              <a:rPr lang="en-US" sz="3200" b="1" dirty="0">
                <a:solidFill>
                  <a:srgbClr val="000000"/>
                </a:solidFill>
              </a:rPr>
              <a:t>Consider only the time caregivers are in the home and willingness to assist, not the amount or types of assistance required.</a:t>
            </a:r>
          </a:p>
          <a:p>
            <a:pPr marL="652294" lvl="1" indent="0">
              <a:buNone/>
            </a:pPr>
            <a:endParaRPr lang="en-US" sz="200" b="1" u="sng" dirty="0">
              <a:solidFill>
                <a:srgbClr val="000000"/>
              </a:solidFill>
            </a:endParaRPr>
          </a:p>
          <a:p>
            <a:pPr lvl="1"/>
            <a:r>
              <a:rPr lang="en-US" sz="3200" dirty="0">
                <a:solidFill>
                  <a:srgbClr val="000000"/>
                </a:solidFill>
              </a:rPr>
              <a:t>Caregivers don’t have to live with patient</a:t>
            </a:r>
          </a:p>
          <a:p>
            <a:pPr marL="652294" lvl="1" indent="0">
              <a:buNone/>
            </a:pPr>
            <a:endParaRPr lang="en-US" sz="200" dirty="0">
              <a:solidFill>
                <a:srgbClr val="000000"/>
              </a:solidFill>
            </a:endParaRPr>
          </a:p>
          <a:p>
            <a:pPr lvl="1"/>
            <a:r>
              <a:rPr lang="en-US" sz="3200" dirty="0">
                <a:solidFill>
                  <a:srgbClr val="000000"/>
                </a:solidFill>
              </a:rPr>
              <a:t>Do not consider persons living in the home who are completely unable or unwilling to provide any assistance as a caregiver.</a:t>
            </a:r>
          </a:p>
          <a:p>
            <a:pPr marL="652294" lvl="1" indent="0">
              <a:buNone/>
            </a:pPr>
            <a:endParaRPr lang="en-US" sz="200" dirty="0">
              <a:solidFill>
                <a:srgbClr val="000000"/>
              </a:solidFill>
            </a:endParaRPr>
          </a:p>
          <a:p>
            <a:pPr lvl="1"/>
            <a:r>
              <a:rPr lang="en-US" sz="3200" dirty="0">
                <a:solidFill>
                  <a:srgbClr val="000000"/>
                </a:solidFill>
              </a:rPr>
              <a:t>Consider the availability of assistance for the upcoming episode.</a:t>
            </a:r>
          </a:p>
          <a:p>
            <a:pPr lvl="1"/>
            <a:r>
              <a:rPr lang="en-US" sz="3200" dirty="0">
                <a:solidFill>
                  <a:srgbClr val="000000"/>
                </a:solidFill>
              </a:rPr>
              <a:t>Assistance by telephone is </a:t>
            </a:r>
            <a:r>
              <a:rPr lang="en-US" sz="3200" b="1" u="sng" dirty="0">
                <a:solidFill>
                  <a:srgbClr val="000000"/>
                </a:solidFill>
              </a:rPr>
              <a:t>not</a:t>
            </a:r>
            <a:r>
              <a:rPr lang="en-US" sz="3200" dirty="0">
                <a:solidFill>
                  <a:srgbClr val="000000"/>
                </a:solidFill>
              </a:rPr>
              <a:t> included.</a:t>
            </a:r>
          </a:p>
          <a:p>
            <a:pPr marL="0" lvl="2" indent="0">
              <a:buSzPct val="70000"/>
              <a:buNone/>
            </a:pPr>
            <a:endParaRPr lang="en-US" sz="800" dirty="0">
              <a:solidFill>
                <a:srgbClr val="000000"/>
              </a:solidFill>
            </a:endParaRPr>
          </a:p>
          <a:p>
            <a:pPr marL="382203" lvl="2" indent="-382203">
              <a:buSzPct val="70000"/>
            </a:pPr>
            <a:endParaRPr lang="en-US" sz="2500" dirty="0">
              <a:solidFill>
                <a:srgbClr val="000000"/>
              </a:solidFill>
            </a:endParaRPr>
          </a:p>
          <a:p>
            <a:pPr marL="382203" lvl="2" indent="-382203">
              <a:buSzPct val="70000"/>
            </a:pPr>
            <a:endParaRPr lang="en-US" sz="25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109</a:t>
            </a:fld>
            <a:endParaRPr lang="en-US" dirty="0"/>
          </a:p>
        </p:txBody>
      </p:sp>
      <p:sp>
        <p:nvSpPr>
          <p:cNvPr id="6" name="Text Placeholder 5"/>
          <p:cNvSpPr>
            <a:spLocks noGrp="1"/>
          </p:cNvSpPr>
          <p:nvPr>
            <p:ph type="body" sz="half" idx="4294967295"/>
          </p:nvPr>
        </p:nvSpPr>
        <p:spPr>
          <a:xfrm>
            <a:off x="981075" y="975519"/>
            <a:ext cx="12095163" cy="1310481"/>
          </a:xfrm>
        </p:spPr>
        <p:txBody>
          <a:bodyPr>
            <a:noAutofit/>
          </a:bodyPr>
          <a:lstStyle/>
          <a:p>
            <a:pPr marL="0" indent="0"/>
            <a:r>
              <a:rPr lang="en-US" b="1" dirty="0">
                <a:solidFill>
                  <a:schemeClr val="accent1"/>
                </a:solidFill>
              </a:rPr>
              <a:t>Step 2:  </a:t>
            </a:r>
            <a:r>
              <a:rPr lang="en-US" dirty="0">
                <a:solidFill>
                  <a:schemeClr val="tx1"/>
                </a:solidFill>
              </a:rPr>
              <a:t>Identify the Frequency (amount of time) in-person assistance is available.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03" y="314217"/>
            <a:ext cx="11768614" cy="813702"/>
          </a:xfrm>
        </p:spPr>
        <p:txBody>
          <a:bodyPr>
            <a:normAutofit/>
          </a:bodyPr>
          <a:lstStyle/>
          <a:p>
            <a:pPr algn="ctr"/>
            <a:r>
              <a:rPr lang="en-US" sz="4000" u="sng" dirty="0">
                <a:solidFill>
                  <a:schemeClr val="accent1"/>
                </a:solidFill>
              </a:rPr>
              <a:t>M0100 Reason for Assessment B-4</a:t>
            </a:r>
          </a:p>
        </p:txBody>
      </p:sp>
      <p:sp>
        <p:nvSpPr>
          <p:cNvPr id="3" name="Content Placeholder 2"/>
          <p:cNvSpPr>
            <a:spLocks noGrp="1"/>
          </p:cNvSpPr>
          <p:nvPr>
            <p:ph idx="1"/>
          </p:nvPr>
        </p:nvSpPr>
        <p:spPr>
          <a:xfrm>
            <a:off x="217940" y="1046517"/>
            <a:ext cx="12531395" cy="8095430"/>
          </a:xfrm>
        </p:spPr>
        <p:txBody>
          <a:bodyPr/>
          <a:lstStyle/>
          <a:p>
            <a:pPr>
              <a:buNone/>
            </a:pPr>
            <a:r>
              <a:rPr lang="en-US" sz="4000" b="1" dirty="0">
                <a:solidFill>
                  <a:srgbClr val="000000"/>
                </a:solidFill>
              </a:rPr>
              <a:t>(M0100) This Assessment is Currently Being Completed for the Following Reason:</a:t>
            </a:r>
          </a:p>
          <a:p>
            <a:pPr>
              <a:buNone/>
            </a:pPr>
            <a:endParaRPr lang="en-US" b="1"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11</a:t>
            </a:fld>
            <a:endParaRPr lang="en-US" dirty="0"/>
          </a:p>
        </p:txBody>
      </p:sp>
      <p:sp>
        <p:nvSpPr>
          <p:cNvPr id="5" name="Rectangle 4"/>
          <p:cNvSpPr/>
          <p:nvPr/>
        </p:nvSpPr>
        <p:spPr>
          <a:xfrm>
            <a:off x="365919" y="2575719"/>
            <a:ext cx="12492382" cy="6566228"/>
          </a:xfrm>
          <a:prstGeom prst="rect">
            <a:avLst/>
          </a:prstGeom>
        </p:spPr>
        <p:txBody>
          <a:bodyPr wrap="square" lIns="101920" tIns="50962" rIns="101920" bIns="50962">
            <a:spAutoFit/>
          </a:bodyPr>
          <a:lstStyle/>
          <a:p>
            <a:pPr indent="-342900">
              <a:buFont typeface="Arial"/>
              <a:buChar char="•"/>
              <a:tabLst>
                <a:tab pos="311424" algn="l"/>
                <a:tab pos="449444" algn="l"/>
                <a:tab pos="1399643" algn="l"/>
                <a:tab pos="1596051" algn="l"/>
              </a:tabLst>
            </a:pPr>
            <a:r>
              <a:rPr lang="en-US" sz="2400" b="1" dirty="0">
                <a:solidFill>
                  <a:srgbClr val="000000"/>
                </a:solidFill>
                <a:latin typeface="Arial Narrow" pitchFamily="34" charset="0"/>
                <a:cs typeface="Arial" pitchFamily="34" charset="0"/>
              </a:rPr>
              <a:t>	</a:t>
            </a:r>
            <a:r>
              <a:rPr lang="en-US" sz="2800" b="1" dirty="0">
                <a:solidFill>
                  <a:srgbClr val="000000"/>
                </a:solidFill>
                <a:latin typeface="Arial Narrow" pitchFamily="34" charset="0"/>
                <a:cs typeface="Arial" pitchFamily="34" charset="0"/>
              </a:rPr>
              <a:t>Start/Resumption of Care</a:t>
            </a:r>
          </a:p>
          <a:p>
            <a:pPr>
              <a:tabLst>
                <a:tab pos="311424" algn="l"/>
                <a:tab pos="449444" algn="l"/>
                <a:tab pos="1399643" algn="l"/>
                <a:tab pos="1596051" algn="l"/>
              </a:tabLst>
            </a:pPr>
            <a:r>
              <a:rPr lang="en-US" sz="2800" dirty="0">
                <a:solidFill>
                  <a:srgbClr val="000000"/>
                </a:solidFill>
                <a:latin typeface="Arial Narrow" pitchFamily="34" charset="0"/>
                <a:cs typeface="Arial" pitchFamily="34" charset="0"/>
              </a:rPr>
              <a:t>	⃞  1-Start of care—further visits planned</a:t>
            </a:r>
          </a:p>
          <a:p>
            <a:pPr>
              <a:tabLst>
                <a:tab pos="311424" algn="l"/>
                <a:tab pos="449444" algn="l"/>
                <a:tab pos="1399643" algn="l"/>
                <a:tab pos="1596051" algn="l"/>
              </a:tabLst>
            </a:pPr>
            <a:r>
              <a:rPr lang="en-US" sz="2800" dirty="0">
                <a:solidFill>
                  <a:srgbClr val="000000"/>
                </a:solidFill>
                <a:latin typeface="Arial Narrow" pitchFamily="34" charset="0"/>
                <a:cs typeface="Arial" pitchFamily="34" charset="0"/>
              </a:rPr>
              <a:t>	⃞* 3-Resumption of care (after inpatient stay)</a:t>
            </a:r>
            <a:br>
              <a:rPr lang="en-US" sz="2800" dirty="0">
                <a:solidFill>
                  <a:srgbClr val="000000"/>
                </a:solidFill>
                <a:latin typeface="Arial Narrow" pitchFamily="34" charset="0"/>
                <a:cs typeface="Arial" pitchFamily="34" charset="0"/>
              </a:rPr>
            </a:br>
            <a:endParaRPr lang="en-US" sz="2800" dirty="0">
              <a:solidFill>
                <a:srgbClr val="000000"/>
              </a:solidFill>
              <a:latin typeface="Arial Narrow" pitchFamily="34" charset="0"/>
              <a:cs typeface="Arial" pitchFamily="34" charset="0"/>
            </a:endParaRPr>
          </a:p>
          <a:p>
            <a:pPr indent="-457200">
              <a:buFont typeface="Arial"/>
              <a:buChar char="•"/>
              <a:tabLst>
                <a:tab pos="311424" algn="l"/>
                <a:tab pos="449444" algn="l"/>
                <a:tab pos="1399643" algn="l"/>
                <a:tab pos="1596051" algn="l"/>
              </a:tabLst>
            </a:pPr>
            <a:r>
              <a:rPr lang="en-US" sz="2800" b="1" dirty="0">
                <a:solidFill>
                  <a:srgbClr val="000000"/>
                </a:solidFill>
                <a:latin typeface="Arial Narrow" pitchFamily="34" charset="0"/>
                <a:cs typeface="Arial" pitchFamily="34" charset="0"/>
              </a:rPr>
              <a:t>Follow-Up</a:t>
            </a:r>
          </a:p>
          <a:p>
            <a:pPr>
              <a:tabLst>
                <a:tab pos="311424" algn="l"/>
                <a:tab pos="449444" algn="l"/>
                <a:tab pos="1399643" algn="l"/>
                <a:tab pos="1596051" algn="l"/>
              </a:tabLst>
            </a:pPr>
            <a:r>
              <a:rPr lang="en-US" sz="2800" dirty="0">
                <a:solidFill>
                  <a:srgbClr val="000000"/>
                </a:solidFill>
                <a:latin typeface="Arial Narrow" pitchFamily="34" charset="0"/>
                <a:cs typeface="Arial" pitchFamily="34" charset="0"/>
              </a:rPr>
              <a:t>	⃞  4-Recertification (follow-up) reassessment </a:t>
            </a:r>
            <a:r>
              <a:rPr lang="en-US" sz="2800" i="1" dirty="0">
                <a:solidFill>
                  <a:srgbClr val="000000"/>
                </a:solidFill>
                <a:latin typeface="Arial Narrow" pitchFamily="34" charset="0"/>
                <a:cs typeface="Arial" pitchFamily="34" charset="0"/>
              </a:rPr>
              <a:t>[Go to M0110]</a:t>
            </a:r>
          </a:p>
          <a:p>
            <a:pPr>
              <a:tabLst>
                <a:tab pos="311424" algn="l"/>
                <a:tab pos="449444" algn="l"/>
                <a:tab pos="1399643" algn="l"/>
                <a:tab pos="1596051" algn="l"/>
              </a:tabLst>
            </a:pPr>
            <a:r>
              <a:rPr lang="en-US" sz="2800" dirty="0">
                <a:solidFill>
                  <a:srgbClr val="000000"/>
                </a:solidFill>
                <a:latin typeface="Arial Narrow" pitchFamily="34" charset="0"/>
                <a:cs typeface="Arial" pitchFamily="34" charset="0"/>
              </a:rPr>
              <a:t>	⃞  5-Other follow-up </a:t>
            </a:r>
            <a:r>
              <a:rPr lang="en-US" sz="2800" i="1" dirty="0">
                <a:solidFill>
                  <a:srgbClr val="000000"/>
                </a:solidFill>
                <a:latin typeface="Arial Narrow" pitchFamily="34" charset="0"/>
                <a:cs typeface="Arial" pitchFamily="34" charset="0"/>
              </a:rPr>
              <a:t>[Go to M0110] </a:t>
            </a:r>
            <a:br>
              <a:rPr lang="en-US" sz="2800" i="1" dirty="0">
                <a:solidFill>
                  <a:srgbClr val="000000"/>
                </a:solidFill>
                <a:latin typeface="Arial Narrow" pitchFamily="34" charset="0"/>
                <a:cs typeface="Arial" pitchFamily="34" charset="0"/>
              </a:rPr>
            </a:br>
            <a:endParaRPr lang="en-US" sz="2800" i="1" dirty="0">
              <a:solidFill>
                <a:srgbClr val="000000"/>
              </a:solidFill>
              <a:latin typeface="Arial Narrow" pitchFamily="34" charset="0"/>
              <a:cs typeface="Arial" pitchFamily="34" charset="0"/>
            </a:endParaRPr>
          </a:p>
          <a:p>
            <a:pPr indent="-457200">
              <a:buFont typeface="Arial"/>
              <a:buChar char="•"/>
              <a:tabLst>
                <a:tab pos="311424" algn="l"/>
                <a:tab pos="449444" algn="l"/>
                <a:tab pos="1399643" algn="l"/>
                <a:tab pos="1596051" algn="l"/>
              </a:tabLst>
            </a:pPr>
            <a:r>
              <a:rPr lang="en-US" sz="2800" b="1" dirty="0">
                <a:solidFill>
                  <a:srgbClr val="000000"/>
                </a:solidFill>
                <a:latin typeface="Arial Narrow" pitchFamily="34" charset="0"/>
                <a:cs typeface="Arial" pitchFamily="34" charset="0"/>
              </a:rPr>
              <a:t>Transfer to an Inpatient Facility</a:t>
            </a:r>
          </a:p>
          <a:p>
            <a:pPr>
              <a:tabLst>
                <a:tab pos="311424" algn="l"/>
                <a:tab pos="449444" algn="l"/>
                <a:tab pos="1399643" algn="l"/>
                <a:tab pos="1596051" algn="l"/>
              </a:tabLst>
            </a:pPr>
            <a:r>
              <a:rPr lang="en-US" sz="2800" dirty="0">
                <a:solidFill>
                  <a:srgbClr val="000000"/>
                </a:solidFill>
                <a:latin typeface="Arial Narrow" pitchFamily="34" charset="0"/>
                <a:cs typeface="Arial" pitchFamily="34" charset="0"/>
              </a:rPr>
              <a:t>	⃞  6-Transferred to an inpatient facility—patient not discharged from agency </a:t>
            </a:r>
            <a:r>
              <a:rPr lang="en-US" sz="2800" i="1" dirty="0">
                <a:solidFill>
                  <a:srgbClr val="000000"/>
                </a:solidFill>
                <a:latin typeface="Arial Narrow" pitchFamily="34" charset="0"/>
                <a:cs typeface="Arial" pitchFamily="34" charset="0"/>
              </a:rPr>
              <a:t>[Go to M1041]</a:t>
            </a:r>
          </a:p>
          <a:p>
            <a:pPr>
              <a:tabLst>
                <a:tab pos="311424" algn="l"/>
                <a:tab pos="449444" algn="l"/>
                <a:tab pos="1399643" algn="l"/>
                <a:tab pos="1596051" algn="l"/>
              </a:tabLst>
            </a:pPr>
            <a:r>
              <a:rPr lang="en-US" sz="2800" dirty="0">
                <a:solidFill>
                  <a:srgbClr val="000000"/>
                </a:solidFill>
                <a:latin typeface="Arial Narrow" pitchFamily="34" charset="0"/>
                <a:cs typeface="Arial" pitchFamily="34" charset="0"/>
              </a:rPr>
              <a:t>	⃞  7-Transferred to an inpatient facility—patient discharged from agency </a:t>
            </a:r>
            <a:r>
              <a:rPr lang="en-US" sz="2800" i="1" dirty="0">
                <a:solidFill>
                  <a:srgbClr val="000000"/>
                </a:solidFill>
                <a:latin typeface="Arial Narrow" pitchFamily="34" charset="0"/>
                <a:cs typeface="Arial" pitchFamily="34" charset="0"/>
              </a:rPr>
              <a:t>[Go to M1041]</a:t>
            </a:r>
            <a:br>
              <a:rPr lang="en-US" sz="2800" i="1" dirty="0">
                <a:solidFill>
                  <a:srgbClr val="000000"/>
                </a:solidFill>
                <a:latin typeface="Arial Narrow" pitchFamily="34" charset="0"/>
                <a:cs typeface="Arial" pitchFamily="34" charset="0"/>
              </a:rPr>
            </a:br>
            <a:endParaRPr lang="en-US" sz="2800" i="1" dirty="0">
              <a:solidFill>
                <a:srgbClr val="000000"/>
              </a:solidFill>
              <a:latin typeface="Arial Narrow" pitchFamily="34" charset="0"/>
              <a:cs typeface="Arial" pitchFamily="34" charset="0"/>
            </a:endParaRPr>
          </a:p>
          <a:p>
            <a:pPr indent="-457200">
              <a:buFont typeface="Arial"/>
              <a:buChar char="•"/>
              <a:tabLst>
                <a:tab pos="311424" algn="l"/>
                <a:tab pos="449444" algn="l"/>
                <a:tab pos="1399643" algn="l"/>
                <a:tab pos="1596051" algn="l"/>
              </a:tabLst>
            </a:pPr>
            <a:r>
              <a:rPr lang="en-US" sz="2800" b="1" dirty="0">
                <a:solidFill>
                  <a:srgbClr val="000000"/>
                </a:solidFill>
                <a:latin typeface="Arial Narrow" pitchFamily="34" charset="0"/>
                <a:cs typeface="Arial" pitchFamily="34" charset="0"/>
              </a:rPr>
              <a:t>Discharge from Agency — Not to an Inpatient Facility</a:t>
            </a:r>
          </a:p>
          <a:p>
            <a:pPr>
              <a:tabLst>
                <a:tab pos="311424" algn="l"/>
                <a:tab pos="449444" algn="l"/>
                <a:tab pos="1399643" algn="l"/>
                <a:tab pos="1596051" algn="l"/>
              </a:tabLst>
            </a:pPr>
            <a:r>
              <a:rPr lang="en-US" sz="2800" dirty="0">
                <a:solidFill>
                  <a:srgbClr val="000000"/>
                </a:solidFill>
                <a:latin typeface="Arial Narrow" pitchFamily="34" charset="0"/>
                <a:cs typeface="Arial" pitchFamily="34" charset="0"/>
              </a:rPr>
              <a:t>	⃞  8-Death at home </a:t>
            </a:r>
            <a:r>
              <a:rPr lang="en-US" sz="2800" i="1" dirty="0">
                <a:solidFill>
                  <a:srgbClr val="000000"/>
                </a:solidFill>
                <a:latin typeface="Arial Narrow" pitchFamily="34" charset="0"/>
                <a:cs typeface="Arial" pitchFamily="34" charset="0"/>
              </a:rPr>
              <a:t>[Go to M0903]</a:t>
            </a:r>
          </a:p>
          <a:p>
            <a:pPr>
              <a:tabLst>
                <a:tab pos="311424" algn="l"/>
                <a:tab pos="449444" algn="l"/>
                <a:tab pos="1399643" algn="l"/>
                <a:tab pos="1596051" algn="l"/>
              </a:tabLst>
            </a:pPr>
            <a:r>
              <a:rPr lang="en-US" sz="2800" dirty="0">
                <a:solidFill>
                  <a:srgbClr val="000000"/>
                </a:solidFill>
                <a:latin typeface="Arial Narrow" pitchFamily="34" charset="0"/>
                <a:cs typeface="Arial" pitchFamily="34" charset="0"/>
              </a:rPr>
              <a:t>	⃞  9-Discharge from agency </a:t>
            </a:r>
            <a:r>
              <a:rPr lang="en-US" sz="2800" i="1" dirty="0">
                <a:solidFill>
                  <a:srgbClr val="000000"/>
                </a:solidFill>
                <a:latin typeface="Arial Narrow" pitchFamily="34" charset="0"/>
                <a:cs typeface="Arial" pitchFamily="34" charset="0"/>
              </a:rPr>
              <a:t>[Go  to M1041]</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27919"/>
            <a:ext cx="13076238" cy="8290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451" y="187500"/>
            <a:ext cx="11768614" cy="712375"/>
          </a:xfrm>
        </p:spPr>
        <p:txBody>
          <a:bodyPr>
            <a:noAutofit/>
          </a:bodyPr>
          <a:lstStyle/>
          <a:p>
            <a:pPr algn="ctr"/>
            <a:r>
              <a:rPr lang="en-US" sz="4400" u="sng" dirty="0">
                <a:solidFill>
                  <a:schemeClr val="accent1"/>
                </a:solidFill>
              </a:rPr>
              <a:t>M1100 Living Situation Availability D-2 </a:t>
            </a:r>
          </a:p>
        </p:txBody>
      </p:sp>
      <p:sp>
        <p:nvSpPr>
          <p:cNvPr id="3" name="Content Placeholder 2"/>
          <p:cNvSpPr>
            <a:spLocks noGrp="1"/>
          </p:cNvSpPr>
          <p:nvPr>
            <p:ph idx="1"/>
          </p:nvPr>
        </p:nvSpPr>
        <p:spPr>
          <a:xfrm>
            <a:off x="326908" y="899318"/>
            <a:ext cx="12313456" cy="8414669"/>
          </a:xfrm>
        </p:spPr>
        <p:txBody>
          <a:bodyPr>
            <a:noAutofit/>
          </a:bodyPr>
          <a:lstStyle/>
          <a:p>
            <a:r>
              <a:rPr lang="en-US" sz="2800" dirty="0">
                <a:solidFill>
                  <a:srgbClr val="000000"/>
                </a:solidFill>
              </a:rPr>
              <a:t>**Availability for entire upcoming care episode – does </a:t>
            </a:r>
            <a:r>
              <a:rPr lang="en-US" sz="2800" b="1" dirty="0">
                <a:solidFill>
                  <a:srgbClr val="000000"/>
                </a:solidFill>
              </a:rPr>
              <a:t>not</a:t>
            </a:r>
            <a:r>
              <a:rPr lang="en-US" sz="2800" dirty="0">
                <a:solidFill>
                  <a:srgbClr val="000000"/>
                </a:solidFill>
              </a:rPr>
              <a:t> </a:t>
            </a:r>
            <a:r>
              <a:rPr lang="en-US" sz="2800" b="1" dirty="0">
                <a:solidFill>
                  <a:srgbClr val="000000"/>
                </a:solidFill>
              </a:rPr>
              <a:t>include </a:t>
            </a:r>
            <a:r>
              <a:rPr lang="en-US" sz="2800" dirty="0">
                <a:solidFill>
                  <a:srgbClr val="000000"/>
                </a:solidFill>
              </a:rPr>
              <a:t> assist summoned by phone or 911</a:t>
            </a:r>
          </a:p>
          <a:p>
            <a:r>
              <a:rPr lang="en-US" sz="2800" b="1" dirty="0">
                <a:solidFill>
                  <a:srgbClr val="000000"/>
                </a:solidFill>
              </a:rPr>
              <a:t>Around the clock: </a:t>
            </a:r>
            <a:r>
              <a:rPr lang="en-US" sz="2800" dirty="0">
                <a:solidFill>
                  <a:srgbClr val="000000"/>
                </a:solidFill>
              </a:rPr>
              <a:t>  </a:t>
            </a:r>
          </a:p>
          <a:p>
            <a:pPr lvl="1"/>
            <a:r>
              <a:rPr lang="en-US" sz="2800" dirty="0">
                <a:solidFill>
                  <a:srgbClr val="000000"/>
                </a:solidFill>
              </a:rPr>
              <a:t>Someone available in the home to provide assist 24 hours/day </a:t>
            </a:r>
          </a:p>
          <a:p>
            <a:pPr lvl="1"/>
            <a:r>
              <a:rPr lang="en-US" sz="2800" dirty="0">
                <a:solidFill>
                  <a:srgbClr val="000000"/>
                </a:solidFill>
              </a:rPr>
              <a:t>A call bell that can summon assistance and staff available 24/day</a:t>
            </a:r>
          </a:p>
          <a:p>
            <a:r>
              <a:rPr lang="en-US" sz="2800" b="1" dirty="0">
                <a:solidFill>
                  <a:srgbClr val="000000"/>
                </a:solidFill>
              </a:rPr>
              <a:t>Regular daytime/nighttime: </a:t>
            </a:r>
          </a:p>
          <a:p>
            <a:pPr marL="628650" indent="0"/>
            <a:r>
              <a:rPr lang="en-US" sz="2800" dirty="0">
                <a:solidFill>
                  <a:srgbClr val="CD0920"/>
                </a:solidFill>
              </a:rPr>
              <a:t>–</a:t>
            </a:r>
            <a:r>
              <a:rPr lang="en-US" sz="2800" b="1" dirty="0">
                <a:solidFill>
                  <a:srgbClr val="000000"/>
                </a:solidFill>
              </a:rPr>
              <a:t>   </a:t>
            </a:r>
            <a:r>
              <a:rPr lang="en-US" sz="2800" dirty="0">
                <a:solidFill>
                  <a:srgbClr val="000000"/>
                </a:solidFill>
              </a:rPr>
              <a:t>Someone available in the home </a:t>
            </a:r>
            <a:r>
              <a:rPr lang="en-US" sz="2800" b="1" dirty="0">
                <a:solidFill>
                  <a:srgbClr val="000000"/>
                </a:solidFill>
              </a:rPr>
              <a:t>every</a:t>
            </a:r>
            <a:r>
              <a:rPr lang="en-US" sz="2800" dirty="0">
                <a:solidFill>
                  <a:srgbClr val="000000"/>
                </a:solidFill>
              </a:rPr>
              <a:t> day/night to provide assistance with </a:t>
            </a:r>
            <a:r>
              <a:rPr lang="en-US" sz="2800" b="1" dirty="0">
                <a:solidFill>
                  <a:srgbClr val="000000"/>
                </a:solidFill>
              </a:rPr>
              <a:t>infrequent</a:t>
            </a:r>
            <a:r>
              <a:rPr lang="en-US" sz="2800" dirty="0">
                <a:solidFill>
                  <a:srgbClr val="000000"/>
                </a:solidFill>
              </a:rPr>
              <a:t> exceptions </a:t>
            </a:r>
          </a:p>
          <a:p>
            <a:pPr lvl="1"/>
            <a:r>
              <a:rPr lang="en-US" sz="2800" dirty="0">
                <a:solidFill>
                  <a:srgbClr val="000000"/>
                </a:solidFill>
              </a:rPr>
              <a:t>Daytime/Nighttime hours are not defined </a:t>
            </a:r>
          </a:p>
          <a:p>
            <a:pPr lvl="1"/>
            <a:r>
              <a:rPr lang="en-US" sz="2800" dirty="0">
                <a:solidFill>
                  <a:srgbClr val="000000"/>
                </a:solidFill>
              </a:rPr>
              <a:t>Use clinical judgment to determine regular day/night based on patient’s specific activities and routines (wake hours/sleep hours)</a:t>
            </a:r>
          </a:p>
          <a:p>
            <a:r>
              <a:rPr lang="en-US" sz="2800" b="1" dirty="0">
                <a:solidFill>
                  <a:srgbClr val="000000"/>
                </a:solidFill>
              </a:rPr>
              <a:t>Occasional/short-term assistance: </a:t>
            </a:r>
            <a:r>
              <a:rPr lang="en-US" sz="2800" dirty="0">
                <a:solidFill>
                  <a:srgbClr val="000000"/>
                </a:solidFill>
              </a:rPr>
              <a:t>  </a:t>
            </a:r>
          </a:p>
          <a:p>
            <a:pPr lvl="1"/>
            <a:r>
              <a:rPr lang="en-US" sz="2800" dirty="0">
                <a:solidFill>
                  <a:srgbClr val="000000"/>
                </a:solidFill>
              </a:rPr>
              <a:t>In-person assistance only for a </a:t>
            </a:r>
            <a:r>
              <a:rPr lang="en-US" sz="2800" b="1" dirty="0">
                <a:solidFill>
                  <a:srgbClr val="000000"/>
                </a:solidFill>
              </a:rPr>
              <a:t>few hours a day </a:t>
            </a:r>
            <a:r>
              <a:rPr lang="en-US" sz="2800" dirty="0">
                <a:solidFill>
                  <a:srgbClr val="000000"/>
                </a:solidFill>
              </a:rPr>
              <a:t>or on an </a:t>
            </a:r>
            <a:r>
              <a:rPr lang="en-US" sz="2800" b="1" dirty="0">
                <a:solidFill>
                  <a:srgbClr val="000000"/>
                </a:solidFill>
              </a:rPr>
              <a:t>irregular basis</a:t>
            </a:r>
          </a:p>
          <a:p>
            <a:pPr lvl="1"/>
            <a:r>
              <a:rPr lang="en-US" sz="2800" dirty="0">
                <a:solidFill>
                  <a:srgbClr val="000000"/>
                </a:solidFill>
              </a:rPr>
              <a:t>May be only help occasionally</a:t>
            </a:r>
          </a:p>
          <a:p>
            <a:pPr lvl="1"/>
            <a:r>
              <a:rPr lang="en-US" sz="2800" dirty="0">
                <a:solidFill>
                  <a:srgbClr val="000000"/>
                </a:solidFill>
              </a:rPr>
              <a:t>Use of call bell is restricted to emergency use only (new C2)</a:t>
            </a:r>
          </a:p>
          <a:p>
            <a:r>
              <a:rPr lang="en-US" sz="2800" b="1" dirty="0">
                <a:solidFill>
                  <a:srgbClr val="000000"/>
                </a:solidFill>
              </a:rPr>
              <a:t>No assistance available:</a:t>
            </a:r>
          </a:p>
          <a:p>
            <a:pPr lvl="1"/>
            <a:r>
              <a:rPr lang="en-US" sz="2800" dirty="0">
                <a:solidFill>
                  <a:srgbClr val="000000"/>
                </a:solidFill>
              </a:rPr>
              <a:t>No one available to provide any in person assistance of any kind</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110</a:t>
            </a:fld>
            <a:endParaRPr 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1911" y="404177"/>
            <a:ext cx="11768614" cy="762001"/>
          </a:xfrm>
        </p:spPr>
        <p:txBody>
          <a:bodyPr/>
          <a:lstStyle/>
          <a:p>
            <a:pPr algn="ctr"/>
            <a:r>
              <a:rPr lang="en-US" sz="4400" dirty="0">
                <a:solidFill>
                  <a:schemeClr val="accent1"/>
                </a:solidFill>
              </a:rPr>
              <a:t>Test Your Knowledge</a:t>
            </a:r>
            <a:r>
              <a:rPr lang="en-US" dirty="0"/>
              <a:t>	</a:t>
            </a:r>
          </a:p>
        </p:txBody>
      </p:sp>
      <p:sp>
        <p:nvSpPr>
          <p:cNvPr id="3" name="Content Placeholder 2"/>
          <p:cNvSpPr>
            <a:spLocks noGrp="1"/>
          </p:cNvSpPr>
          <p:nvPr>
            <p:ph idx="1"/>
          </p:nvPr>
        </p:nvSpPr>
        <p:spPr>
          <a:xfrm>
            <a:off x="251619" y="1813719"/>
            <a:ext cx="12572999" cy="7200742"/>
          </a:xfrm>
        </p:spPr>
        <p:txBody>
          <a:bodyPr>
            <a:noAutofit/>
          </a:bodyPr>
          <a:lstStyle/>
          <a:p>
            <a:pPr marL="0" indent="0"/>
            <a:r>
              <a:rPr lang="en-US" sz="2800" b="1" dirty="0">
                <a:solidFill>
                  <a:srgbClr val="000000"/>
                </a:solidFill>
              </a:rPr>
              <a:t>1</a:t>
            </a:r>
            <a:r>
              <a:rPr lang="en-US" sz="2800" dirty="0">
                <a:solidFill>
                  <a:srgbClr val="000000"/>
                </a:solidFill>
              </a:rPr>
              <a:t>.  A patient lives with their family member and the family member is paid to care for the patient, either by the patient or by a state funded program.    The appropriate living arrangement would be </a:t>
            </a:r>
            <a:r>
              <a:rPr lang="en-US" sz="2800" b="1" dirty="0">
                <a:solidFill>
                  <a:srgbClr val="000000"/>
                </a:solidFill>
              </a:rPr>
              <a:t>row b</a:t>
            </a:r>
            <a:r>
              <a:rPr lang="en-US" sz="2800" dirty="0">
                <a:solidFill>
                  <a:srgbClr val="000000"/>
                </a:solidFill>
              </a:rPr>
              <a:t> Lives with other persons in the home.</a:t>
            </a:r>
          </a:p>
          <a:p>
            <a:pPr marL="0" indent="0"/>
            <a:endParaRPr lang="en-US" sz="900" dirty="0">
              <a:solidFill>
                <a:srgbClr val="000000"/>
              </a:solidFill>
            </a:endParaRPr>
          </a:p>
          <a:p>
            <a:pPr marL="912813" indent="0"/>
            <a:r>
              <a:rPr lang="en-US" sz="2800" b="1" dirty="0">
                <a:solidFill>
                  <a:srgbClr val="000000"/>
                </a:solidFill>
              </a:rPr>
              <a:t>A.  True              B. False</a:t>
            </a:r>
          </a:p>
          <a:p>
            <a:pPr marL="0" indent="0"/>
            <a:endParaRPr lang="en-US" sz="900" dirty="0">
              <a:solidFill>
                <a:srgbClr val="000000"/>
              </a:solidFill>
            </a:endParaRPr>
          </a:p>
          <a:p>
            <a:pPr marL="0" indent="0"/>
            <a:endParaRPr lang="en-US" sz="900" dirty="0">
              <a:solidFill>
                <a:srgbClr val="000000"/>
              </a:solidFill>
            </a:endParaRPr>
          </a:p>
          <a:p>
            <a:pPr marL="0" indent="0"/>
            <a:endParaRPr lang="en-US" sz="900" dirty="0">
              <a:solidFill>
                <a:srgbClr val="000000"/>
              </a:solidFill>
            </a:endParaRPr>
          </a:p>
          <a:p>
            <a:pPr marL="0" indent="0"/>
            <a:endParaRPr lang="en-US" sz="900" dirty="0">
              <a:solidFill>
                <a:srgbClr val="000000"/>
              </a:solidFill>
            </a:endParaRPr>
          </a:p>
          <a:p>
            <a:pPr marL="0" indent="0"/>
            <a:endParaRPr lang="en-US" sz="900" dirty="0">
              <a:solidFill>
                <a:srgbClr val="000000"/>
              </a:solidFill>
            </a:endParaRPr>
          </a:p>
          <a:p>
            <a:pPr marL="0" indent="0"/>
            <a:endParaRPr lang="en-US" sz="900" dirty="0">
              <a:solidFill>
                <a:srgbClr val="000000"/>
              </a:solidFill>
            </a:endParaRPr>
          </a:p>
          <a:p>
            <a:pPr marL="0" indent="0"/>
            <a:r>
              <a:rPr lang="en-US" sz="2800" b="1" dirty="0">
                <a:solidFill>
                  <a:srgbClr val="000000"/>
                </a:solidFill>
              </a:rPr>
              <a:t>2</a:t>
            </a:r>
            <a:r>
              <a:rPr lang="en-US" sz="2800" dirty="0">
                <a:solidFill>
                  <a:srgbClr val="000000"/>
                </a:solidFill>
              </a:rPr>
              <a:t>.  Patient will need assistance for 60 days.  Daughter can be there 24 hours day and assist with everything for 4 days. The patient has no other caregivers. Would the daughters assistance be included in your decision making?</a:t>
            </a:r>
          </a:p>
          <a:p>
            <a:pPr marL="0" indent="0"/>
            <a:endParaRPr lang="en-US" sz="900" dirty="0">
              <a:solidFill>
                <a:srgbClr val="000000"/>
              </a:solidFill>
            </a:endParaRPr>
          </a:p>
          <a:p>
            <a:pPr marL="912813" indent="0"/>
            <a:r>
              <a:rPr lang="en-US" sz="2800" b="1" dirty="0">
                <a:solidFill>
                  <a:srgbClr val="000000"/>
                </a:solidFill>
              </a:rPr>
              <a:t>A.  Yes                B. No</a:t>
            </a:r>
          </a:p>
          <a:p>
            <a:pPr marL="0" indent="0"/>
            <a:endParaRPr lang="en-US" sz="105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111</a:t>
            </a:fld>
            <a:endParaRPr lang="en-US" dirty="0"/>
          </a:p>
        </p:txBody>
      </p:sp>
    </p:spTree>
    <p:extLst>
      <p:ext uri="{BB962C8B-B14F-4D97-AF65-F5344CB8AC3E}">
        <p14:creationId xmlns:p14="http://schemas.microsoft.com/office/powerpoint/2010/main" val="261182255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5F941F-37F6-4B1F-AEB2-74CB5EFF426C}" type="slidenum">
              <a:rPr lang="en-US" smtClean="0"/>
              <a:pPr/>
              <a:t>112</a:t>
            </a:fld>
            <a:endParaRPr lang="en-US" dirty="0"/>
          </a:p>
        </p:txBody>
      </p:sp>
      <p:pic>
        <p:nvPicPr>
          <p:cNvPr id="757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9718"/>
            <a:ext cx="13076238" cy="9128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10151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165241"/>
            <a:ext cx="11768614" cy="1239294"/>
          </a:xfrm>
        </p:spPr>
        <p:txBody>
          <a:bodyPr/>
          <a:lstStyle/>
          <a:p>
            <a:pPr algn="ctr"/>
            <a:r>
              <a:rPr lang="en-US" sz="4500" dirty="0">
                <a:solidFill>
                  <a:schemeClr val="accent1"/>
                </a:solidFill>
              </a:rPr>
              <a:t>*Test Your Knowledge</a:t>
            </a:r>
            <a:r>
              <a:rPr lang="en-US" dirty="0"/>
              <a:t>	</a:t>
            </a:r>
          </a:p>
        </p:txBody>
      </p:sp>
      <p:sp>
        <p:nvSpPr>
          <p:cNvPr id="3" name="Content Placeholder 2"/>
          <p:cNvSpPr>
            <a:spLocks noGrp="1"/>
          </p:cNvSpPr>
          <p:nvPr>
            <p:ph idx="1"/>
          </p:nvPr>
        </p:nvSpPr>
        <p:spPr>
          <a:xfrm>
            <a:off x="653813" y="1779080"/>
            <a:ext cx="11768614" cy="6467465"/>
          </a:xfrm>
        </p:spPr>
        <p:txBody>
          <a:bodyPr>
            <a:normAutofit fontScale="77500" lnSpcReduction="20000"/>
          </a:bodyPr>
          <a:lstStyle/>
          <a:p>
            <a:pPr marL="0" indent="0"/>
            <a:r>
              <a:rPr lang="en-US" b="1" dirty="0">
                <a:solidFill>
                  <a:srgbClr val="000000"/>
                </a:solidFill>
              </a:rPr>
              <a:t>A patient lives alone in her own apartment.</a:t>
            </a:r>
          </a:p>
          <a:p>
            <a:pPr marL="0" indent="0"/>
            <a:endParaRPr lang="en-US" sz="2100" dirty="0">
              <a:solidFill>
                <a:srgbClr val="000000"/>
              </a:solidFill>
            </a:endParaRPr>
          </a:p>
          <a:p>
            <a:pPr marL="685800" indent="-685800">
              <a:buFont typeface="Arial"/>
              <a:buChar char="•"/>
            </a:pPr>
            <a:r>
              <a:rPr lang="en-US" dirty="0">
                <a:solidFill>
                  <a:srgbClr val="000000"/>
                </a:solidFill>
              </a:rPr>
              <a:t>Since her discharge from the hospital, her two daughters alternate staying with her during the day and night so that one of them is always there, except for the times when one goes out to run an errand or pick up a child at daycare.</a:t>
            </a:r>
          </a:p>
          <a:p>
            <a:pPr marL="342900" indent="-342900">
              <a:buFont typeface="Arial"/>
              <a:buChar char="•"/>
            </a:pPr>
            <a:endParaRPr lang="en-US" sz="2100" dirty="0">
              <a:solidFill>
                <a:srgbClr val="000000"/>
              </a:solidFill>
            </a:endParaRPr>
          </a:p>
          <a:p>
            <a:pPr marL="685800" indent="-685800">
              <a:buFont typeface="Arial"/>
              <a:buChar char="•"/>
            </a:pPr>
            <a:r>
              <a:rPr lang="en-US" dirty="0">
                <a:solidFill>
                  <a:srgbClr val="000000"/>
                </a:solidFill>
              </a:rPr>
              <a:t>The daughters plan to help this way until their mother is discharged from home care.</a:t>
            </a:r>
          </a:p>
          <a:p>
            <a:pPr marL="342900" indent="-342900">
              <a:buFont typeface="Arial"/>
              <a:buChar char="•"/>
            </a:pPr>
            <a:endParaRPr lang="en-US" sz="2100" dirty="0">
              <a:solidFill>
                <a:srgbClr val="000000"/>
              </a:solidFill>
            </a:endParaRPr>
          </a:p>
          <a:p>
            <a:pPr marL="342900" indent="-342900">
              <a:buFont typeface="Arial"/>
              <a:buChar char="•"/>
            </a:pPr>
            <a:endParaRPr lang="en-US" sz="2100" dirty="0">
              <a:solidFill>
                <a:srgbClr val="000000"/>
              </a:solidFill>
            </a:endParaRPr>
          </a:p>
          <a:p>
            <a:pPr marL="685800" indent="-685800">
              <a:buFont typeface="Arial"/>
              <a:buChar char="•"/>
            </a:pPr>
            <a:r>
              <a:rPr lang="en-US" dirty="0">
                <a:solidFill>
                  <a:srgbClr val="000000"/>
                </a:solidFill>
              </a:rPr>
              <a:t>What is the correct response for M1100 Patient Living Situation?</a:t>
            </a:r>
          </a:p>
          <a:p>
            <a:pPr marL="685800" indent="-685800">
              <a:buFont typeface="Arial"/>
              <a:buChar char="•"/>
            </a:pPr>
            <a:endParaRPr lang="en-US" dirty="0">
              <a:solidFill>
                <a:srgbClr val="000000"/>
              </a:solidFill>
            </a:endParaRPr>
          </a:p>
          <a:p>
            <a:pPr marL="685800" indent="-685800">
              <a:buFont typeface="Arial"/>
              <a:buChar char="•"/>
            </a:pPr>
            <a:r>
              <a:rPr lang="en-US" dirty="0">
                <a:solidFill>
                  <a:srgbClr val="000000"/>
                </a:solidFill>
              </a:rPr>
              <a:t>What is the correct response for availability of Assistance?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113</a:t>
            </a:fld>
            <a:endParaRPr lang="en-US" dirty="0"/>
          </a:p>
        </p:txBody>
      </p:sp>
    </p:spTree>
    <p:extLst>
      <p:ext uri="{BB962C8B-B14F-4D97-AF65-F5344CB8AC3E}">
        <p14:creationId xmlns:p14="http://schemas.microsoft.com/office/powerpoint/2010/main" val="256892165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843" y="247860"/>
            <a:ext cx="11768614" cy="1112612"/>
          </a:xfrm>
        </p:spPr>
        <p:txBody>
          <a:bodyPr>
            <a:normAutofit/>
          </a:bodyPr>
          <a:lstStyle/>
          <a:p>
            <a:pPr algn="ctr"/>
            <a:r>
              <a:rPr lang="en-US" sz="4400" dirty="0">
                <a:solidFill>
                  <a:schemeClr val="accent1"/>
                </a:solidFill>
              </a:rPr>
              <a:t>Test Your Knowledge</a:t>
            </a:r>
          </a:p>
        </p:txBody>
      </p:sp>
      <p:sp>
        <p:nvSpPr>
          <p:cNvPr id="3" name="Content Placeholder 2"/>
          <p:cNvSpPr>
            <a:spLocks noGrp="1"/>
          </p:cNvSpPr>
          <p:nvPr>
            <p:ph idx="1"/>
          </p:nvPr>
        </p:nvSpPr>
        <p:spPr>
          <a:xfrm>
            <a:off x="586755" y="1404538"/>
            <a:ext cx="11768614" cy="7215447"/>
          </a:xfrm>
        </p:spPr>
        <p:txBody>
          <a:bodyPr>
            <a:noAutofit/>
          </a:bodyPr>
          <a:lstStyle/>
          <a:p>
            <a:pPr>
              <a:buFont typeface="Arial"/>
              <a:buChar char="•"/>
            </a:pPr>
            <a:r>
              <a:rPr lang="en-US" sz="3200" b="1" dirty="0">
                <a:solidFill>
                  <a:srgbClr val="000000"/>
                </a:solidFill>
              </a:rPr>
              <a:t>M1100:  </a:t>
            </a:r>
            <a:r>
              <a:rPr lang="en-US" sz="3200" dirty="0">
                <a:solidFill>
                  <a:srgbClr val="000000"/>
                </a:solidFill>
              </a:rPr>
              <a:t>The patient lives alone in her home but the son and daughter-in-law live across the street.  They bring the patient dinner every night and are available around the clock by telephone.  </a:t>
            </a:r>
          </a:p>
          <a:p>
            <a:pPr marL="324331" indent="-171450">
              <a:buFont typeface="Arial"/>
              <a:buChar char="•"/>
            </a:pPr>
            <a:endParaRPr lang="en-US" sz="500" dirty="0">
              <a:solidFill>
                <a:srgbClr val="000000"/>
              </a:solidFill>
            </a:endParaRPr>
          </a:p>
          <a:p>
            <a:pPr>
              <a:buFont typeface="Arial"/>
              <a:buChar char="•"/>
            </a:pPr>
            <a:r>
              <a:rPr lang="en-US" sz="3200" b="1" dirty="0">
                <a:solidFill>
                  <a:srgbClr val="000000"/>
                </a:solidFill>
              </a:rPr>
              <a:t>Availability of Assistance?</a:t>
            </a:r>
          </a:p>
          <a:p>
            <a:pPr marL="324331" indent="-171450">
              <a:buFont typeface="Arial"/>
              <a:buChar char="•"/>
            </a:pPr>
            <a:endParaRPr lang="en-US" sz="500" dirty="0">
              <a:solidFill>
                <a:srgbClr val="000000"/>
              </a:solidFill>
            </a:endParaRPr>
          </a:p>
          <a:p>
            <a:pPr>
              <a:buFont typeface="Arial"/>
              <a:buChar char="•"/>
            </a:pPr>
            <a:r>
              <a:rPr lang="en-US" sz="3200" b="1" dirty="0">
                <a:solidFill>
                  <a:srgbClr val="000000"/>
                </a:solidFill>
              </a:rPr>
              <a:t>M1100:  </a:t>
            </a:r>
            <a:r>
              <a:rPr lang="en-US" sz="3200" dirty="0">
                <a:solidFill>
                  <a:srgbClr val="000000"/>
                </a:solidFill>
              </a:rPr>
              <a:t>Patient lives with her daughter who works during the day but is home every evening and sleeps there every night.  A paid aide comes in 3 days a week to assist with ADLs.  Daughter has back problems that prevent her from lifting the patient, but she assist the patient with dressing every morning and takes the patient to doctor’s appointments.</a:t>
            </a:r>
          </a:p>
          <a:p>
            <a:pPr marL="324331" indent="-171450">
              <a:buFont typeface="Arial"/>
              <a:buChar char="•"/>
            </a:pPr>
            <a:endParaRPr lang="en-US" sz="500" dirty="0">
              <a:solidFill>
                <a:srgbClr val="000000"/>
              </a:solidFill>
            </a:endParaRPr>
          </a:p>
          <a:p>
            <a:pPr>
              <a:buFont typeface="Arial"/>
              <a:buChar char="•"/>
            </a:pPr>
            <a:r>
              <a:rPr lang="en-US" sz="3200" b="1" dirty="0">
                <a:solidFill>
                  <a:srgbClr val="000000"/>
                </a:solidFill>
              </a:rPr>
              <a:t>Availability of Assistance?</a:t>
            </a:r>
          </a:p>
          <a:p>
            <a:endParaRPr lang="en-US" sz="3200" dirty="0">
              <a:solidFill>
                <a:srgbClr val="000000"/>
              </a:solidFill>
            </a:endParaRPr>
          </a:p>
          <a:p>
            <a:endParaRPr lang="en-US" sz="3200" dirty="0">
              <a:solidFill>
                <a:srgbClr val="000000"/>
              </a:solidFill>
            </a:endParaRPr>
          </a:p>
          <a:p>
            <a:pPr marL="152881" indent="0"/>
            <a:endParaRPr lang="en-US" sz="32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114</a:t>
            </a:fld>
            <a:endParaRPr lang="en-US" dirty="0"/>
          </a:p>
        </p:txBody>
      </p:sp>
    </p:spTree>
    <p:extLst>
      <p:ext uri="{BB962C8B-B14F-4D97-AF65-F5344CB8AC3E}">
        <p14:creationId xmlns:p14="http://schemas.microsoft.com/office/powerpoint/2010/main" val="10488402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55A83-3322-4F9E-8EB3-98BF371983E5}"/>
              </a:ext>
            </a:extLst>
          </p:cNvPr>
          <p:cNvSpPr>
            <a:spLocks noGrp="1"/>
          </p:cNvSpPr>
          <p:nvPr>
            <p:ph type="title"/>
          </p:nvPr>
        </p:nvSpPr>
        <p:spPr>
          <a:xfrm>
            <a:off x="377101" y="343972"/>
            <a:ext cx="12322035" cy="860148"/>
          </a:xfrm>
        </p:spPr>
        <p:txBody>
          <a:bodyPr/>
          <a:lstStyle/>
          <a:p>
            <a:pPr algn="ctr"/>
            <a:r>
              <a:rPr lang="en-US" sz="4400" dirty="0">
                <a:solidFill>
                  <a:schemeClr val="accent1"/>
                </a:solidFill>
              </a:rPr>
              <a:t>Test Your Knowledge</a:t>
            </a:r>
          </a:p>
        </p:txBody>
      </p:sp>
      <p:sp>
        <p:nvSpPr>
          <p:cNvPr id="3" name="Content Placeholder 2">
            <a:extLst>
              <a:ext uri="{FF2B5EF4-FFF2-40B4-BE49-F238E27FC236}">
                <a16:creationId xmlns:a16="http://schemas.microsoft.com/office/drawing/2014/main" id="{DC8ACB23-4A04-43D1-BE1E-D951205CD9A9}"/>
              </a:ext>
            </a:extLst>
          </p:cNvPr>
          <p:cNvSpPr>
            <a:spLocks noGrp="1"/>
          </p:cNvSpPr>
          <p:nvPr>
            <p:ph idx="1"/>
          </p:nvPr>
        </p:nvSpPr>
        <p:spPr>
          <a:xfrm>
            <a:off x="719865" y="1661319"/>
            <a:ext cx="11636506" cy="5181599"/>
          </a:xfrm>
        </p:spPr>
        <p:txBody>
          <a:bodyPr/>
          <a:lstStyle/>
          <a:p>
            <a:endParaRPr lang="en-US" dirty="0"/>
          </a:p>
          <a:p>
            <a:pPr marL="685800" indent="-685800">
              <a:buFont typeface="Arial" panose="020B0604020202020204" pitchFamily="34" charset="0"/>
              <a:buChar char="•"/>
            </a:pPr>
            <a:r>
              <a:rPr lang="en-US" sz="3200" dirty="0">
                <a:solidFill>
                  <a:schemeClr val="tx1"/>
                </a:solidFill>
              </a:rPr>
              <a:t>Patient lives with her husband who has significant cognitive and functional impairments, is wheelchair bound, and is unable to provide the patient with any assistance. A member of the church comes by one evening a week and brings groceries. </a:t>
            </a:r>
          </a:p>
          <a:p>
            <a:endParaRPr lang="en-US" sz="3200" b="1" dirty="0">
              <a:solidFill>
                <a:schemeClr val="tx1"/>
              </a:solidFill>
            </a:endParaRPr>
          </a:p>
          <a:p>
            <a:r>
              <a:rPr lang="en-US" sz="3200" b="1" dirty="0">
                <a:solidFill>
                  <a:schemeClr val="tx1"/>
                </a:solidFill>
              </a:rPr>
              <a:t>Living Arrangement?</a:t>
            </a:r>
          </a:p>
          <a:p>
            <a:endParaRPr lang="en-US" sz="3200" b="1" dirty="0">
              <a:solidFill>
                <a:schemeClr val="tx1"/>
              </a:solidFill>
            </a:endParaRPr>
          </a:p>
          <a:p>
            <a:r>
              <a:rPr lang="en-US" sz="3200" b="1" dirty="0">
                <a:solidFill>
                  <a:schemeClr val="tx1"/>
                </a:solidFill>
              </a:rPr>
              <a:t>Availability? </a:t>
            </a:r>
          </a:p>
          <a:p>
            <a:endParaRPr lang="en-US" dirty="0"/>
          </a:p>
        </p:txBody>
      </p:sp>
      <p:sp>
        <p:nvSpPr>
          <p:cNvPr id="4" name="Slide Number Placeholder 3">
            <a:extLst>
              <a:ext uri="{FF2B5EF4-FFF2-40B4-BE49-F238E27FC236}">
                <a16:creationId xmlns:a16="http://schemas.microsoft.com/office/drawing/2014/main" id="{95D3D4BD-6489-42A3-BCFB-D5CC25AED75D}"/>
              </a:ext>
            </a:extLst>
          </p:cNvPr>
          <p:cNvSpPr>
            <a:spLocks noGrp="1"/>
          </p:cNvSpPr>
          <p:nvPr>
            <p:ph type="sldNum" sz="quarter" idx="12"/>
          </p:nvPr>
        </p:nvSpPr>
        <p:spPr/>
        <p:txBody>
          <a:bodyPr/>
          <a:lstStyle/>
          <a:p>
            <a:fld id="{895F941F-37F6-4B1F-AEB2-74CB5EFF426C}" type="slidenum">
              <a:rPr lang="en-US" smtClean="0"/>
              <a:pPr/>
              <a:t>115</a:t>
            </a:fld>
            <a:endParaRPr lang="en-US" dirty="0"/>
          </a:p>
        </p:txBody>
      </p:sp>
    </p:spTree>
    <p:extLst>
      <p:ext uri="{BB962C8B-B14F-4D97-AF65-F5344CB8AC3E}">
        <p14:creationId xmlns:p14="http://schemas.microsoft.com/office/powerpoint/2010/main" val="17385821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5FC62-2E28-475A-8F15-1BFAA538BC25}"/>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EC67FE48-8CA0-48D9-ACC0-C8D304C43276}"/>
              </a:ext>
            </a:extLst>
          </p:cNvPr>
          <p:cNvSpPr>
            <a:spLocks noGrp="1"/>
          </p:cNvSpPr>
          <p:nvPr>
            <p:ph type="sldNum" sz="quarter" idx="12"/>
          </p:nvPr>
        </p:nvSpPr>
        <p:spPr/>
        <p:txBody>
          <a:bodyPr/>
          <a:lstStyle/>
          <a:p>
            <a:fld id="{895F941F-37F6-4B1F-AEB2-74CB5EFF426C}" type="slidenum">
              <a:rPr lang="en-US" smtClean="0"/>
              <a:pPr/>
              <a:t>116</a:t>
            </a:fld>
            <a:endParaRPr lang="en-US" dirty="0"/>
          </a:p>
        </p:txBody>
      </p:sp>
      <p:pic>
        <p:nvPicPr>
          <p:cNvPr id="5" name="Picture 2">
            <a:extLst>
              <a:ext uri="{FF2B5EF4-FFF2-40B4-BE49-F238E27FC236}">
                <a16:creationId xmlns:a16="http://schemas.microsoft.com/office/drawing/2014/main" id="{B9D664D1-3E02-4A3B-BC72-62E3C2DFA81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0391" y="594519"/>
            <a:ext cx="12796624" cy="7867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499406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4919" y="2880519"/>
            <a:ext cx="3447786" cy="1171571"/>
          </a:xfrm>
        </p:spPr>
        <p:txBody>
          <a:bodyPr>
            <a:normAutofit/>
          </a:bodyPr>
          <a:lstStyle/>
          <a:p>
            <a:r>
              <a:rPr lang="en-US" sz="4500" dirty="0">
                <a:solidFill>
                  <a:schemeClr val="accent1"/>
                </a:solidFill>
              </a:rPr>
              <a:t>OASIS  - D1</a:t>
            </a:r>
          </a:p>
        </p:txBody>
      </p:sp>
      <p:sp>
        <p:nvSpPr>
          <p:cNvPr id="3" name="Text Placeholder 2"/>
          <p:cNvSpPr>
            <a:spLocks noGrp="1"/>
          </p:cNvSpPr>
          <p:nvPr>
            <p:ph type="body" idx="1"/>
          </p:nvPr>
        </p:nvSpPr>
        <p:spPr>
          <a:xfrm>
            <a:off x="3794919" y="3566319"/>
            <a:ext cx="6230977" cy="884168"/>
          </a:xfrm>
        </p:spPr>
        <p:txBody>
          <a:bodyPr>
            <a:normAutofit/>
          </a:bodyPr>
          <a:lstStyle/>
          <a:p>
            <a:r>
              <a:rPr lang="en-US" sz="3700" dirty="0"/>
              <a:t>Care Management – M2102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117</a:t>
            </a:fld>
            <a:endParaRPr 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ADE83B5-D641-48B1-9F1C-FD71BDD2719D}"/>
              </a:ext>
            </a:extLst>
          </p:cNvPr>
          <p:cNvSpPr>
            <a:spLocks noGrp="1"/>
          </p:cNvSpPr>
          <p:nvPr>
            <p:ph type="title"/>
          </p:nvPr>
        </p:nvSpPr>
        <p:spPr>
          <a:xfrm>
            <a:off x="377101" y="434028"/>
            <a:ext cx="12322035" cy="860148"/>
          </a:xfrm>
        </p:spPr>
        <p:txBody>
          <a:bodyPr/>
          <a:lstStyle/>
          <a:p>
            <a:pPr algn="ctr"/>
            <a:r>
              <a:rPr lang="en-US" sz="4800" dirty="0">
                <a:solidFill>
                  <a:schemeClr val="accent1"/>
                </a:solidFill>
              </a:rPr>
              <a:t>M2102 Type and Sources of Assistance M-1</a:t>
            </a:r>
          </a:p>
        </p:txBody>
      </p:sp>
      <p:sp>
        <p:nvSpPr>
          <p:cNvPr id="4" name="Slide Number Placeholder 3">
            <a:extLst>
              <a:ext uri="{FF2B5EF4-FFF2-40B4-BE49-F238E27FC236}">
                <a16:creationId xmlns:a16="http://schemas.microsoft.com/office/drawing/2014/main" id="{7C14C1E8-5181-4AC2-BCCC-126C78C791AC}"/>
              </a:ext>
            </a:extLst>
          </p:cNvPr>
          <p:cNvSpPr>
            <a:spLocks noGrp="1"/>
          </p:cNvSpPr>
          <p:nvPr>
            <p:ph type="sldNum" sz="quarter" idx="12"/>
          </p:nvPr>
        </p:nvSpPr>
        <p:spPr/>
        <p:txBody>
          <a:bodyPr/>
          <a:lstStyle/>
          <a:p>
            <a:fld id="{895F941F-37F6-4B1F-AEB2-74CB5EFF426C}" type="slidenum">
              <a:rPr lang="en-US" smtClean="0"/>
              <a:pPr/>
              <a:t>118</a:t>
            </a:fld>
            <a:endParaRPr lang="en-US" dirty="0"/>
          </a:p>
        </p:txBody>
      </p:sp>
      <p:pic>
        <p:nvPicPr>
          <p:cNvPr id="6" name="Picture 5">
            <a:extLst>
              <a:ext uri="{FF2B5EF4-FFF2-40B4-BE49-F238E27FC236}">
                <a16:creationId xmlns:a16="http://schemas.microsoft.com/office/drawing/2014/main" id="{88C108E1-C249-4E3F-A2BF-7BDC5C40FC45}"/>
              </a:ext>
            </a:extLst>
          </p:cNvPr>
          <p:cNvPicPr>
            <a:picLocks noChangeAspect="1"/>
          </p:cNvPicPr>
          <p:nvPr/>
        </p:nvPicPr>
        <p:blipFill>
          <a:blip r:embed="rId3"/>
          <a:stretch>
            <a:fillRect/>
          </a:stretch>
        </p:blipFill>
        <p:spPr>
          <a:xfrm>
            <a:off x="640001" y="1737519"/>
            <a:ext cx="11782425" cy="6400800"/>
          </a:xfrm>
          <a:prstGeom prst="rect">
            <a:avLst/>
          </a:prstGeom>
        </p:spPr>
      </p:pic>
    </p:spTree>
    <p:extLst>
      <p:ext uri="{BB962C8B-B14F-4D97-AF65-F5344CB8AC3E}">
        <p14:creationId xmlns:p14="http://schemas.microsoft.com/office/powerpoint/2010/main" val="251105455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FABA3-76C5-45D3-B81C-79FD8AF80257}"/>
              </a:ext>
            </a:extLst>
          </p:cNvPr>
          <p:cNvSpPr>
            <a:spLocks noGrp="1"/>
          </p:cNvSpPr>
          <p:nvPr>
            <p:ph type="title"/>
          </p:nvPr>
        </p:nvSpPr>
        <p:spPr>
          <a:xfrm>
            <a:off x="377101" y="365919"/>
            <a:ext cx="12322035" cy="609600"/>
          </a:xfrm>
        </p:spPr>
        <p:txBody>
          <a:bodyPr/>
          <a:lstStyle/>
          <a:p>
            <a:pPr algn="ctr"/>
            <a:r>
              <a:rPr lang="en-US" sz="4400" dirty="0">
                <a:solidFill>
                  <a:schemeClr val="accent1"/>
                </a:solidFill>
              </a:rPr>
              <a:t>M2102 Type and Sources of Assistance M-2</a:t>
            </a:r>
          </a:p>
        </p:txBody>
      </p:sp>
      <p:sp>
        <p:nvSpPr>
          <p:cNvPr id="4" name="Slide Number Placeholder 3">
            <a:extLst>
              <a:ext uri="{FF2B5EF4-FFF2-40B4-BE49-F238E27FC236}">
                <a16:creationId xmlns:a16="http://schemas.microsoft.com/office/drawing/2014/main" id="{B5F48B01-1BE2-4056-B3EE-E00DA9EF26D1}"/>
              </a:ext>
            </a:extLst>
          </p:cNvPr>
          <p:cNvSpPr>
            <a:spLocks noGrp="1"/>
          </p:cNvSpPr>
          <p:nvPr>
            <p:ph type="sldNum" sz="quarter" idx="12"/>
          </p:nvPr>
        </p:nvSpPr>
        <p:spPr/>
        <p:txBody>
          <a:bodyPr/>
          <a:lstStyle/>
          <a:p>
            <a:fld id="{895F941F-37F6-4B1F-AEB2-74CB5EFF426C}" type="slidenum">
              <a:rPr lang="en-US" smtClean="0"/>
              <a:pPr/>
              <a:t>119</a:t>
            </a:fld>
            <a:endParaRPr lang="en-US" dirty="0"/>
          </a:p>
        </p:txBody>
      </p:sp>
      <p:pic>
        <p:nvPicPr>
          <p:cNvPr id="5" name="Content Placeholder 4">
            <a:extLst>
              <a:ext uri="{FF2B5EF4-FFF2-40B4-BE49-F238E27FC236}">
                <a16:creationId xmlns:a16="http://schemas.microsoft.com/office/drawing/2014/main" id="{787DE0AF-DA52-4906-A28E-58906C1EDC26}"/>
              </a:ext>
            </a:extLst>
          </p:cNvPr>
          <p:cNvPicPr>
            <a:picLocks noGrp="1" noChangeAspect="1"/>
          </p:cNvPicPr>
          <p:nvPr>
            <p:ph idx="1"/>
          </p:nvPr>
        </p:nvPicPr>
        <p:blipFill>
          <a:blip r:embed="rId3"/>
          <a:stretch>
            <a:fillRect/>
          </a:stretch>
        </p:blipFill>
        <p:spPr>
          <a:xfrm>
            <a:off x="-1" y="975520"/>
            <a:ext cx="12862719" cy="8255618"/>
          </a:xfrm>
          <a:prstGeom prst="rect">
            <a:avLst/>
          </a:prstGeom>
        </p:spPr>
      </p:pic>
    </p:spTree>
    <p:extLst>
      <p:ext uri="{BB962C8B-B14F-4D97-AF65-F5344CB8AC3E}">
        <p14:creationId xmlns:p14="http://schemas.microsoft.com/office/powerpoint/2010/main" val="118074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9719"/>
            <a:ext cx="13076238" cy="660955"/>
          </a:xfrm>
        </p:spPr>
        <p:txBody>
          <a:bodyPr>
            <a:noAutofit/>
          </a:bodyPr>
          <a:lstStyle/>
          <a:p>
            <a:pPr algn="ctr"/>
            <a:r>
              <a:rPr lang="en-US" sz="4000" u="sng" dirty="0">
                <a:solidFill>
                  <a:schemeClr val="accent1"/>
                </a:solidFill>
              </a:rPr>
              <a:t>M0102 Date of Physician-Ordered SOC/ROC   B-6</a:t>
            </a:r>
            <a:endParaRPr lang="en-US" sz="4000" dirty="0">
              <a:solidFill>
                <a:schemeClr val="accent1"/>
              </a:solidFill>
            </a:endParaRPr>
          </a:p>
        </p:txBody>
      </p:sp>
      <p:sp>
        <p:nvSpPr>
          <p:cNvPr id="3" name="Content Placeholder 2"/>
          <p:cNvSpPr>
            <a:spLocks noGrp="1"/>
          </p:cNvSpPr>
          <p:nvPr>
            <p:ph idx="1"/>
          </p:nvPr>
        </p:nvSpPr>
        <p:spPr>
          <a:xfrm>
            <a:off x="213519" y="1051719"/>
            <a:ext cx="12531395" cy="8581426"/>
          </a:xfrm>
        </p:spPr>
        <p:txBody>
          <a:bodyPr>
            <a:normAutofit/>
          </a:bodyPr>
          <a:lstStyle/>
          <a:p>
            <a:pPr marL="152881" indent="0"/>
            <a:r>
              <a:rPr lang="en-US" b="1" dirty="0">
                <a:solidFill>
                  <a:srgbClr val="000000"/>
                </a:solidFill>
              </a:rPr>
              <a:t>M0102 </a:t>
            </a:r>
            <a:r>
              <a:rPr lang="en-US" sz="2500" b="1" dirty="0">
                <a:solidFill>
                  <a:srgbClr val="000000"/>
                </a:solidFill>
              </a:rPr>
              <a:t>Date of Physician-ordered Start of Care (SOC)/Resumption of Care (ROC):  </a:t>
            </a:r>
            <a:br>
              <a:rPr lang="en-US" sz="2500" b="1" dirty="0">
                <a:solidFill>
                  <a:srgbClr val="000000"/>
                </a:solidFill>
              </a:rPr>
            </a:br>
            <a:r>
              <a:rPr lang="en-US" sz="2500" b="1" dirty="0">
                <a:solidFill>
                  <a:srgbClr val="000000"/>
                </a:solidFill>
              </a:rPr>
              <a:t>If the physician indicated a specific start of care/resumption of care date when the patient was referred for home health services, record the date specified.</a:t>
            </a:r>
          </a:p>
          <a:p>
            <a:pPr marL="152881" indent="0"/>
            <a:r>
              <a:rPr lang="en-US" sz="3200" dirty="0">
                <a:solidFill>
                  <a:srgbClr val="000000"/>
                </a:solidFill>
              </a:rPr>
              <a:t>----/----/------</a:t>
            </a:r>
            <a:r>
              <a:rPr lang="en-US" sz="2800" dirty="0">
                <a:solidFill>
                  <a:srgbClr val="000000"/>
                </a:solidFill>
              </a:rPr>
              <a:t>-</a:t>
            </a:r>
          </a:p>
          <a:p>
            <a:pPr marL="152881" indent="0"/>
            <a:r>
              <a:rPr lang="en-US" sz="2500" dirty="0">
                <a:solidFill>
                  <a:srgbClr val="000000"/>
                </a:solidFill>
              </a:rPr>
              <a:t>Month/Date/Year         </a:t>
            </a:r>
            <a:r>
              <a:rPr lang="en-US" sz="3200" dirty="0">
                <a:solidFill>
                  <a:srgbClr val="000000"/>
                </a:solidFill>
              </a:rPr>
              <a:t> </a:t>
            </a:r>
            <a:r>
              <a:rPr lang="en-US" sz="3200" dirty="0">
                <a:solidFill>
                  <a:srgbClr val="000000"/>
                </a:solidFill>
                <a:latin typeface="Arial Narrow" pitchFamily="34" charset="0"/>
                <a:cs typeface="Arial" pitchFamily="34" charset="0"/>
              </a:rPr>
              <a:t>⃞ </a:t>
            </a:r>
            <a:r>
              <a:rPr lang="en-US" sz="2500" dirty="0">
                <a:solidFill>
                  <a:srgbClr val="000000"/>
                </a:solidFill>
              </a:rPr>
              <a:t>NA – no specific SOC date ordered</a:t>
            </a:r>
          </a:p>
          <a:p>
            <a:pPr marL="152881" indent="0"/>
            <a:r>
              <a:rPr lang="en-US" sz="800" dirty="0">
                <a:solidFill>
                  <a:srgbClr val="000000"/>
                </a:solidFill>
              </a:rPr>
              <a:t>__________________________________________________________________________________________________________________________________________________________</a:t>
            </a:r>
          </a:p>
          <a:p>
            <a:pPr>
              <a:buFont typeface="Arial"/>
              <a:buChar char="•"/>
            </a:pPr>
            <a:r>
              <a:rPr lang="en-US" sz="2500" dirty="0">
                <a:solidFill>
                  <a:srgbClr val="000000"/>
                </a:solidFill>
              </a:rPr>
              <a:t>Specifies date home care service is ordered to begin 1</a:t>
            </a:r>
            <a:r>
              <a:rPr lang="en-US" sz="2500" baseline="30000" dirty="0">
                <a:solidFill>
                  <a:srgbClr val="000000"/>
                </a:solidFill>
              </a:rPr>
              <a:t>st</a:t>
            </a:r>
            <a:r>
              <a:rPr lang="en-US" sz="2500" dirty="0">
                <a:solidFill>
                  <a:srgbClr val="000000"/>
                </a:solidFill>
              </a:rPr>
              <a:t> covered service or resume home care (provide first visit following a qualifying inpatient stay)</a:t>
            </a:r>
          </a:p>
          <a:p>
            <a:pPr>
              <a:buFont typeface="Arial"/>
              <a:buChar char="•"/>
            </a:pPr>
            <a:r>
              <a:rPr lang="en-US" sz="2500" dirty="0">
                <a:solidFill>
                  <a:srgbClr val="000000"/>
                </a:solidFill>
              </a:rPr>
              <a:t>Enter date only if a date was specified by the physician</a:t>
            </a:r>
          </a:p>
          <a:p>
            <a:pPr>
              <a:buFont typeface="Arial"/>
              <a:buChar char="•"/>
            </a:pPr>
            <a:r>
              <a:rPr lang="en-US" sz="2500" dirty="0">
                <a:solidFill>
                  <a:srgbClr val="000000"/>
                </a:solidFill>
              </a:rPr>
              <a:t>A range of dates is not considered a physician-ordered SOC date</a:t>
            </a:r>
          </a:p>
          <a:p>
            <a:pPr>
              <a:buFont typeface="Arial"/>
              <a:buChar char="•"/>
            </a:pPr>
            <a:r>
              <a:rPr lang="en-US" sz="2500" dirty="0">
                <a:solidFill>
                  <a:srgbClr val="000000"/>
                </a:solidFill>
              </a:rPr>
              <a:t>If specific SOC date NOT given, initial assessment visit must be conducted within 48 hours of referral or within 48 hours of return home from an inpatient setting </a:t>
            </a:r>
          </a:p>
          <a:p>
            <a:pPr>
              <a:buFont typeface="Arial"/>
              <a:buChar char="•"/>
            </a:pPr>
            <a:r>
              <a:rPr lang="en-US" sz="2500" dirty="0">
                <a:solidFill>
                  <a:srgbClr val="000000"/>
                </a:solidFill>
              </a:rPr>
              <a:t>If originally-ordered SOC/ROC is delayed, then date specified on the </a:t>
            </a:r>
            <a:r>
              <a:rPr lang="en-US" sz="2500" b="1" dirty="0">
                <a:solidFill>
                  <a:srgbClr val="000000"/>
                </a:solidFill>
              </a:rPr>
              <a:t>updated/revised order</a:t>
            </a:r>
            <a:r>
              <a:rPr lang="en-US" sz="2500" dirty="0">
                <a:solidFill>
                  <a:srgbClr val="000000"/>
                </a:solidFill>
              </a:rPr>
              <a:t> would be the date entered in M0102</a:t>
            </a:r>
          </a:p>
          <a:p>
            <a:pPr>
              <a:buFont typeface="Arial"/>
              <a:buChar char="•"/>
            </a:pPr>
            <a:r>
              <a:rPr lang="en-US" sz="2500" dirty="0">
                <a:solidFill>
                  <a:srgbClr val="000000"/>
                </a:solidFill>
              </a:rPr>
              <a:t>Hospital or SNF DC planner, on behalf of MD,  “may convey SOC date” </a:t>
            </a:r>
          </a:p>
          <a:p>
            <a:pPr>
              <a:buFont typeface="Arial"/>
              <a:buChar char="•"/>
            </a:pPr>
            <a:r>
              <a:rPr lang="en-US" sz="2500" dirty="0">
                <a:solidFill>
                  <a:srgbClr val="000000"/>
                </a:solidFill>
              </a:rPr>
              <a:t>If the original ordered SOC/ROC is delayed due to the patient’s condition or request, physician must be notified and an extended SOC/ROC date must be received before 48 hrs.</a:t>
            </a:r>
          </a:p>
          <a:p>
            <a:pPr>
              <a:buFont typeface="Arial"/>
              <a:buChar char="•"/>
            </a:pPr>
            <a:r>
              <a:rPr lang="en-US" sz="2500" dirty="0">
                <a:solidFill>
                  <a:srgbClr val="000000"/>
                </a:solidFill>
              </a:rPr>
              <a:t>Mark “NA” if the initial orders did not specify a SOC or ROC date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12</a:t>
            </a:fld>
            <a:endParaRPr lang="en-US" dirty="0"/>
          </a:p>
        </p:txBody>
      </p:sp>
    </p:spTree>
    <p:extLst>
      <p:ext uri="{BB962C8B-B14F-4D97-AF65-F5344CB8AC3E}">
        <p14:creationId xmlns:p14="http://schemas.microsoft.com/office/powerpoint/2010/main" val="316036892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ADB1B-96ED-4EF4-B29F-2C8E516A9D29}"/>
              </a:ext>
            </a:extLst>
          </p:cNvPr>
          <p:cNvSpPr>
            <a:spLocks noGrp="1"/>
          </p:cNvSpPr>
          <p:nvPr>
            <p:ph type="title"/>
          </p:nvPr>
        </p:nvSpPr>
        <p:spPr>
          <a:xfrm>
            <a:off x="289720" y="442119"/>
            <a:ext cx="12592216" cy="860148"/>
          </a:xfrm>
        </p:spPr>
        <p:txBody>
          <a:bodyPr/>
          <a:lstStyle/>
          <a:p>
            <a:pPr algn="ctr"/>
            <a:r>
              <a:rPr lang="en-US" sz="4400" spc="-150" dirty="0">
                <a:solidFill>
                  <a:schemeClr val="accent1"/>
                </a:solidFill>
              </a:rPr>
              <a:t>M2102 Type and Sources of Assistance M-2 continued</a:t>
            </a:r>
          </a:p>
        </p:txBody>
      </p:sp>
      <p:sp>
        <p:nvSpPr>
          <p:cNvPr id="3" name="Content Placeholder 2">
            <a:extLst>
              <a:ext uri="{FF2B5EF4-FFF2-40B4-BE49-F238E27FC236}">
                <a16:creationId xmlns:a16="http://schemas.microsoft.com/office/drawing/2014/main" id="{A988F98D-8678-43AD-AF2D-C0E3ABD6BE9D}"/>
              </a:ext>
            </a:extLst>
          </p:cNvPr>
          <p:cNvSpPr>
            <a:spLocks noGrp="1"/>
          </p:cNvSpPr>
          <p:nvPr>
            <p:ph idx="1"/>
          </p:nvPr>
        </p:nvSpPr>
        <p:spPr>
          <a:xfrm>
            <a:off x="574981" y="1508918"/>
            <a:ext cx="11636506" cy="7722219"/>
          </a:xfrm>
        </p:spPr>
        <p:txBody>
          <a:bodyPr/>
          <a:lstStyle/>
          <a:p>
            <a:pPr>
              <a:buFont typeface="Arial" panose="020B0604020202020204" pitchFamily="34" charset="0"/>
              <a:buChar char="•"/>
            </a:pPr>
            <a:r>
              <a:rPr lang="en-US" sz="3600" dirty="0">
                <a:solidFill>
                  <a:schemeClr val="tx1"/>
                </a:solidFill>
              </a:rPr>
              <a:t>If patient needs assistance with any aspect of a category of assistance (such as needs assist with some ADLs but not others), </a:t>
            </a:r>
            <a:r>
              <a:rPr lang="en-US" sz="3600" dirty="0">
                <a:solidFill>
                  <a:schemeClr val="accent1"/>
                </a:solidFill>
              </a:rPr>
              <a:t>consider the aspect that represents the most need</a:t>
            </a:r>
          </a:p>
          <a:p>
            <a:pPr>
              <a:buFont typeface="Arial" panose="020B0604020202020204" pitchFamily="34" charset="0"/>
              <a:buChar char="•"/>
            </a:pPr>
            <a:r>
              <a:rPr lang="en-US" sz="3600" dirty="0">
                <a:solidFill>
                  <a:schemeClr val="tx1"/>
                </a:solidFill>
              </a:rPr>
              <a:t>If more than one response represents the non-agency caregiver’s ability to provide assist, select the response that represents the caregivers greatest barrier to meet the need.</a:t>
            </a:r>
          </a:p>
          <a:p>
            <a:pPr>
              <a:buFont typeface="Arial" panose="020B0604020202020204" pitchFamily="34" charset="0"/>
              <a:buChar char="•"/>
            </a:pPr>
            <a:r>
              <a:rPr lang="en-US" sz="3600" dirty="0">
                <a:solidFill>
                  <a:schemeClr val="tx1"/>
                </a:solidFill>
              </a:rPr>
              <a:t>Enter Response 3 if:  Non-agency caregiver(s) are not likely to provide care due to an unwillingness and/or inability on the part of the non-agency caregivers; and or a reluctance on the part on the part of the non-agency caregiver to provide care.</a:t>
            </a:r>
          </a:p>
          <a:p>
            <a:pPr>
              <a:buFont typeface="Arial" panose="020B0604020202020204" pitchFamily="34" charset="0"/>
              <a:buChar char="•"/>
            </a:pPr>
            <a:endParaRPr lang="en-US" sz="3600" dirty="0"/>
          </a:p>
          <a:p>
            <a:endParaRPr lang="en-US" sz="3200" dirty="0"/>
          </a:p>
        </p:txBody>
      </p:sp>
      <p:sp>
        <p:nvSpPr>
          <p:cNvPr id="4" name="Slide Number Placeholder 3">
            <a:extLst>
              <a:ext uri="{FF2B5EF4-FFF2-40B4-BE49-F238E27FC236}">
                <a16:creationId xmlns:a16="http://schemas.microsoft.com/office/drawing/2014/main" id="{50032F97-5DC6-4F94-A92F-3ADB388FC8D6}"/>
              </a:ext>
            </a:extLst>
          </p:cNvPr>
          <p:cNvSpPr>
            <a:spLocks noGrp="1"/>
          </p:cNvSpPr>
          <p:nvPr>
            <p:ph type="sldNum" sz="quarter" idx="12"/>
          </p:nvPr>
        </p:nvSpPr>
        <p:spPr/>
        <p:txBody>
          <a:bodyPr/>
          <a:lstStyle/>
          <a:p>
            <a:fld id="{895F941F-37F6-4B1F-AEB2-74CB5EFF426C}" type="slidenum">
              <a:rPr lang="en-US" smtClean="0"/>
              <a:pPr/>
              <a:t>120</a:t>
            </a:fld>
            <a:endParaRPr lang="en-US" dirty="0"/>
          </a:p>
        </p:txBody>
      </p:sp>
    </p:spTree>
    <p:extLst>
      <p:ext uri="{BB962C8B-B14F-4D97-AF65-F5344CB8AC3E}">
        <p14:creationId xmlns:p14="http://schemas.microsoft.com/office/powerpoint/2010/main" val="222462010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5F941F-37F6-4B1F-AEB2-74CB5EFF426C}" type="slidenum">
              <a:rPr lang="en-US" smtClean="0"/>
              <a:pPr/>
              <a:t>121</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054458371"/>
              </p:ext>
            </p:extLst>
          </p:nvPr>
        </p:nvGraphicFramePr>
        <p:xfrm>
          <a:off x="-1911614" y="6080919"/>
          <a:ext cx="2163232" cy="1471054"/>
        </p:xfrm>
        <a:graphic>
          <a:graphicData uri="http://schemas.openxmlformats.org/drawingml/2006/table">
            <a:tbl>
              <a:tblPr firstRow="1" bandRow="1">
                <a:tableStyleId>{5C22544A-7EE6-4342-B048-85BDC9FD1C3A}</a:tableStyleId>
              </a:tblPr>
              <a:tblGrid>
                <a:gridCol w="2163232">
                  <a:extLst>
                    <a:ext uri="{9D8B030D-6E8A-4147-A177-3AD203B41FA5}">
                      <a16:colId xmlns:a16="http://schemas.microsoft.com/office/drawing/2014/main" val="20000"/>
                    </a:ext>
                  </a:extLst>
                </a:gridCol>
              </a:tblGrid>
              <a:tr h="1471054">
                <a:tc>
                  <a:txBody>
                    <a:bodyPr/>
                    <a:lstStyle/>
                    <a:p>
                      <a:r>
                        <a:rPr lang="en-US" sz="2400" dirty="0"/>
                        <a:t>Any Meds prescribed or OTC any route</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51F3484A-5AAF-41D6-88A8-A01DDC79D6C6}"/>
              </a:ext>
            </a:extLst>
          </p:cNvPr>
          <p:cNvPicPr>
            <a:picLocks noChangeAspect="1"/>
          </p:cNvPicPr>
          <p:nvPr/>
        </p:nvPicPr>
        <p:blipFill>
          <a:blip r:embed="rId3"/>
          <a:stretch>
            <a:fillRect/>
          </a:stretch>
        </p:blipFill>
        <p:spPr>
          <a:xfrm>
            <a:off x="251618" y="365920"/>
            <a:ext cx="12573001" cy="9052718"/>
          </a:xfrm>
          <a:prstGeom prst="rect">
            <a:avLst/>
          </a:prstGeom>
        </p:spPr>
      </p:pic>
    </p:spTree>
    <p:extLst>
      <p:ext uri="{BB962C8B-B14F-4D97-AF65-F5344CB8AC3E}">
        <p14:creationId xmlns:p14="http://schemas.microsoft.com/office/powerpoint/2010/main" val="228867593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5F941F-37F6-4B1F-AEB2-74CB5EFF426C}" type="slidenum">
              <a:rPr lang="en-US" smtClean="0"/>
              <a:pPr/>
              <a:t>122</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517710914"/>
              </p:ext>
            </p:extLst>
          </p:nvPr>
        </p:nvGraphicFramePr>
        <p:xfrm>
          <a:off x="11719718" y="10779919"/>
          <a:ext cx="1918785" cy="4663440"/>
        </p:xfrm>
        <a:graphic>
          <a:graphicData uri="http://schemas.openxmlformats.org/drawingml/2006/table">
            <a:tbl>
              <a:tblPr firstRow="1" bandRow="1">
                <a:tableStyleId>{5C22544A-7EE6-4342-B048-85BDC9FD1C3A}</a:tableStyleId>
              </a:tblPr>
              <a:tblGrid>
                <a:gridCol w="1918785">
                  <a:extLst>
                    <a:ext uri="{9D8B030D-6E8A-4147-A177-3AD203B41FA5}">
                      <a16:colId xmlns:a16="http://schemas.microsoft.com/office/drawing/2014/main" val="20000"/>
                    </a:ext>
                  </a:extLst>
                </a:gridCol>
              </a:tblGrid>
              <a:tr h="0">
                <a:tc>
                  <a:txBody>
                    <a:bodyPr/>
                    <a:lstStyle/>
                    <a:p>
                      <a:r>
                        <a:rPr lang="en-US" dirty="0"/>
                        <a:t>If there is a non-agency caregiver providing any assistance</a:t>
                      </a:r>
                      <a:r>
                        <a:rPr lang="en-US" baseline="0" dirty="0"/>
                        <a:t> for any activity, Response 4 cannot be selected for ANY row.??</a:t>
                      </a:r>
                      <a:endParaRPr lang="en-US" dirty="0"/>
                    </a:p>
                  </a:txBody>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1346CFD9-ED49-4F09-8E86-E1C104D8A9DB}"/>
              </a:ext>
            </a:extLst>
          </p:cNvPr>
          <p:cNvPicPr>
            <a:picLocks noChangeAspect="1"/>
          </p:cNvPicPr>
          <p:nvPr/>
        </p:nvPicPr>
        <p:blipFill>
          <a:blip r:embed="rId3"/>
          <a:stretch>
            <a:fillRect/>
          </a:stretch>
        </p:blipFill>
        <p:spPr>
          <a:xfrm>
            <a:off x="653812" y="430038"/>
            <a:ext cx="12268200" cy="8824119"/>
          </a:xfrm>
          <a:prstGeom prst="rect">
            <a:avLst/>
          </a:prstGeom>
        </p:spPr>
      </p:pic>
    </p:spTree>
    <p:extLst>
      <p:ext uri="{BB962C8B-B14F-4D97-AF65-F5344CB8AC3E}">
        <p14:creationId xmlns:p14="http://schemas.microsoft.com/office/powerpoint/2010/main" val="428499380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919" y="137319"/>
            <a:ext cx="12073414" cy="837212"/>
          </a:xfrm>
        </p:spPr>
        <p:txBody>
          <a:bodyPr>
            <a:noAutofit/>
          </a:bodyPr>
          <a:lstStyle/>
          <a:p>
            <a:pPr algn="ctr"/>
            <a:r>
              <a:rPr lang="en-US" sz="4000" dirty="0">
                <a:solidFill>
                  <a:schemeClr val="accent3"/>
                </a:solidFill>
                <a:latin typeface="Arial" charset="0"/>
                <a:ea typeface="ＭＳ Ｐゴシック" pitchFamily="34" charset="-128"/>
                <a:cs typeface="Arial" charset="0"/>
              </a:rPr>
              <a:t>Test Your Knowledge</a:t>
            </a:r>
            <a:endParaRPr lang="en-US" sz="4000" dirty="0">
              <a:solidFill>
                <a:schemeClr val="accent3"/>
              </a:solidFill>
            </a:endParaRPr>
          </a:p>
        </p:txBody>
      </p:sp>
      <p:sp>
        <p:nvSpPr>
          <p:cNvPr id="3" name="Content Placeholder 2"/>
          <p:cNvSpPr>
            <a:spLocks noGrp="1"/>
          </p:cNvSpPr>
          <p:nvPr>
            <p:ph idx="1"/>
          </p:nvPr>
        </p:nvSpPr>
        <p:spPr>
          <a:xfrm>
            <a:off x="217943" y="837215"/>
            <a:ext cx="12568576" cy="6467465"/>
          </a:xfrm>
        </p:spPr>
        <p:txBody>
          <a:bodyPr>
            <a:noAutofit/>
          </a:bodyPr>
          <a:lstStyle/>
          <a:p>
            <a:pPr marL="152881" indent="0"/>
            <a:r>
              <a:rPr lang="en-US" sz="3200" dirty="0">
                <a:solidFill>
                  <a:srgbClr val="000000"/>
                </a:solidFill>
              </a:rPr>
              <a:t>Q.8. M2102 – Does the patient needing caregiver assistance require a diagnosis of cognitive impairment or mental health condition to answer items f – anything other than “0”?</a:t>
            </a:r>
          </a:p>
          <a:p>
            <a:pPr marL="152881" indent="0"/>
            <a:r>
              <a:rPr lang="en-US" sz="3200" dirty="0">
                <a:solidFill>
                  <a:srgbClr val="000000"/>
                </a:solidFill>
              </a:rPr>
              <a:t>A.8 M2102 – OASIS Guidance Manual states that M2102f should focus on supervision and safety necessary due to cognitive or mental health issues.  The guidance does not indicate a specific diagnosis is required.  The need for supervision and safety due to cognitive or mental health issues is based on the clinical judgment of the assessing clinician or others contributing to the comprehensive assessment.  Need pic Sec F below</a:t>
            </a:r>
          </a:p>
        </p:txBody>
      </p:sp>
      <p:sp>
        <p:nvSpPr>
          <p:cNvPr id="5" name="Slide Number Placeholder 4"/>
          <p:cNvSpPr>
            <a:spLocks noGrp="1"/>
          </p:cNvSpPr>
          <p:nvPr>
            <p:ph type="sldNum" sz="quarter" idx="12"/>
          </p:nvPr>
        </p:nvSpPr>
        <p:spPr/>
        <p:txBody>
          <a:bodyPr/>
          <a:lstStyle/>
          <a:p>
            <a:fld id="{895F941F-37F6-4B1F-AEB2-74CB5EFF426C}" type="slidenum">
              <a:rPr lang="en-US" smtClean="0"/>
              <a:pPr/>
              <a:t>123</a:t>
            </a:fld>
            <a:endParaRPr lang="en-US" dirty="0"/>
          </a:p>
        </p:txBody>
      </p:sp>
      <p:pic>
        <p:nvPicPr>
          <p:cNvPr id="4" name="Picture 3">
            <a:extLst>
              <a:ext uri="{FF2B5EF4-FFF2-40B4-BE49-F238E27FC236}">
                <a16:creationId xmlns:a16="http://schemas.microsoft.com/office/drawing/2014/main" id="{0DDDC566-16BA-4D82-B583-DB9FACD7AB2D}"/>
              </a:ext>
            </a:extLst>
          </p:cNvPr>
          <p:cNvPicPr>
            <a:picLocks noChangeAspect="1"/>
          </p:cNvPicPr>
          <p:nvPr/>
        </p:nvPicPr>
        <p:blipFill>
          <a:blip r:embed="rId3"/>
          <a:stretch>
            <a:fillRect/>
          </a:stretch>
        </p:blipFill>
        <p:spPr>
          <a:xfrm>
            <a:off x="365919" y="6157118"/>
            <a:ext cx="12073414" cy="3261519"/>
          </a:xfrm>
          <a:prstGeom prst="rect">
            <a:avLst/>
          </a:prstGeom>
        </p:spPr>
      </p:pic>
    </p:spTree>
    <p:extLst>
      <p:ext uri="{BB962C8B-B14F-4D97-AF65-F5344CB8AC3E}">
        <p14:creationId xmlns:p14="http://schemas.microsoft.com/office/powerpoint/2010/main" val="104823267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696" y="187500"/>
            <a:ext cx="12274444" cy="796020"/>
          </a:xfrm>
        </p:spPr>
        <p:txBody>
          <a:bodyPr>
            <a:normAutofit/>
          </a:bodyPr>
          <a:lstStyle/>
          <a:p>
            <a:pPr algn="ctr"/>
            <a:r>
              <a:rPr lang="en-US" sz="3900" dirty="0">
                <a:solidFill>
                  <a:schemeClr val="accent1"/>
                </a:solidFill>
              </a:rPr>
              <a:t>Test Your Knowledge</a:t>
            </a:r>
          </a:p>
        </p:txBody>
      </p:sp>
      <p:sp>
        <p:nvSpPr>
          <p:cNvPr id="3" name="Content Placeholder 2"/>
          <p:cNvSpPr>
            <a:spLocks noGrp="1"/>
          </p:cNvSpPr>
          <p:nvPr>
            <p:ph idx="1"/>
          </p:nvPr>
        </p:nvSpPr>
        <p:spPr>
          <a:xfrm>
            <a:off x="236696" y="945580"/>
            <a:ext cx="12649201" cy="5287739"/>
          </a:xfrm>
        </p:spPr>
        <p:txBody>
          <a:bodyPr>
            <a:noAutofit/>
          </a:bodyPr>
          <a:lstStyle/>
          <a:p>
            <a:pPr marL="457200" indent="-457200">
              <a:buFont typeface="Arial"/>
              <a:buChar char="•"/>
            </a:pPr>
            <a:r>
              <a:rPr lang="en-US" sz="2800" dirty="0">
                <a:solidFill>
                  <a:srgbClr val="000000"/>
                </a:solidFill>
              </a:rPr>
              <a:t>Q. 168.5.8 M2102a:  We have a patient, who at discharge is able to bathe in the shower with assist of her daughter, however she prefers to sponge bathe at the sink and is able to do so independently now.  The clinician marked response 2 for M1830 to reflect her ability to perform safely.  The question is should the clinician answer M2102a (caregiver assistance with ADLs) Response 1, reflecting assistance needed for showering as answered in M1830 or can the clinician choose response 0 –no assistance needed because the patient is able to sponge bathe independently and safely? Also, our software system does give a warning if the response in M2102a is not consistent with the M18xx ADL questions/responses.  However, it will allow the clinician to mark a different response, I just want to know the correct way.</a:t>
            </a:r>
          </a:p>
          <a:p>
            <a:pPr marL="457200" indent="-457200">
              <a:buFont typeface="Arial"/>
              <a:buChar char="•"/>
            </a:pPr>
            <a:r>
              <a:rPr lang="en-US" sz="2800" dirty="0">
                <a:solidFill>
                  <a:srgbClr val="000000"/>
                </a:solidFill>
              </a:rPr>
              <a:t>How would you score </a:t>
            </a:r>
            <a:r>
              <a:rPr lang="en-US" sz="2800" b="1" dirty="0">
                <a:solidFill>
                  <a:srgbClr val="000000"/>
                </a:solidFill>
              </a:rPr>
              <a:t>M2102</a:t>
            </a:r>
            <a:r>
              <a:rPr lang="en-US" sz="2800" dirty="0">
                <a:solidFill>
                  <a:srgbClr val="000000"/>
                </a:solidFill>
              </a:rPr>
              <a:t> rows “a” (ADL assistance)?</a:t>
            </a:r>
          </a:p>
        </p:txBody>
      </p:sp>
      <p:sp>
        <p:nvSpPr>
          <p:cNvPr id="5" name="Slide Number Placeholder 4"/>
          <p:cNvSpPr>
            <a:spLocks noGrp="1"/>
          </p:cNvSpPr>
          <p:nvPr>
            <p:ph type="sldNum" sz="quarter" idx="12"/>
          </p:nvPr>
        </p:nvSpPr>
        <p:spPr/>
        <p:txBody>
          <a:bodyPr/>
          <a:lstStyle/>
          <a:p>
            <a:fld id="{895F941F-37F6-4B1F-AEB2-74CB5EFF426C}" type="slidenum">
              <a:rPr lang="en-US" smtClean="0"/>
              <a:pPr/>
              <a:t>124</a:t>
            </a:fld>
            <a:endParaRPr lang="en-US" dirty="0"/>
          </a:p>
        </p:txBody>
      </p:sp>
      <p:pic>
        <p:nvPicPr>
          <p:cNvPr id="6" name="Picture 5">
            <a:extLst>
              <a:ext uri="{FF2B5EF4-FFF2-40B4-BE49-F238E27FC236}">
                <a16:creationId xmlns:a16="http://schemas.microsoft.com/office/drawing/2014/main" id="{7A8261E2-CC37-4FD2-B740-13BAE9BCE3C6}"/>
              </a:ext>
            </a:extLst>
          </p:cNvPr>
          <p:cNvPicPr>
            <a:picLocks noChangeAspect="1"/>
          </p:cNvPicPr>
          <p:nvPr/>
        </p:nvPicPr>
        <p:blipFill>
          <a:blip r:embed="rId3"/>
          <a:stretch>
            <a:fillRect/>
          </a:stretch>
        </p:blipFill>
        <p:spPr>
          <a:xfrm>
            <a:off x="190341" y="5604073"/>
            <a:ext cx="12649201" cy="3814565"/>
          </a:xfrm>
          <a:prstGeom prst="rect">
            <a:avLst/>
          </a:prstGeom>
        </p:spPr>
      </p:pic>
    </p:spTree>
    <p:extLst>
      <p:ext uri="{BB962C8B-B14F-4D97-AF65-F5344CB8AC3E}">
        <p14:creationId xmlns:p14="http://schemas.microsoft.com/office/powerpoint/2010/main" val="213760488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5F338-B698-4A1C-A5A3-E1056AFB9504}"/>
              </a:ext>
            </a:extLst>
          </p:cNvPr>
          <p:cNvSpPr>
            <a:spLocks noGrp="1"/>
          </p:cNvSpPr>
          <p:nvPr>
            <p:ph type="title"/>
          </p:nvPr>
        </p:nvSpPr>
        <p:spPr>
          <a:xfrm>
            <a:off x="377101" y="442119"/>
            <a:ext cx="12322035" cy="860148"/>
          </a:xfrm>
        </p:spPr>
        <p:txBody>
          <a:bodyPr/>
          <a:lstStyle/>
          <a:p>
            <a:pPr algn="ctr"/>
            <a:r>
              <a:rPr lang="en-US" sz="4400" dirty="0">
                <a:solidFill>
                  <a:schemeClr val="accent1"/>
                </a:solidFill>
              </a:rPr>
              <a:t>Response to 168.5.8</a:t>
            </a:r>
          </a:p>
        </p:txBody>
      </p:sp>
      <p:sp>
        <p:nvSpPr>
          <p:cNvPr id="3" name="Content Placeholder 2">
            <a:extLst>
              <a:ext uri="{FF2B5EF4-FFF2-40B4-BE49-F238E27FC236}">
                <a16:creationId xmlns:a16="http://schemas.microsoft.com/office/drawing/2014/main" id="{ACC5CC51-8FAE-4FE7-A512-DE37B0F840E0}"/>
              </a:ext>
            </a:extLst>
          </p:cNvPr>
          <p:cNvSpPr>
            <a:spLocks noGrp="1"/>
          </p:cNvSpPr>
          <p:nvPr>
            <p:ph idx="1"/>
          </p:nvPr>
        </p:nvSpPr>
        <p:spPr>
          <a:xfrm>
            <a:off x="719865" y="1585118"/>
            <a:ext cx="11636506" cy="7144565"/>
          </a:xfrm>
        </p:spPr>
        <p:txBody>
          <a:bodyPr/>
          <a:lstStyle/>
          <a:p>
            <a:pPr marL="685800" indent="-685800">
              <a:buFont typeface="Arial" panose="020B0604020202020204" pitchFamily="34" charset="0"/>
              <a:buChar char="•"/>
            </a:pPr>
            <a:r>
              <a:rPr lang="en-US" sz="3200" b="1" dirty="0"/>
              <a:t>M1830 addresses the patient’s ability to bathe in the shower or tub,</a:t>
            </a:r>
            <a:r>
              <a:rPr lang="en-US" sz="3200" dirty="0"/>
              <a:t> not actual performance, regardless of where or how the patient currently bathes.  Willingness and adherence are not the focus of the item.  If assistance is needed to bathe in the shower or tub, then the level of assistance is must be noted and response 1,2, or 3 should be selected. </a:t>
            </a:r>
          </a:p>
          <a:p>
            <a:pPr marL="685800" indent="-685800">
              <a:buFont typeface="Arial" panose="020B0604020202020204" pitchFamily="34" charset="0"/>
              <a:buChar char="•"/>
            </a:pPr>
            <a:r>
              <a:rPr lang="en-US" sz="3200" b="1" dirty="0"/>
              <a:t>M2102 is based on ability and willingness of the caregiver(s) </a:t>
            </a:r>
            <a:r>
              <a:rPr lang="en-US" sz="3200" dirty="0"/>
              <a:t>other than HHA staff, to provide the assistance needed by the patient to perform ADLs including bathing.  </a:t>
            </a:r>
            <a:r>
              <a:rPr lang="en-US" sz="3200" b="1" dirty="0"/>
              <a:t>This item does not specify the bathing must be in the tub or shower.</a:t>
            </a:r>
            <a:r>
              <a:rPr lang="en-US" sz="3200" dirty="0"/>
              <a:t>  In the scenario cited, the assessing clinician has determined the patient to be independent in all ADLs including bathing.  </a:t>
            </a:r>
            <a:r>
              <a:rPr lang="en-US" sz="3200" b="1" dirty="0"/>
              <a:t>Therefore, a response of “0” for M2102a would be appropriate.</a:t>
            </a:r>
          </a:p>
          <a:p>
            <a:endParaRPr lang="en-US" dirty="0"/>
          </a:p>
        </p:txBody>
      </p:sp>
      <p:sp>
        <p:nvSpPr>
          <p:cNvPr id="4" name="Slide Number Placeholder 3">
            <a:extLst>
              <a:ext uri="{FF2B5EF4-FFF2-40B4-BE49-F238E27FC236}">
                <a16:creationId xmlns:a16="http://schemas.microsoft.com/office/drawing/2014/main" id="{A7321E4B-6CB8-44F2-80BC-0AB738CAF0D6}"/>
              </a:ext>
            </a:extLst>
          </p:cNvPr>
          <p:cNvSpPr>
            <a:spLocks noGrp="1"/>
          </p:cNvSpPr>
          <p:nvPr>
            <p:ph type="sldNum" sz="quarter" idx="12"/>
          </p:nvPr>
        </p:nvSpPr>
        <p:spPr/>
        <p:txBody>
          <a:bodyPr/>
          <a:lstStyle/>
          <a:p>
            <a:fld id="{895F941F-37F6-4B1F-AEB2-74CB5EFF426C}" type="slidenum">
              <a:rPr lang="en-US" smtClean="0"/>
              <a:pPr/>
              <a:t>125</a:t>
            </a:fld>
            <a:endParaRPr lang="en-US" dirty="0"/>
          </a:p>
        </p:txBody>
      </p:sp>
    </p:spTree>
    <p:extLst>
      <p:ext uri="{BB962C8B-B14F-4D97-AF65-F5344CB8AC3E}">
        <p14:creationId xmlns:p14="http://schemas.microsoft.com/office/powerpoint/2010/main" val="379477402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BC646-2216-4FFB-B315-7A3A0701CABC}"/>
              </a:ext>
            </a:extLst>
          </p:cNvPr>
          <p:cNvSpPr>
            <a:spLocks noGrp="1"/>
          </p:cNvSpPr>
          <p:nvPr>
            <p:ph type="title"/>
          </p:nvPr>
        </p:nvSpPr>
        <p:spPr>
          <a:xfrm>
            <a:off x="158271" y="365919"/>
            <a:ext cx="12759696" cy="860148"/>
          </a:xfrm>
        </p:spPr>
        <p:txBody>
          <a:bodyPr/>
          <a:lstStyle/>
          <a:p>
            <a:pPr algn="ctr"/>
            <a:r>
              <a:rPr lang="en-US" sz="4400" dirty="0">
                <a:solidFill>
                  <a:schemeClr val="accent1"/>
                </a:solidFill>
              </a:rPr>
              <a:t>Test Your Knowledge</a:t>
            </a:r>
          </a:p>
        </p:txBody>
      </p:sp>
      <p:sp>
        <p:nvSpPr>
          <p:cNvPr id="3" name="Content Placeholder 2">
            <a:extLst>
              <a:ext uri="{FF2B5EF4-FFF2-40B4-BE49-F238E27FC236}">
                <a16:creationId xmlns:a16="http://schemas.microsoft.com/office/drawing/2014/main" id="{68A61B0D-A03B-4EEF-A42F-B409A9519010}"/>
              </a:ext>
            </a:extLst>
          </p:cNvPr>
          <p:cNvSpPr>
            <a:spLocks noGrp="1"/>
          </p:cNvSpPr>
          <p:nvPr>
            <p:ph idx="1"/>
          </p:nvPr>
        </p:nvSpPr>
        <p:spPr>
          <a:xfrm>
            <a:off x="757966" y="1276018"/>
            <a:ext cx="11636506" cy="3962400"/>
          </a:xfrm>
        </p:spPr>
        <p:txBody>
          <a:bodyPr/>
          <a:lstStyle/>
          <a:p>
            <a:pPr marL="685800" indent="-685800">
              <a:buFont typeface="Arial" panose="020B0604020202020204" pitchFamily="34" charset="0"/>
              <a:buChar char="•"/>
            </a:pPr>
            <a:r>
              <a:rPr lang="en-US" sz="3200" dirty="0"/>
              <a:t>Q.170.6  M2102:  For M2102, Types and Sources of Assistance, do I only include treatments or procedures ordered by the physician when considering types and sources of assistance in M2102?  For example, if my therapy only patient has a dressing on a chronic wound that needs no skilled intervention and is not included in the plan of care, do I include it when selecting a response to M2102d – medical procedures?</a:t>
            </a:r>
          </a:p>
        </p:txBody>
      </p:sp>
      <p:sp>
        <p:nvSpPr>
          <p:cNvPr id="4" name="Slide Number Placeholder 3">
            <a:extLst>
              <a:ext uri="{FF2B5EF4-FFF2-40B4-BE49-F238E27FC236}">
                <a16:creationId xmlns:a16="http://schemas.microsoft.com/office/drawing/2014/main" id="{BD7831EF-5814-4F3A-A444-C2B3FAB9A72B}"/>
              </a:ext>
            </a:extLst>
          </p:cNvPr>
          <p:cNvSpPr>
            <a:spLocks noGrp="1"/>
          </p:cNvSpPr>
          <p:nvPr>
            <p:ph type="sldNum" sz="quarter" idx="12"/>
          </p:nvPr>
        </p:nvSpPr>
        <p:spPr/>
        <p:txBody>
          <a:bodyPr/>
          <a:lstStyle/>
          <a:p>
            <a:fld id="{895F941F-37F6-4B1F-AEB2-74CB5EFF426C}" type="slidenum">
              <a:rPr lang="en-US" smtClean="0"/>
              <a:pPr/>
              <a:t>126</a:t>
            </a:fld>
            <a:endParaRPr lang="en-US" dirty="0"/>
          </a:p>
        </p:txBody>
      </p:sp>
      <p:pic>
        <p:nvPicPr>
          <p:cNvPr id="6" name="Picture 5">
            <a:extLst>
              <a:ext uri="{FF2B5EF4-FFF2-40B4-BE49-F238E27FC236}">
                <a16:creationId xmlns:a16="http://schemas.microsoft.com/office/drawing/2014/main" id="{199B7C1B-DE18-4164-A0D5-D7F28CF7487E}"/>
              </a:ext>
            </a:extLst>
          </p:cNvPr>
          <p:cNvPicPr>
            <a:picLocks noChangeAspect="1"/>
          </p:cNvPicPr>
          <p:nvPr/>
        </p:nvPicPr>
        <p:blipFill>
          <a:blip r:embed="rId3"/>
          <a:stretch>
            <a:fillRect/>
          </a:stretch>
        </p:blipFill>
        <p:spPr>
          <a:xfrm>
            <a:off x="92018" y="5014119"/>
            <a:ext cx="12649201" cy="4321707"/>
          </a:xfrm>
          <a:prstGeom prst="rect">
            <a:avLst/>
          </a:prstGeom>
        </p:spPr>
      </p:pic>
    </p:spTree>
    <p:extLst>
      <p:ext uri="{BB962C8B-B14F-4D97-AF65-F5344CB8AC3E}">
        <p14:creationId xmlns:p14="http://schemas.microsoft.com/office/powerpoint/2010/main" val="176821572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2E056-E78C-4E95-AC85-628C547285FE}"/>
              </a:ext>
            </a:extLst>
          </p:cNvPr>
          <p:cNvSpPr>
            <a:spLocks noGrp="1"/>
          </p:cNvSpPr>
          <p:nvPr>
            <p:ph type="title"/>
          </p:nvPr>
        </p:nvSpPr>
        <p:spPr>
          <a:xfrm>
            <a:off x="377101" y="365919"/>
            <a:ext cx="12322035" cy="860148"/>
          </a:xfrm>
        </p:spPr>
        <p:txBody>
          <a:bodyPr/>
          <a:lstStyle/>
          <a:p>
            <a:pPr algn="ctr"/>
            <a:r>
              <a:rPr lang="en-US" sz="4400" dirty="0">
                <a:solidFill>
                  <a:schemeClr val="accent1"/>
                </a:solidFill>
              </a:rPr>
              <a:t>Response to M2102a Q170.6</a:t>
            </a:r>
          </a:p>
        </p:txBody>
      </p:sp>
      <p:sp>
        <p:nvSpPr>
          <p:cNvPr id="3" name="Content Placeholder 2">
            <a:extLst>
              <a:ext uri="{FF2B5EF4-FFF2-40B4-BE49-F238E27FC236}">
                <a16:creationId xmlns:a16="http://schemas.microsoft.com/office/drawing/2014/main" id="{F20BF312-EF16-4046-A775-A73332D07B30}"/>
              </a:ext>
            </a:extLst>
          </p:cNvPr>
          <p:cNvSpPr>
            <a:spLocks noGrp="1"/>
          </p:cNvSpPr>
          <p:nvPr>
            <p:ph idx="1"/>
          </p:nvPr>
        </p:nvSpPr>
        <p:spPr>
          <a:xfrm>
            <a:off x="407740" y="1661319"/>
            <a:ext cx="11636506" cy="6400800"/>
          </a:xfrm>
        </p:spPr>
        <p:txBody>
          <a:bodyPr/>
          <a:lstStyle/>
          <a:p>
            <a:pPr marL="685800" indent="-685800">
              <a:buFont typeface="Arial" panose="020B0604020202020204" pitchFamily="34" charset="0"/>
              <a:buChar char="•"/>
            </a:pPr>
            <a:r>
              <a:rPr lang="en-US" dirty="0"/>
              <a:t>Types and sources of assistance includes all tasks included in the broad categories included, even if there is not a specific physician’s order for the task.  For example, a patient may need a caregiver’s assistance with eating, but there may very well not be a specific physician’s order for the caregiver to provide assistance.</a:t>
            </a:r>
          </a:p>
        </p:txBody>
      </p:sp>
      <p:sp>
        <p:nvSpPr>
          <p:cNvPr id="4" name="Slide Number Placeholder 3">
            <a:extLst>
              <a:ext uri="{FF2B5EF4-FFF2-40B4-BE49-F238E27FC236}">
                <a16:creationId xmlns:a16="http://schemas.microsoft.com/office/drawing/2014/main" id="{AAC758D8-0EE2-42F3-A592-876E8B0CF6D9}"/>
              </a:ext>
            </a:extLst>
          </p:cNvPr>
          <p:cNvSpPr>
            <a:spLocks noGrp="1"/>
          </p:cNvSpPr>
          <p:nvPr>
            <p:ph type="sldNum" sz="quarter" idx="12"/>
          </p:nvPr>
        </p:nvSpPr>
        <p:spPr/>
        <p:txBody>
          <a:bodyPr/>
          <a:lstStyle/>
          <a:p>
            <a:fld id="{895F941F-37F6-4B1F-AEB2-74CB5EFF426C}" type="slidenum">
              <a:rPr lang="en-US" smtClean="0"/>
              <a:pPr/>
              <a:t>127</a:t>
            </a:fld>
            <a:endParaRPr lang="en-US" dirty="0"/>
          </a:p>
        </p:txBody>
      </p:sp>
    </p:spTree>
    <p:extLst>
      <p:ext uri="{BB962C8B-B14F-4D97-AF65-F5344CB8AC3E}">
        <p14:creationId xmlns:p14="http://schemas.microsoft.com/office/powerpoint/2010/main" val="249312015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37" y="247860"/>
            <a:ext cx="12749332" cy="1112612"/>
          </a:xfrm>
        </p:spPr>
        <p:txBody>
          <a:bodyPr>
            <a:normAutofit/>
          </a:bodyPr>
          <a:lstStyle/>
          <a:p>
            <a:pPr algn="ctr"/>
            <a:r>
              <a:rPr lang="en-US" sz="3700" u="sng" dirty="0">
                <a:solidFill>
                  <a:schemeClr val="accent1"/>
                </a:solidFill>
              </a:rPr>
              <a:t>M1242 Frequency of Pain Interfering E-5</a:t>
            </a:r>
          </a:p>
        </p:txBody>
      </p:sp>
      <p:sp>
        <p:nvSpPr>
          <p:cNvPr id="3" name="Content Placeholder 2"/>
          <p:cNvSpPr>
            <a:spLocks noGrp="1"/>
          </p:cNvSpPr>
          <p:nvPr>
            <p:ph idx="1"/>
          </p:nvPr>
        </p:nvSpPr>
        <p:spPr>
          <a:xfrm>
            <a:off x="586755" y="1432719"/>
            <a:ext cx="11768614" cy="7315199"/>
          </a:xfrm>
        </p:spPr>
        <p:txBody>
          <a:bodyPr>
            <a:noAutofit/>
          </a:bodyPr>
          <a:lstStyle/>
          <a:p>
            <a:pPr marL="571500" indent="-571500">
              <a:buFont typeface="Arial"/>
              <a:buChar char="•"/>
            </a:pPr>
            <a:r>
              <a:rPr lang="en-US" sz="3400" dirty="0">
                <a:solidFill>
                  <a:srgbClr val="000000"/>
                </a:solidFill>
              </a:rPr>
              <a:t>Day of assessment &amp; recent pertinent past</a:t>
            </a:r>
          </a:p>
          <a:p>
            <a:pPr marL="571500" indent="-571500">
              <a:buFont typeface="Arial"/>
              <a:buChar char="•"/>
            </a:pPr>
            <a:r>
              <a:rPr lang="en-US" sz="3400" dirty="0">
                <a:solidFill>
                  <a:srgbClr val="000000"/>
                </a:solidFill>
              </a:rPr>
              <a:t>Assess patient when moving.</a:t>
            </a:r>
          </a:p>
          <a:p>
            <a:pPr marL="571500" indent="-571500">
              <a:buFont typeface="Arial"/>
              <a:buChar char="•"/>
            </a:pPr>
            <a:r>
              <a:rPr lang="en-US" sz="3400" dirty="0">
                <a:solidFill>
                  <a:srgbClr val="000000"/>
                </a:solidFill>
              </a:rPr>
              <a:t>Identifies frequency with which pain interferes with patient’s activities or movement and/or treatments if prescribed.</a:t>
            </a:r>
          </a:p>
          <a:p>
            <a:pPr marL="571500" indent="-571500">
              <a:buFont typeface="Arial"/>
              <a:buChar char="•"/>
            </a:pPr>
            <a:r>
              <a:rPr lang="en-US" sz="3400" dirty="0">
                <a:solidFill>
                  <a:srgbClr val="000000"/>
                </a:solidFill>
              </a:rPr>
              <a:t>Pain interferes with activity when the pain:</a:t>
            </a:r>
          </a:p>
          <a:p>
            <a:pPr lvl="1"/>
            <a:r>
              <a:rPr lang="en-US" sz="3400" dirty="0">
                <a:solidFill>
                  <a:srgbClr val="000000"/>
                </a:solidFill>
              </a:rPr>
              <a:t>Results in activity being performed less often than otherwise desired.</a:t>
            </a:r>
          </a:p>
          <a:p>
            <a:pPr lvl="1"/>
            <a:r>
              <a:rPr lang="en-US" sz="3400" dirty="0">
                <a:solidFill>
                  <a:srgbClr val="000000"/>
                </a:solidFill>
              </a:rPr>
              <a:t>Requires patient to have additional assistance in performing the activity.</a:t>
            </a:r>
          </a:p>
          <a:p>
            <a:pPr lvl="1"/>
            <a:r>
              <a:rPr lang="en-US" sz="3400" dirty="0">
                <a:solidFill>
                  <a:srgbClr val="000000"/>
                </a:solidFill>
              </a:rPr>
              <a:t>Causes the activity to take longer to complete.</a:t>
            </a:r>
          </a:p>
          <a:p>
            <a:pPr lvl="1"/>
            <a:r>
              <a:rPr lang="en-US" sz="3400" dirty="0">
                <a:solidFill>
                  <a:srgbClr val="000000"/>
                </a:solidFill>
              </a:rPr>
              <a:t>If pain has stopped an activity, it is interfering.</a:t>
            </a:r>
          </a:p>
          <a:p>
            <a:pPr lvl="1"/>
            <a:endParaRPr lang="en-US" sz="34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128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189104047"/>
              </p:ext>
            </p:extLst>
          </p:nvPr>
        </p:nvGraphicFramePr>
        <p:xfrm>
          <a:off x="11872119" y="442119"/>
          <a:ext cx="914400" cy="47244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tblGrid>
              <a:tr h="370840">
                <a:tc>
                  <a:txBody>
                    <a:bodyPr/>
                    <a:lstStyle/>
                    <a:p>
                      <a:r>
                        <a:rPr lang="en-US" dirty="0"/>
                        <a:t>STAR</a:t>
                      </a:r>
                    </a:p>
                  </a:txBody>
                  <a:tcPr/>
                </a:tc>
                <a:extLst>
                  <a:ext uri="{0D108BD9-81ED-4DB2-BD59-A6C34878D82A}">
                    <a16:rowId xmlns:a16="http://schemas.microsoft.com/office/drawing/2014/main" val="10000"/>
                  </a:ext>
                </a:extLst>
              </a:tr>
            </a:tbl>
          </a:graphicData>
        </a:graphic>
      </p:graphicFrame>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65241"/>
            <a:ext cx="11768614" cy="1090579"/>
          </a:xfrm>
        </p:spPr>
        <p:txBody>
          <a:bodyPr>
            <a:normAutofit/>
          </a:bodyPr>
          <a:lstStyle/>
          <a:p>
            <a:pPr algn="ctr"/>
            <a:r>
              <a:rPr lang="en-US" sz="3700" u="sng" dirty="0">
                <a:solidFill>
                  <a:schemeClr val="accent1"/>
                </a:solidFill>
              </a:rPr>
              <a:t>M1242 Frequency of Pain Interfering (cont.)</a:t>
            </a:r>
          </a:p>
        </p:txBody>
      </p:sp>
      <p:sp>
        <p:nvSpPr>
          <p:cNvPr id="3" name="Content Placeholder 2"/>
          <p:cNvSpPr>
            <a:spLocks noGrp="1"/>
          </p:cNvSpPr>
          <p:nvPr>
            <p:ph idx="1"/>
          </p:nvPr>
        </p:nvSpPr>
        <p:spPr>
          <a:xfrm>
            <a:off x="365919" y="1280320"/>
            <a:ext cx="12496800" cy="7031220"/>
          </a:xfrm>
        </p:spPr>
        <p:txBody>
          <a:bodyPr>
            <a:noAutofit/>
          </a:bodyPr>
          <a:lstStyle/>
          <a:p>
            <a:pPr>
              <a:buFont typeface="Arial"/>
              <a:buChar char="•"/>
            </a:pPr>
            <a:r>
              <a:rPr lang="en-US" sz="3400" dirty="0">
                <a:solidFill>
                  <a:srgbClr val="000000"/>
                </a:solidFill>
              </a:rPr>
              <a:t>Medication for pain or joint disease provides an opportunity to explore the presence of pain</a:t>
            </a:r>
          </a:p>
          <a:p>
            <a:pPr lvl="1"/>
            <a:r>
              <a:rPr lang="en-US" sz="3400" dirty="0">
                <a:solidFill>
                  <a:srgbClr val="000000"/>
                </a:solidFill>
              </a:rPr>
              <a:t>When is the pain most severe?</a:t>
            </a:r>
          </a:p>
          <a:p>
            <a:pPr lvl="1"/>
            <a:r>
              <a:rPr lang="en-US" sz="3400" dirty="0">
                <a:solidFill>
                  <a:srgbClr val="000000"/>
                </a:solidFill>
              </a:rPr>
              <a:t>What activities does the pain interfere with? (all activities: e.g., sleeping, recreational activities, watching TV – not just ADLs)</a:t>
            </a:r>
          </a:p>
          <a:p>
            <a:pPr lvl="1"/>
            <a:r>
              <a:rPr lang="en-US" sz="3400" dirty="0">
                <a:solidFill>
                  <a:srgbClr val="000000"/>
                </a:solidFill>
              </a:rPr>
              <a:t>How frequently does the pain interfere with activities or movement?</a:t>
            </a:r>
          </a:p>
          <a:p>
            <a:pPr marL="509603" lvl="2" indent="-509603"/>
            <a:r>
              <a:rPr lang="en-US" b="1" dirty="0">
                <a:solidFill>
                  <a:schemeClr val="accent1"/>
                </a:solidFill>
              </a:rPr>
              <a:t>*</a:t>
            </a:r>
            <a:r>
              <a:rPr lang="en-US" dirty="0">
                <a:solidFill>
                  <a:srgbClr val="000000"/>
                </a:solidFill>
              </a:rPr>
              <a:t>Pain treatment (whether pharmacologic or nonpharmacologic) must be considered when evaluating whether pain interferes with activity or movement.</a:t>
            </a:r>
          </a:p>
          <a:p>
            <a:pPr marL="509603" lvl="2" indent="-509603"/>
            <a:r>
              <a:rPr lang="en-US" b="1" dirty="0">
                <a:solidFill>
                  <a:schemeClr val="accent1"/>
                </a:solidFill>
              </a:rPr>
              <a:t>*</a:t>
            </a:r>
            <a:r>
              <a:rPr lang="en-US" dirty="0">
                <a:solidFill>
                  <a:srgbClr val="000000"/>
                </a:solidFill>
              </a:rPr>
              <a:t>Well controlled pain may not interfere with activity or movement at all.</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129</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519" y="365919"/>
            <a:ext cx="11768614" cy="735428"/>
          </a:xfrm>
        </p:spPr>
        <p:txBody>
          <a:bodyPr>
            <a:noAutofit/>
          </a:bodyPr>
          <a:lstStyle/>
          <a:p>
            <a:pPr algn="ctr"/>
            <a:r>
              <a:rPr lang="en-US" sz="4000" u="sng" dirty="0">
                <a:solidFill>
                  <a:schemeClr val="accent1"/>
                </a:solidFill>
              </a:rPr>
              <a:t>M0104 Date of Referral B-7</a:t>
            </a:r>
          </a:p>
        </p:txBody>
      </p:sp>
      <p:sp>
        <p:nvSpPr>
          <p:cNvPr id="3" name="Content Placeholder 2"/>
          <p:cNvSpPr>
            <a:spLocks noGrp="1"/>
          </p:cNvSpPr>
          <p:nvPr>
            <p:ph idx="1"/>
          </p:nvPr>
        </p:nvSpPr>
        <p:spPr>
          <a:xfrm>
            <a:off x="670719" y="1508918"/>
            <a:ext cx="12254782" cy="7722219"/>
          </a:xfrm>
        </p:spPr>
        <p:txBody>
          <a:bodyPr>
            <a:normAutofit fontScale="85000" lnSpcReduction="20000"/>
          </a:bodyPr>
          <a:lstStyle/>
          <a:p>
            <a:pPr marL="685800" indent="-685800">
              <a:buFont typeface="Arial"/>
              <a:buChar char="•"/>
            </a:pPr>
            <a:r>
              <a:rPr lang="en-US" dirty="0">
                <a:solidFill>
                  <a:srgbClr val="000000"/>
                </a:solidFill>
              </a:rPr>
              <a:t>Most recent date verbal, written, or electronic authorization to begin care was received by HHA.</a:t>
            </a:r>
          </a:p>
          <a:p>
            <a:pPr marL="685800" indent="-685800">
              <a:buFont typeface="Arial"/>
              <a:buChar char="•"/>
            </a:pPr>
            <a:r>
              <a:rPr lang="en-US" dirty="0">
                <a:solidFill>
                  <a:srgbClr val="000000"/>
                </a:solidFill>
              </a:rPr>
              <a:t>Referral needs adequate information including diagnosis and or general home care needs – agency must ensure the referring physician, or another physician will provide the plan of care and ongoing orders</a:t>
            </a:r>
          </a:p>
          <a:p>
            <a:pPr marL="171450" indent="-171450">
              <a:buFont typeface="Arial"/>
              <a:buChar char="•"/>
            </a:pPr>
            <a:r>
              <a:rPr lang="en-US" sz="800" dirty="0">
                <a:solidFill>
                  <a:srgbClr val="000000"/>
                </a:solidFill>
              </a:rPr>
              <a:t> </a:t>
            </a:r>
          </a:p>
          <a:p>
            <a:pPr marL="685800" indent="-685800">
              <a:buFont typeface="Arial"/>
              <a:buChar char="•"/>
            </a:pPr>
            <a:r>
              <a:rPr lang="en-US" dirty="0">
                <a:solidFill>
                  <a:srgbClr val="000000"/>
                </a:solidFill>
              </a:rPr>
              <a:t>If SOC is delayed for any reason, driven by patient’s condition or MD request, report the date the HHA received the </a:t>
            </a:r>
            <a:r>
              <a:rPr lang="en-US" b="1" dirty="0">
                <a:solidFill>
                  <a:srgbClr val="000000"/>
                </a:solidFill>
              </a:rPr>
              <a:t>updated/revised referral </a:t>
            </a:r>
            <a:r>
              <a:rPr lang="en-US" dirty="0">
                <a:solidFill>
                  <a:srgbClr val="000000"/>
                </a:solidFill>
              </a:rPr>
              <a:t>information.</a:t>
            </a:r>
          </a:p>
          <a:p>
            <a:pPr marL="171450" indent="-171450">
              <a:buFont typeface="Arial"/>
              <a:buChar char="•"/>
            </a:pPr>
            <a:endParaRPr lang="en-US" sz="800" dirty="0">
              <a:solidFill>
                <a:srgbClr val="000000"/>
              </a:solidFill>
            </a:endParaRPr>
          </a:p>
          <a:p>
            <a:pPr marL="685800" indent="-685800">
              <a:buFont typeface="Arial"/>
              <a:buChar char="•"/>
            </a:pPr>
            <a:r>
              <a:rPr lang="en-US" dirty="0">
                <a:solidFill>
                  <a:srgbClr val="000000"/>
                </a:solidFill>
              </a:rPr>
              <a:t>Does not refer to calls from Assisted Livings or family preparing HHA for possible admission.</a:t>
            </a:r>
          </a:p>
          <a:p>
            <a:pPr marL="171450" indent="-171450">
              <a:buFont typeface="Arial"/>
              <a:buChar char="•"/>
            </a:pPr>
            <a:endParaRPr lang="en-US" sz="800" dirty="0">
              <a:solidFill>
                <a:srgbClr val="000000"/>
              </a:solidFill>
            </a:endParaRPr>
          </a:p>
          <a:p>
            <a:pPr marL="685800" indent="-685800">
              <a:buFont typeface="Arial"/>
              <a:buChar char="•"/>
            </a:pPr>
            <a:r>
              <a:rPr lang="en-US" dirty="0">
                <a:solidFill>
                  <a:srgbClr val="000000"/>
                </a:solidFill>
              </a:rPr>
              <a:t>Chapter 3 - Date the payer (Ex.MC Advantage plan) case manager “authorizes” service/payment is NOT the date of referral.</a:t>
            </a:r>
          </a:p>
          <a:p>
            <a:pPr marL="0" indent="0"/>
            <a:endParaRPr lang="en-US" sz="1800" dirty="0">
              <a:solidFill>
                <a:srgbClr val="000000"/>
              </a:solidFill>
            </a:endParaRPr>
          </a:p>
          <a:p>
            <a:pPr marL="0" indent="0">
              <a:buFont typeface="Wingdings" pitchFamily="2" charset="2"/>
              <a:buChar char="¢"/>
            </a:pPr>
            <a:endParaRPr lang="en-US" sz="18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13</a:t>
            </a:fld>
            <a:endParaRPr 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65239"/>
            <a:ext cx="11768614" cy="991435"/>
          </a:xfrm>
        </p:spPr>
        <p:txBody>
          <a:bodyPr>
            <a:normAutofit/>
          </a:bodyPr>
          <a:lstStyle/>
          <a:p>
            <a:pPr algn="ctr"/>
            <a:r>
              <a:rPr lang="en-US" sz="4500" dirty="0">
                <a:solidFill>
                  <a:schemeClr val="accent1"/>
                </a:solidFill>
              </a:rPr>
              <a:t>Test Your Knowledge</a:t>
            </a:r>
          </a:p>
        </p:txBody>
      </p:sp>
      <p:sp>
        <p:nvSpPr>
          <p:cNvPr id="3" name="Content Placeholder 2"/>
          <p:cNvSpPr>
            <a:spLocks noGrp="1"/>
          </p:cNvSpPr>
          <p:nvPr>
            <p:ph idx="1"/>
          </p:nvPr>
        </p:nvSpPr>
        <p:spPr>
          <a:xfrm>
            <a:off x="326907" y="1127920"/>
            <a:ext cx="12422426" cy="8081416"/>
          </a:xfrm>
        </p:spPr>
        <p:txBody>
          <a:bodyPr>
            <a:normAutofit fontScale="85000" lnSpcReduction="10000"/>
          </a:bodyPr>
          <a:lstStyle/>
          <a:p>
            <a:pPr marL="0" indent="0"/>
            <a:r>
              <a:rPr lang="en-US" sz="3700" b="1" dirty="0">
                <a:solidFill>
                  <a:srgbClr val="000000"/>
                </a:solidFill>
              </a:rPr>
              <a:t>You </a:t>
            </a:r>
            <a:r>
              <a:rPr lang="en-US" sz="3800" b="1" dirty="0">
                <a:solidFill>
                  <a:srgbClr val="000000"/>
                </a:solidFill>
              </a:rPr>
              <a:t>assess that your patient takes three medications a day prescribed both routinely and as needed for back pain throughout the day.</a:t>
            </a:r>
          </a:p>
          <a:p>
            <a:pPr marL="1133850" lvl="1" indent="-571500">
              <a:buFont typeface="Arial"/>
              <a:buChar char="•"/>
            </a:pPr>
            <a:r>
              <a:rPr lang="en-US" sz="3200" dirty="0">
                <a:solidFill>
                  <a:srgbClr val="000000"/>
                </a:solidFill>
              </a:rPr>
              <a:t>When asked about her pain, she states that she has minimal pain to her back but as long as she takes her pain medications as ordered, her pain does not interfere with any activities or movement.  </a:t>
            </a:r>
          </a:p>
          <a:p>
            <a:pPr marL="1133850" lvl="1" indent="-571500">
              <a:buFont typeface="Arial"/>
              <a:buChar char="•"/>
            </a:pPr>
            <a:r>
              <a:rPr lang="en-US" sz="3200" dirty="0">
                <a:solidFill>
                  <a:srgbClr val="000000"/>
                </a:solidFill>
              </a:rPr>
              <a:t>If she doesn’t follow her pain management treatment regimen, however, she finds herself with significant pain that prevents her from doing most ADLs and IADLs independently.  </a:t>
            </a:r>
          </a:p>
          <a:p>
            <a:pPr marL="1133850" lvl="1" indent="-571500">
              <a:buFont typeface="Arial"/>
              <a:buChar char="•"/>
            </a:pPr>
            <a:r>
              <a:rPr lang="en-US" sz="3200" dirty="0">
                <a:solidFill>
                  <a:srgbClr val="000000"/>
                </a:solidFill>
              </a:rPr>
              <a:t>She states it has been about a month since she has had pain that interfered with her activity or movement.</a:t>
            </a:r>
          </a:p>
          <a:p>
            <a:pPr marL="571500" indent="-571500">
              <a:buFont typeface="Arial"/>
              <a:buChar char="•"/>
            </a:pPr>
            <a:endParaRPr lang="en-US" sz="3800" dirty="0">
              <a:solidFill>
                <a:srgbClr val="000000"/>
              </a:solidFill>
            </a:endParaRPr>
          </a:p>
          <a:p>
            <a:pPr marL="571500" indent="-571500">
              <a:buFont typeface="Arial"/>
              <a:buChar char="•"/>
            </a:pPr>
            <a:r>
              <a:rPr lang="en-US" sz="3800" dirty="0">
                <a:solidFill>
                  <a:srgbClr val="000000"/>
                </a:solidFill>
              </a:rPr>
              <a:t>What is the correct response to M1242 Frequency of Pain Interfering?</a:t>
            </a:r>
          </a:p>
          <a:p>
            <a:pPr marL="1196975" indent="0">
              <a:tabLst>
                <a:tab pos="517525" algn="l"/>
              </a:tabLst>
            </a:pPr>
            <a:r>
              <a:rPr lang="en-US" sz="3800" b="1" dirty="0">
                <a:solidFill>
                  <a:srgbClr val="000000"/>
                </a:solidFill>
              </a:rPr>
              <a:t>0</a:t>
            </a:r>
            <a:r>
              <a:rPr lang="en-US" sz="3800" dirty="0">
                <a:solidFill>
                  <a:srgbClr val="000000"/>
                </a:solidFill>
              </a:rPr>
              <a:t> - Pt. has no pain</a:t>
            </a:r>
          </a:p>
          <a:p>
            <a:pPr marL="1196975" indent="0">
              <a:tabLst>
                <a:tab pos="517525" algn="l"/>
              </a:tabLst>
            </a:pPr>
            <a:r>
              <a:rPr lang="en-US" sz="3800" b="1" dirty="0">
                <a:solidFill>
                  <a:srgbClr val="000000"/>
                </a:solidFill>
              </a:rPr>
              <a:t>1</a:t>
            </a:r>
            <a:r>
              <a:rPr lang="en-US" sz="3800" dirty="0">
                <a:solidFill>
                  <a:srgbClr val="000000"/>
                </a:solidFill>
              </a:rPr>
              <a:t> - Pt. has pain that does not interfere with activity or movement</a:t>
            </a:r>
          </a:p>
          <a:p>
            <a:pPr marL="1196975" indent="0">
              <a:tabLst>
                <a:tab pos="517525" algn="l"/>
              </a:tabLst>
            </a:pPr>
            <a:r>
              <a:rPr lang="en-US" sz="3800" b="1" dirty="0">
                <a:solidFill>
                  <a:srgbClr val="000000"/>
                </a:solidFill>
              </a:rPr>
              <a:t>2</a:t>
            </a:r>
            <a:r>
              <a:rPr lang="en-US" sz="3800" dirty="0">
                <a:solidFill>
                  <a:srgbClr val="000000"/>
                </a:solidFill>
              </a:rPr>
              <a:t> - Less often than daily</a:t>
            </a:r>
          </a:p>
          <a:p>
            <a:pPr marL="1196975" indent="0">
              <a:tabLst>
                <a:tab pos="517525" algn="l"/>
              </a:tabLst>
            </a:pPr>
            <a:r>
              <a:rPr lang="en-US" sz="3800" b="1" dirty="0">
                <a:solidFill>
                  <a:srgbClr val="000000"/>
                </a:solidFill>
              </a:rPr>
              <a:t>4</a:t>
            </a:r>
            <a:r>
              <a:rPr lang="en-US" sz="3800" dirty="0">
                <a:solidFill>
                  <a:srgbClr val="000000"/>
                </a:solidFill>
              </a:rPr>
              <a:t> - All of the time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130</a:t>
            </a:fld>
            <a:endParaRPr lang="en-US" dirty="0"/>
          </a:p>
        </p:txBody>
      </p:sp>
    </p:spTree>
    <p:extLst>
      <p:ext uri="{BB962C8B-B14F-4D97-AF65-F5344CB8AC3E}">
        <p14:creationId xmlns:p14="http://schemas.microsoft.com/office/powerpoint/2010/main" val="153871772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29855-2B3B-40FD-AE51-F8A5B93D0AEA}"/>
              </a:ext>
            </a:extLst>
          </p:cNvPr>
          <p:cNvSpPr>
            <a:spLocks noGrp="1"/>
          </p:cNvSpPr>
          <p:nvPr>
            <p:ph type="title"/>
          </p:nvPr>
        </p:nvSpPr>
        <p:spPr>
          <a:xfrm>
            <a:off x="377101" y="365919"/>
            <a:ext cx="12322035" cy="860148"/>
          </a:xfrm>
        </p:spPr>
        <p:txBody>
          <a:bodyPr/>
          <a:lstStyle/>
          <a:p>
            <a:pPr algn="ctr"/>
            <a:r>
              <a:rPr lang="en-US" sz="4400" dirty="0"/>
              <a:t>Test Your Knowledge</a:t>
            </a:r>
          </a:p>
        </p:txBody>
      </p:sp>
      <p:sp>
        <p:nvSpPr>
          <p:cNvPr id="3" name="Content Placeholder 2">
            <a:extLst>
              <a:ext uri="{FF2B5EF4-FFF2-40B4-BE49-F238E27FC236}">
                <a16:creationId xmlns:a16="http://schemas.microsoft.com/office/drawing/2014/main" id="{1756F30C-A21A-46E8-B31F-2AD236096864}"/>
              </a:ext>
            </a:extLst>
          </p:cNvPr>
          <p:cNvSpPr>
            <a:spLocks noGrp="1"/>
          </p:cNvSpPr>
          <p:nvPr>
            <p:ph idx="1"/>
          </p:nvPr>
        </p:nvSpPr>
        <p:spPr>
          <a:xfrm>
            <a:off x="407740" y="1226067"/>
            <a:ext cx="11636506" cy="5693052"/>
          </a:xfrm>
        </p:spPr>
        <p:txBody>
          <a:bodyPr/>
          <a:lstStyle/>
          <a:p>
            <a:pPr marL="685800" indent="-685800">
              <a:buFont typeface="Arial" panose="020B0604020202020204" pitchFamily="34" charset="0"/>
              <a:buChar char="•"/>
            </a:pPr>
            <a:r>
              <a:rPr lang="en-US" sz="3200" dirty="0"/>
              <a:t>Q73.1 M1242:  Could you clarify the time period under consideration for Frequency of Pain Interfering with Activity or Movement?</a:t>
            </a:r>
          </a:p>
          <a:p>
            <a:pPr marL="685800" indent="-685800">
              <a:buFont typeface="Arial" panose="020B0604020202020204" pitchFamily="34" charset="0"/>
              <a:buChar char="•"/>
            </a:pPr>
            <a:r>
              <a:rPr lang="en-US" sz="3200" dirty="0"/>
              <a:t>If a patient reports they have no pain currently because they have modified their activity level several weeks or months ago to exclude an activity they know will cause pain, do we answer based on the fact that they have modified their activity (aren’t even attempting to perform that activity due to pain) or do we not even consider that when answering.  If so, what would be the time frame for “a long time” ago?</a:t>
            </a:r>
          </a:p>
          <a:p>
            <a:endParaRPr lang="en-US" dirty="0"/>
          </a:p>
        </p:txBody>
      </p:sp>
      <p:sp>
        <p:nvSpPr>
          <p:cNvPr id="4" name="Slide Number Placeholder 3">
            <a:extLst>
              <a:ext uri="{FF2B5EF4-FFF2-40B4-BE49-F238E27FC236}">
                <a16:creationId xmlns:a16="http://schemas.microsoft.com/office/drawing/2014/main" id="{546FE0A2-3508-48D3-82FB-7DE6721DF224}"/>
              </a:ext>
            </a:extLst>
          </p:cNvPr>
          <p:cNvSpPr>
            <a:spLocks noGrp="1"/>
          </p:cNvSpPr>
          <p:nvPr>
            <p:ph type="sldNum" sz="quarter" idx="12"/>
          </p:nvPr>
        </p:nvSpPr>
        <p:spPr>
          <a:xfrm>
            <a:off x="11948318" y="9052719"/>
            <a:ext cx="474107" cy="178419"/>
          </a:xfrm>
        </p:spPr>
        <p:txBody>
          <a:bodyPr/>
          <a:lstStyle/>
          <a:p>
            <a:fld id="{895F941F-37F6-4B1F-AEB2-74CB5EFF426C}" type="slidenum">
              <a:rPr lang="en-US" smtClean="0"/>
              <a:pPr/>
              <a:t>131</a:t>
            </a:fld>
            <a:endParaRPr lang="en-US" dirty="0"/>
          </a:p>
        </p:txBody>
      </p:sp>
    </p:spTree>
    <p:extLst>
      <p:ext uri="{BB962C8B-B14F-4D97-AF65-F5344CB8AC3E}">
        <p14:creationId xmlns:p14="http://schemas.microsoft.com/office/powerpoint/2010/main" val="133634277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9179A-E474-47BC-8004-DD483A569F39}"/>
              </a:ext>
            </a:extLst>
          </p:cNvPr>
          <p:cNvSpPr>
            <a:spLocks noGrp="1"/>
          </p:cNvSpPr>
          <p:nvPr>
            <p:ph type="title"/>
          </p:nvPr>
        </p:nvSpPr>
        <p:spPr>
          <a:xfrm>
            <a:off x="234471" y="442119"/>
            <a:ext cx="12607296" cy="860148"/>
          </a:xfrm>
        </p:spPr>
        <p:txBody>
          <a:bodyPr/>
          <a:lstStyle/>
          <a:p>
            <a:pPr algn="ctr"/>
            <a:r>
              <a:rPr lang="en-US" sz="4400" dirty="0"/>
              <a:t>Response to Q73.1</a:t>
            </a:r>
          </a:p>
        </p:txBody>
      </p:sp>
      <p:sp>
        <p:nvSpPr>
          <p:cNvPr id="3" name="Content Placeholder 2">
            <a:extLst>
              <a:ext uri="{FF2B5EF4-FFF2-40B4-BE49-F238E27FC236}">
                <a16:creationId xmlns:a16="http://schemas.microsoft.com/office/drawing/2014/main" id="{A0359E3A-C344-464A-968E-7B0026C67C61}"/>
              </a:ext>
            </a:extLst>
          </p:cNvPr>
          <p:cNvSpPr>
            <a:spLocks noGrp="1"/>
          </p:cNvSpPr>
          <p:nvPr>
            <p:ph idx="1"/>
          </p:nvPr>
        </p:nvSpPr>
        <p:spPr>
          <a:xfrm>
            <a:off x="574981" y="1737519"/>
            <a:ext cx="11636506" cy="6477000"/>
          </a:xfrm>
        </p:spPr>
        <p:txBody>
          <a:bodyPr/>
          <a:lstStyle/>
          <a:p>
            <a:pPr marL="685800" indent="-685800">
              <a:buFont typeface="Arial" panose="020B0604020202020204" pitchFamily="34" charset="0"/>
              <a:buChar char="•"/>
            </a:pPr>
            <a:r>
              <a:rPr lang="en-US" sz="3200" dirty="0"/>
              <a:t>The timeframe under consideration when answering M1242, is the day of assessment and “recent pertinent past”.  If the patient has stopped performing an activity in order to be free of pain, the patient HAS pain that interferes with an activity.  </a:t>
            </a:r>
          </a:p>
          <a:p>
            <a:pPr marL="685800" indent="-685800">
              <a:buFont typeface="Arial" panose="020B0604020202020204" pitchFamily="34" charset="0"/>
              <a:buChar char="•"/>
            </a:pPr>
            <a:r>
              <a:rPr lang="en-US" sz="3200" dirty="0"/>
              <a:t>If a patient at some point stopped performing activity because of pain and there is no reasonable expectation that they could or would ever perform the activity again, an assessing clinician’s judgement may determine that the activity is not considered to be part of the pertinent past.  </a:t>
            </a:r>
          </a:p>
          <a:p>
            <a:pPr marL="685800" indent="-685800">
              <a:buFont typeface="Arial" panose="020B0604020202020204" pitchFamily="34" charset="0"/>
              <a:buChar char="•"/>
            </a:pPr>
            <a:r>
              <a:rPr lang="en-US" sz="3200" dirty="0"/>
              <a:t>Example – stopped skiing after a knee injury 20 years ago.</a:t>
            </a:r>
          </a:p>
        </p:txBody>
      </p:sp>
      <p:sp>
        <p:nvSpPr>
          <p:cNvPr id="4" name="Slide Number Placeholder 3">
            <a:extLst>
              <a:ext uri="{FF2B5EF4-FFF2-40B4-BE49-F238E27FC236}">
                <a16:creationId xmlns:a16="http://schemas.microsoft.com/office/drawing/2014/main" id="{CEF1BA08-92AF-4006-95F0-2C36B5112B46}"/>
              </a:ext>
            </a:extLst>
          </p:cNvPr>
          <p:cNvSpPr>
            <a:spLocks noGrp="1"/>
          </p:cNvSpPr>
          <p:nvPr>
            <p:ph type="sldNum" sz="quarter" idx="12"/>
          </p:nvPr>
        </p:nvSpPr>
        <p:spPr/>
        <p:txBody>
          <a:bodyPr/>
          <a:lstStyle/>
          <a:p>
            <a:fld id="{895F941F-37F6-4B1F-AEB2-74CB5EFF426C}" type="slidenum">
              <a:rPr lang="en-US" smtClean="0"/>
              <a:pPr/>
              <a:t>132</a:t>
            </a:fld>
            <a:endParaRPr lang="en-US" dirty="0"/>
          </a:p>
        </p:txBody>
      </p:sp>
    </p:spTree>
    <p:extLst>
      <p:ext uri="{BB962C8B-B14F-4D97-AF65-F5344CB8AC3E}">
        <p14:creationId xmlns:p14="http://schemas.microsoft.com/office/powerpoint/2010/main" val="429191238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3119" y="2347119"/>
            <a:ext cx="3672946" cy="871849"/>
          </a:xfrm>
        </p:spPr>
        <p:txBody>
          <a:bodyPr>
            <a:normAutofit/>
          </a:bodyPr>
          <a:lstStyle/>
          <a:p>
            <a:r>
              <a:rPr lang="en-US" sz="4500" dirty="0">
                <a:solidFill>
                  <a:schemeClr val="accent1"/>
                </a:solidFill>
              </a:rPr>
              <a:t>OASIS – D1</a:t>
            </a:r>
          </a:p>
        </p:txBody>
      </p:sp>
      <p:sp>
        <p:nvSpPr>
          <p:cNvPr id="3" name="Text Placeholder 2"/>
          <p:cNvSpPr>
            <a:spLocks noGrp="1"/>
          </p:cNvSpPr>
          <p:nvPr>
            <p:ph type="body" idx="1"/>
          </p:nvPr>
        </p:nvSpPr>
        <p:spPr>
          <a:xfrm>
            <a:off x="4633119" y="3185319"/>
            <a:ext cx="4739746" cy="608083"/>
          </a:xfrm>
        </p:spPr>
        <p:txBody>
          <a:bodyPr>
            <a:normAutofit fontScale="92500" lnSpcReduction="10000"/>
          </a:bodyPr>
          <a:lstStyle/>
          <a:p>
            <a:r>
              <a:rPr lang="en-US" sz="3700" dirty="0"/>
              <a:t>Integumentary Status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133</a:t>
            </a:fld>
            <a:endParaRPr lang="en-US"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1307633" y="4813972"/>
            <a:ext cx="4697086" cy="3806700"/>
          </a:xfrm>
          <a:prstGeom prst="rect">
            <a:avLst/>
          </a:prstGeom>
          <a:noFill/>
          <a:ln>
            <a:noFill/>
          </a:ln>
        </p:spPr>
      </p:pic>
      <p:sp>
        <p:nvSpPr>
          <p:cNvPr id="6" name="Text Box 2"/>
          <p:cNvSpPr txBox="1"/>
          <p:nvPr/>
        </p:nvSpPr>
        <p:spPr>
          <a:xfrm rot="19488787">
            <a:off x="2131772" y="6266873"/>
            <a:ext cx="2761905" cy="1001909"/>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101920" tIns="50962" rIns="101920" bIns="50962" numCol="1" spcCol="0" rtlCol="0" fromWordArt="0" anchor="t" anchorCtr="0" forceAA="0" compatLnSpc="1">
            <a:prstTxWarp prst="textNoShape">
              <a:avLst/>
            </a:prstTxWarp>
            <a:noAutofit/>
          </a:bodyPr>
          <a:lstStyle/>
          <a:p>
            <a:pPr>
              <a:lnSpc>
                <a:spcPct val="115000"/>
              </a:lnSpc>
              <a:spcAft>
                <a:spcPts val="1116"/>
              </a:spcAft>
            </a:pPr>
            <a:r>
              <a:rPr lang="en-US" sz="2500" dirty="0">
                <a:ea typeface="Calibri"/>
                <a:cs typeface="Times New Roman"/>
              </a:rPr>
              <a:t>Stage IV to Stage 4</a:t>
            </a:r>
            <a:endParaRPr lang="en-US" sz="1300" dirty="0">
              <a:ea typeface="Calibri"/>
              <a:cs typeface="Times New Roman"/>
            </a:endParaRPr>
          </a:p>
        </p:txBody>
      </p:sp>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8180781" y="6062774"/>
            <a:ext cx="2389179" cy="1896809"/>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65243"/>
            <a:ext cx="11768614" cy="902207"/>
          </a:xfrm>
        </p:spPr>
        <p:txBody>
          <a:bodyPr>
            <a:normAutofit/>
          </a:bodyPr>
          <a:lstStyle/>
          <a:p>
            <a:pPr algn="ctr"/>
            <a:r>
              <a:rPr lang="en-US" sz="4400" u="sng" dirty="0">
                <a:solidFill>
                  <a:schemeClr val="accent1"/>
                </a:solidFill>
              </a:rPr>
              <a:t>Pressure Ulcer/Injury Defined</a:t>
            </a:r>
          </a:p>
        </p:txBody>
      </p:sp>
      <p:sp>
        <p:nvSpPr>
          <p:cNvPr id="3" name="Content Placeholder 2"/>
          <p:cNvSpPr>
            <a:spLocks noGrp="1"/>
          </p:cNvSpPr>
          <p:nvPr>
            <p:ph idx="1"/>
          </p:nvPr>
        </p:nvSpPr>
        <p:spPr>
          <a:xfrm>
            <a:off x="675602" y="1334391"/>
            <a:ext cx="11768614" cy="7646019"/>
          </a:xfrm>
          <a:noFill/>
        </p:spPr>
        <p:txBody>
          <a:bodyPr>
            <a:noAutofit/>
          </a:bodyPr>
          <a:lstStyle/>
          <a:p>
            <a:pPr marL="571500" indent="-571500">
              <a:buFont typeface="Arial"/>
              <a:buChar char="•"/>
            </a:pPr>
            <a:r>
              <a:rPr lang="en-US" sz="3200" dirty="0">
                <a:solidFill>
                  <a:srgbClr val="000000"/>
                </a:solidFill>
              </a:rPr>
              <a:t>Pressure ulcers are defined as localized </a:t>
            </a:r>
            <a:r>
              <a:rPr lang="en-US" sz="3200" b="1" dirty="0">
                <a:solidFill>
                  <a:srgbClr val="000000"/>
                </a:solidFill>
              </a:rPr>
              <a:t>injury</a:t>
            </a:r>
            <a:r>
              <a:rPr lang="en-US" sz="3200" dirty="0">
                <a:solidFill>
                  <a:srgbClr val="000000"/>
                </a:solidFill>
              </a:rPr>
              <a:t> to the skin </a:t>
            </a:r>
            <a:r>
              <a:rPr lang="en-US" sz="3200" b="1" dirty="0">
                <a:solidFill>
                  <a:srgbClr val="000000"/>
                </a:solidFill>
              </a:rPr>
              <a:t>and/or underlying tissue </a:t>
            </a:r>
            <a:r>
              <a:rPr lang="en-US" sz="3200" dirty="0">
                <a:solidFill>
                  <a:srgbClr val="000000"/>
                </a:solidFill>
              </a:rPr>
              <a:t>usually over a bony prominence, as a result of pressure, or pressure in combination with shear and/or friction. </a:t>
            </a:r>
          </a:p>
          <a:p>
            <a:pPr marL="0" indent="0"/>
            <a:endParaRPr lang="en-US" sz="500" dirty="0">
              <a:solidFill>
                <a:srgbClr val="000000"/>
              </a:solidFill>
            </a:endParaRPr>
          </a:p>
          <a:p>
            <a:pPr marL="571500" indent="-571500">
              <a:buFont typeface="Arial"/>
              <a:buChar char="•"/>
            </a:pPr>
            <a:r>
              <a:rPr lang="en-US" sz="3200" dirty="0">
                <a:solidFill>
                  <a:srgbClr val="000000"/>
                </a:solidFill>
              </a:rPr>
              <a:t>NPUAP – Guidance </a:t>
            </a:r>
            <a:r>
              <a:rPr lang="en-US" sz="3200" b="1" dirty="0">
                <a:solidFill>
                  <a:srgbClr val="000000"/>
                </a:solidFill>
              </a:rPr>
              <a:t>Staging – Definitions changed</a:t>
            </a:r>
          </a:p>
          <a:p>
            <a:pPr marL="0" indent="0"/>
            <a:endParaRPr lang="en-US" sz="500" dirty="0">
              <a:solidFill>
                <a:srgbClr val="000000"/>
              </a:solidFill>
            </a:endParaRPr>
          </a:p>
          <a:p>
            <a:pPr marL="571500" indent="-571500">
              <a:buFont typeface="Arial"/>
              <a:buChar char="•"/>
            </a:pPr>
            <a:r>
              <a:rPr lang="en-US" sz="3200" dirty="0">
                <a:solidFill>
                  <a:srgbClr val="000000"/>
                </a:solidFill>
              </a:rPr>
              <a:t>WOCN Guidance Visible Closure Status/Process</a:t>
            </a:r>
          </a:p>
          <a:p>
            <a:pPr marL="0" indent="0"/>
            <a:endParaRPr lang="en-US" sz="500" dirty="0">
              <a:solidFill>
                <a:srgbClr val="000000"/>
              </a:solidFill>
            </a:endParaRPr>
          </a:p>
          <a:p>
            <a:pPr marL="571500" indent="-571500">
              <a:buFont typeface="Arial"/>
              <a:buChar char="•"/>
            </a:pPr>
            <a:r>
              <a:rPr lang="en-US" sz="3200" dirty="0">
                <a:solidFill>
                  <a:srgbClr val="000000"/>
                </a:solidFill>
              </a:rPr>
              <a:t>D1 - CMS adapted the NPUAP guidelines for OASIS purposes.  The </a:t>
            </a:r>
            <a:r>
              <a:rPr lang="en-US" sz="3200" b="1" dirty="0">
                <a:solidFill>
                  <a:srgbClr val="000000"/>
                </a:solidFill>
              </a:rPr>
              <a:t>definitions</a:t>
            </a:r>
            <a:r>
              <a:rPr lang="en-US" sz="3200" dirty="0">
                <a:solidFill>
                  <a:srgbClr val="000000"/>
                </a:solidFill>
              </a:rPr>
              <a:t> </a:t>
            </a:r>
            <a:r>
              <a:rPr lang="en-US" sz="3200" b="1" dirty="0">
                <a:solidFill>
                  <a:srgbClr val="000000"/>
                </a:solidFill>
              </a:rPr>
              <a:t>do not </a:t>
            </a:r>
            <a:r>
              <a:rPr lang="en-US" sz="3200" dirty="0">
                <a:solidFill>
                  <a:srgbClr val="000000"/>
                </a:solidFill>
              </a:rPr>
              <a:t>perfectly align with each stage.  When discrepancies exist between the NPUAP and OASIS  - providers should rely on CMS OASIS instructions.</a:t>
            </a:r>
          </a:p>
          <a:p>
            <a:pPr marL="571500" indent="-571500">
              <a:buFont typeface="Arial"/>
              <a:buChar char="•"/>
            </a:pPr>
            <a:r>
              <a:rPr lang="en-US" sz="3200" dirty="0">
                <a:solidFill>
                  <a:schemeClr val="accent1"/>
                </a:solidFill>
              </a:rPr>
              <a:t>New QM:  Reports </a:t>
            </a:r>
            <a:r>
              <a:rPr lang="en-US" sz="3200" dirty="0">
                <a:solidFill>
                  <a:srgbClr val="000000"/>
                </a:solidFill>
              </a:rPr>
              <a:t>the “Percentage of quality episodes in which the patient has one or more Stage 2-4 pressure ulcers, or an unstageable ulcer/injury due to slough/eschar, non-removable dressing/device, or deep tissue injury, </a:t>
            </a:r>
            <a:r>
              <a:rPr lang="en-US" sz="3200" dirty="0">
                <a:solidFill>
                  <a:schemeClr val="accent1"/>
                </a:solidFill>
              </a:rPr>
              <a:t>that were NOT present</a:t>
            </a:r>
            <a:r>
              <a:rPr lang="en-US" sz="3200" dirty="0">
                <a:solidFill>
                  <a:srgbClr val="000000"/>
                </a:solidFill>
              </a:rPr>
              <a:t> or were </a:t>
            </a:r>
            <a:r>
              <a:rPr lang="en-US" sz="3200" dirty="0">
                <a:solidFill>
                  <a:schemeClr val="accent1"/>
                </a:solidFill>
              </a:rPr>
              <a:t>at a lesser stage on admission.</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134</a:t>
            </a:fld>
            <a:endParaRPr 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188" y="365919"/>
            <a:ext cx="12322035" cy="860148"/>
          </a:xfrm>
        </p:spPr>
        <p:txBody>
          <a:bodyPr>
            <a:normAutofit/>
          </a:bodyPr>
          <a:lstStyle/>
          <a:p>
            <a:pPr algn="ctr"/>
            <a:r>
              <a:rPr lang="en-US" sz="3700" u="sng" dirty="0">
                <a:solidFill>
                  <a:schemeClr val="accent1"/>
                </a:solidFill>
              </a:rPr>
              <a:t>Wound Assessment (cont.)</a:t>
            </a:r>
          </a:p>
        </p:txBody>
      </p:sp>
      <p:sp>
        <p:nvSpPr>
          <p:cNvPr id="3" name="Content Placeholder 2"/>
          <p:cNvSpPr>
            <a:spLocks noGrp="1"/>
          </p:cNvSpPr>
          <p:nvPr>
            <p:ph idx="1"/>
          </p:nvPr>
        </p:nvSpPr>
        <p:spPr>
          <a:xfrm>
            <a:off x="653813" y="2197682"/>
            <a:ext cx="11768614" cy="5755834"/>
          </a:xfrm>
        </p:spPr>
        <p:txBody>
          <a:bodyPr/>
          <a:lstStyle/>
          <a:p>
            <a:r>
              <a:rPr lang="en-US" dirty="0">
                <a:solidFill>
                  <a:srgbClr val="000000"/>
                </a:solidFill>
              </a:rPr>
              <a:t>By underlying cause or disease</a:t>
            </a:r>
          </a:p>
          <a:p>
            <a:endParaRPr lang="en-US" dirty="0"/>
          </a:p>
          <a:p>
            <a:pPr>
              <a:buNone/>
            </a:pPr>
            <a:endParaRPr lang="en-US" dirty="0"/>
          </a:p>
        </p:txBody>
      </p:sp>
      <p:sp>
        <p:nvSpPr>
          <p:cNvPr id="5" name="Slide Number Placeholder 4"/>
          <p:cNvSpPr>
            <a:spLocks noGrp="1"/>
          </p:cNvSpPr>
          <p:nvPr>
            <p:ph type="sldNum" sz="quarter" idx="12"/>
          </p:nvPr>
        </p:nvSpPr>
        <p:spPr/>
        <p:txBody>
          <a:bodyPr/>
          <a:lstStyle/>
          <a:p>
            <a:fld id="{895F941F-37F6-4B1F-AEB2-74CB5EFF426C}" type="slidenum">
              <a:rPr lang="en-US" smtClean="0"/>
              <a:pPr/>
              <a:t>135</a:t>
            </a:fld>
            <a:endParaRPr lang="en-US" dirty="0"/>
          </a:p>
        </p:txBody>
      </p:sp>
      <p:pic>
        <p:nvPicPr>
          <p:cNvPr id="4" name="Picture 6" descr="02 Diabetic ulcer on the plantar surface"/>
          <p:cNvPicPr>
            <a:picLocks noChangeAspect="1" noChangeArrowheads="1"/>
          </p:cNvPicPr>
          <p:nvPr/>
        </p:nvPicPr>
        <p:blipFill>
          <a:blip r:embed="rId3" cstate="print"/>
          <a:srcRect/>
          <a:stretch>
            <a:fillRect/>
          </a:stretch>
        </p:blipFill>
        <p:spPr bwMode="auto">
          <a:xfrm>
            <a:off x="871760" y="3348852"/>
            <a:ext cx="6544930" cy="4560867"/>
          </a:xfrm>
          <a:prstGeom prst="rect">
            <a:avLst/>
          </a:prstGeom>
          <a:noFill/>
        </p:spPr>
      </p:pic>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7736777" y="3348852"/>
            <a:ext cx="5121527" cy="4560867"/>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4265843551"/>
              </p:ext>
            </p:extLst>
          </p:nvPr>
        </p:nvGraphicFramePr>
        <p:xfrm>
          <a:off x="871760" y="8519319"/>
          <a:ext cx="11582400" cy="685800"/>
        </p:xfrm>
        <a:graphic>
          <a:graphicData uri="http://schemas.openxmlformats.org/drawingml/2006/table">
            <a:tbl>
              <a:tblPr firstRow="1" bandRow="1">
                <a:tableStyleId>{5C22544A-7EE6-4342-B048-85BDC9FD1C3A}</a:tableStyleId>
              </a:tblPr>
              <a:tblGrid>
                <a:gridCol w="11582400">
                  <a:extLst>
                    <a:ext uri="{9D8B030D-6E8A-4147-A177-3AD203B41FA5}">
                      <a16:colId xmlns:a16="http://schemas.microsoft.com/office/drawing/2014/main" val="20000"/>
                    </a:ext>
                  </a:extLst>
                </a:gridCol>
              </a:tblGrid>
              <a:tr h="685800">
                <a:tc>
                  <a:txBody>
                    <a:bodyPr/>
                    <a:lstStyle/>
                    <a:p>
                      <a:r>
                        <a:rPr lang="en-US" sz="3200" dirty="0"/>
                        <a:t>This slide shows importance of teaching care</a:t>
                      </a:r>
                      <a:r>
                        <a:rPr lang="en-US" sz="3200" baseline="0" dirty="0"/>
                        <a:t> of feet and self exam.</a:t>
                      </a:r>
                      <a:endParaRPr lang="en-US" sz="3200" dirty="0"/>
                    </a:p>
                  </a:txBody>
                  <a:tcPr marL="130762" marR="130762" marT="62791" marB="62791">
                    <a:solidFill>
                      <a:schemeClr val="accent3"/>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1" y="165240"/>
            <a:ext cx="11768614" cy="908816"/>
          </a:xfrm>
        </p:spPr>
        <p:txBody>
          <a:bodyPr>
            <a:normAutofit/>
          </a:bodyPr>
          <a:lstStyle/>
          <a:p>
            <a:pPr algn="ctr"/>
            <a:r>
              <a:rPr lang="en-US" sz="3700" u="sng" dirty="0">
                <a:solidFill>
                  <a:schemeClr val="accent3"/>
                </a:solidFill>
              </a:rPr>
              <a:t>Wound Assessment (cont.)</a:t>
            </a:r>
          </a:p>
        </p:txBody>
      </p:sp>
      <p:sp>
        <p:nvSpPr>
          <p:cNvPr id="3" name="Content Placeholder 2"/>
          <p:cNvSpPr>
            <a:spLocks noGrp="1"/>
          </p:cNvSpPr>
          <p:nvPr>
            <p:ph idx="1"/>
          </p:nvPr>
        </p:nvSpPr>
        <p:spPr>
          <a:xfrm>
            <a:off x="34412" y="1004657"/>
            <a:ext cx="11768614" cy="6467465"/>
          </a:xfrm>
        </p:spPr>
        <p:txBody>
          <a:bodyPr/>
          <a:lstStyle/>
          <a:p>
            <a:r>
              <a:rPr lang="en-US" dirty="0">
                <a:solidFill>
                  <a:srgbClr val="000000"/>
                </a:solidFill>
              </a:rPr>
              <a:t>By underlying cause or disease</a:t>
            </a:r>
          </a:p>
          <a:p>
            <a:pPr marL="152880" indent="0"/>
            <a:endParaRPr lang="en-US" dirty="0"/>
          </a:p>
          <a:p>
            <a:pPr>
              <a:buNone/>
            </a:pPr>
            <a:endParaRPr lang="en-US" dirty="0"/>
          </a:p>
        </p:txBody>
      </p:sp>
      <p:sp>
        <p:nvSpPr>
          <p:cNvPr id="5" name="Slide Number Placeholder 4"/>
          <p:cNvSpPr>
            <a:spLocks noGrp="1"/>
          </p:cNvSpPr>
          <p:nvPr>
            <p:ph type="sldNum" sz="quarter" idx="12"/>
          </p:nvPr>
        </p:nvSpPr>
        <p:spPr/>
        <p:txBody>
          <a:bodyPr/>
          <a:lstStyle/>
          <a:p>
            <a:fld id="{895F941F-37F6-4B1F-AEB2-74CB5EFF426C}" type="slidenum">
              <a:rPr lang="en-US" smtClean="0"/>
              <a:pPr/>
              <a:t>136</a:t>
            </a:fld>
            <a:endParaRPr lang="en-US" dirty="0"/>
          </a:p>
        </p:txBody>
      </p:sp>
      <p:pic>
        <p:nvPicPr>
          <p:cNvPr id="4" name="Picture 7" descr="01 Classic arterial wounds"/>
          <p:cNvPicPr>
            <a:picLocks noChangeAspect="1" noChangeArrowheads="1"/>
          </p:cNvPicPr>
          <p:nvPr/>
        </p:nvPicPr>
        <p:blipFill>
          <a:blip r:embed="rId3" cstate="print"/>
          <a:srcRect/>
          <a:stretch>
            <a:fillRect/>
          </a:stretch>
        </p:blipFill>
        <p:spPr bwMode="auto">
          <a:xfrm>
            <a:off x="194998" y="2898639"/>
            <a:ext cx="4031840" cy="5295803"/>
          </a:xfrm>
          <a:prstGeom prst="rect">
            <a:avLst/>
          </a:prstGeom>
          <a:noFill/>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8151" y="5337229"/>
            <a:ext cx="8098091" cy="387210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78152" y="1856193"/>
            <a:ext cx="8098091" cy="4422906"/>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96972300"/>
              </p:ext>
            </p:extLst>
          </p:nvPr>
        </p:nvGraphicFramePr>
        <p:xfrm>
          <a:off x="435876" y="2093033"/>
          <a:ext cx="2070404" cy="552302"/>
        </p:xfrm>
        <a:graphic>
          <a:graphicData uri="http://schemas.openxmlformats.org/drawingml/2006/table">
            <a:tbl>
              <a:tblPr firstRow="1" bandRow="1">
                <a:tableStyleId>{5C22544A-7EE6-4342-B048-85BDC9FD1C3A}</a:tableStyleId>
              </a:tblPr>
              <a:tblGrid>
                <a:gridCol w="2070404">
                  <a:extLst>
                    <a:ext uri="{9D8B030D-6E8A-4147-A177-3AD203B41FA5}">
                      <a16:colId xmlns:a16="http://schemas.microsoft.com/office/drawing/2014/main" val="20000"/>
                    </a:ext>
                  </a:extLst>
                </a:gridCol>
              </a:tblGrid>
              <a:tr h="5523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700" dirty="0"/>
                        <a:t>Arterial</a:t>
                      </a:r>
                      <a:endParaRPr kumimoji="0" lang="en-US" sz="2700" b="1" kern="1200" dirty="0">
                        <a:solidFill>
                          <a:schemeClr val="lt1"/>
                        </a:solidFill>
                        <a:effectLst/>
                        <a:latin typeface="+mn-lt"/>
                        <a:ea typeface="+mn-ea"/>
                        <a:cs typeface="+mn-cs"/>
                      </a:endParaRPr>
                    </a:p>
                  </a:txBody>
                  <a:tcPr marL="130762" marR="130762" marT="62791" marB="62791">
                    <a:solidFill>
                      <a:schemeClr val="accent3"/>
                    </a:solidFill>
                  </a:tcPr>
                </a:tc>
                <a:extLst>
                  <a:ext uri="{0D108BD9-81ED-4DB2-BD59-A6C34878D82A}">
                    <a16:rowId xmlns:a16="http://schemas.microsoft.com/office/drawing/2014/main" val="1000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728870532"/>
              </p:ext>
            </p:extLst>
          </p:nvPr>
        </p:nvGraphicFramePr>
        <p:xfrm>
          <a:off x="9480287" y="1255821"/>
          <a:ext cx="2495524" cy="600373"/>
        </p:xfrm>
        <a:graphic>
          <a:graphicData uri="http://schemas.openxmlformats.org/drawingml/2006/table">
            <a:tbl>
              <a:tblPr firstRow="1" bandRow="1">
                <a:tableStyleId>{5C22544A-7EE6-4342-B048-85BDC9FD1C3A}</a:tableStyleId>
              </a:tblPr>
              <a:tblGrid>
                <a:gridCol w="2495524">
                  <a:extLst>
                    <a:ext uri="{9D8B030D-6E8A-4147-A177-3AD203B41FA5}">
                      <a16:colId xmlns:a16="http://schemas.microsoft.com/office/drawing/2014/main" val="20000"/>
                    </a:ext>
                  </a:extLst>
                </a:gridCol>
              </a:tblGrid>
              <a:tr h="600373">
                <a:tc>
                  <a:txBody>
                    <a:bodyPr/>
                    <a:lstStyle/>
                    <a:p>
                      <a:r>
                        <a:rPr lang="en-US" sz="2800" dirty="0"/>
                        <a:t>Venous Stasis</a:t>
                      </a:r>
                    </a:p>
                  </a:txBody>
                  <a:tcPr marL="130762" marR="130762" marT="62791" marB="62791">
                    <a:solidFill>
                      <a:schemeClr val="accent3"/>
                    </a:solidFill>
                  </a:tcPr>
                </a:tc>
                <a:extLst>
                  <a:ext uri="{0D108BD9-81ED-4DB2-BD59-A6C34878D82A}">
                    <a16:rowId xmlns:a16="http://schemas.microsoft.com/office/drawing/2014/main" val="10000"/>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902385431"/>
              </p:ext>
            </p:extLst>
          </p:nvPr>
        </p:nvGraphicFramePr>
        <p:xfrm>
          <a:off x="4978152" y="7748075"/>
          <a:ext cx="2901124" cy="1647247"/>
        </p:xfrm>
        <a:graphic>
          <a:graphicData uri="http://schemas.openxmlformats.org/drawingml/2006/table">
            <a:tbl>
              <a:tblPr firstRow="1" bandRow="1">
                <a:tableStyleId>{5C22544A-7EE6-4342-B048-85BDC9FD1C3A}</a:tableStyleId>
              </a:tblPr>
              <a:tblGrid>
                <a:gridCol w="2901124">
                  <a:extLst>
                    <a:ext uri="{9D8B030D-6E8A-4147-A177-3AD203B41FA5}">
                      <a16:colId xmlns:a16="http://schemas.microsoft.com/office/drawing/2014/main" val="20000"/>
                    </a:ext>
                  </a:extLst>
                </a:gridCol>
              </a:tblGrid>
              <a:tr h="1647247">
                <a:tc>
                  <a:txBody>
                    <a:bodyPr/>
                    <a:lstStyle/>
                    <a:p>
                      <a:r>
                        <a:rPr lang="en-US" sz="2300" dirty="0"/>
                        <a:t>OASIS</a:t>
                      </a:r>
                      <a:r>
                        <a:rPr lang="en-US" sz="2300" baseline="0" dirty="0"/>
                        <a:t> collecting </a:t>
                      </a:r>
                      <a:r>
                        <a:rPr lang="en-US" sz="2700" baseline="0" dirty="0"/>
                        <a:t>Only</a:t>
                      </a:r>
                      <a:r>
                        <a:rPr lang="en-US" sz="2300" baseline="0" dirty="0"/>
                        <a:t> “VENOUS” in Stasis Ulcer section</a:t>
                      </a:r>
                    </a:p>
                  </a:txBody>
                  <a:tcPr marL="130762" marR="130762" marT="62791" marB="62791">
                    <a:solidFill>
                      <a:schemeClr val="accent3"/>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165241"/>
            <a:ext cx="11768614" cy="1090579"/>
          </a:xfrm>
        </p:spPr>
        <p:txBody>
          <a:bodyPr>
            <a:normAutofit/>
          </a:bodyPr>
          <a:lstStyle/>
          <a:p>
            <a:r>
              <a:rPr lang="en-US" sz="3700" u="sng" dirty="0">
                <a:solidFill>
                  <a:schemeClr val="accent3"/>
                </a:solidFill>
              </a:rPr>
              <a:t>Wound Assessment </a:t>
            </a:r>
          </a:p>
        </p:txBody>
      </p:sp>
      <p:sp>
        <p:nvSpPr>
          <p:cNvPr id="3" name="Content Placeholder 2"/>
          <p:cNvSpPr>
            <a:spLocks noGrp="1"/>
          </p:cNvSpPr>
          <p:nvPr>
            <p:ph idx="1"/>
          </p:nvPr>
        </p:nvSpPr>
        <p:spPr>
          <a:xfrm>
            <a:off x="502933" y="1652395"/>
            <a:ext cx="11874789" cy="7019323"/>
          </a:xfrm>
        </p:spPr>
        <p:txBody>
          <a:bodyPr/>
          <a:lstStyle/>
          <a:p>
            <a:pPr marL="628650" indent="0"/>
            <a:r>
              <a:rPr lang="en-US" sz="3200" b="1" dirty="0">
                <a:solidFill>
                  <a:srgbClr val="000000"/>
                </a:solidFill>
              </a:rPr>
              <a:t>By appearance:</a:t>
            </a:r>
          </a:p>
          <a:p>
            <a:pPr lvl="1"/>
            <a:r>
              <a:rPr lang="en-US" sz="3200" dirty="0">
                <a:solidFill>
                  <a:srgbClr val="000000"/>
                </a:solidFill>
              </a:rPr>
              <a:t>Location</a:t>
            </a:r>
          </a:p>
          <a:p>
            <a:pPr lvl="1"/>
            <a:r>
              <a:rPr lang="en-US" sz="3200" b="1" dirty="0">
                <a:solidFill>
                  <a:srgbClr val="000000"/>
                </a:solidFill>
              </a:rPr>
              <a:t>Size</a:t>
            </a:r>
            <a:r>
              <a:rPr lang="en-US" sz="3200" dirty="0">
                <a:solidFill>
                  <a:srgbClr val="000000"/>
                </a:solidFill>
              </a:rPr>
              <a:t> and depth</a:t>
            </a:r>
          </a:p>
          <a:p>
            <a:pPr lvl="1"/>
            <a:r>
              <a:rPr lang="en-US" sz="3200" dirty="0">
                <a:solidFill>
                  <a:srgbClr val="000000"/>
                </a:solidFill>
              </a:rPr>
              <a:t>Wound bed appearance</a:t>
            </a:r>
          </a:p>
          <a:p>
            <a:pPr lvl="1"/>
            <a:r>
              <a:rPr lang="en-US" sz="3200" dirty="0">
                <a:solidFill>
                  <a:srgbClr val="000000"/>
                </a:solidFill>
              </a:rPr>
              <a:t>Drainage amount and type</a:t>
            </a:r>
          </a:p>
          <a:p>
            <a:pPr lvl="1"/>
            <a:r>
              <a:rPr lang="en-US" sz="3200" dirty="0">
                <a:solidFill>
                  <a:srgbClr val="000000"/>
                </a:solidFill>
              </a:rPr>
              <a:t>Condition of surrounding skin</a:t>
            </a:r>
          </a:p>
          <a:p>
            <a:pPr lvl="1"/>
            <a:endParaRPr lang="en-US" sz="3200" dirty="0">
              <a:solidFill>
                <a:srgbClr val="000000"/>
              </a:solidFill>
            </a:endParaRPr>
          </a:p>
          <a:p>
            <a:pPr marL="642686" lvl="1" indent="0">
              <a:buNone/>
            </a:pPr>
            <a:r>
              <a:rPr lang="en-US" sz="3200" b="1" dirty="0">
                <a:solidFill>
                  <a:srgbClr val="000000"/>
                </a:solidFill>
              </a:rPr>
              <a:t>Pressure Ulcer Measurement:</a:t>
            </a:r>
          </a:p>
          <a:p>
            <a:pPr lvl="1"/>
            <a:r>
              <a:rPr lang="en-US" sz="3200" dirty="0">
                <a:solidFill>
                  <a:srgbClr val="000000"/>
                </a:solidFill>
              </a:rPr>
              <a:t>Measure the longest length from head to toe using a disposable device.</a:t>
            </a:r>
          </a:p>
          <a:p>
            <a:pPr lvl="1"/>
            <a:endParaRPr lang="en-US" sz="3600" dirty="0">
              <a:solidFill>
                <a:srgbClr val="000000"/>
              </a:solidFill>
            </a:endParaRPr>
          </a:p>
          <a:p>
            <a:pPr marL="1223794" lvl="1" indent="-571500"/>
            <a:endParaRPr lang="en-US" sz="44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137</a:t>
            </a:fld>
            <a:endParaRPr lang="en-US" dirty="0"/>
          </a:p>
        </p:txBody>
      </p:sp>
      <p:pic>
        <p:nvPicPr>
          <p:cNvPr id="8" name="Picture 7" descr="http://img.webmd.com/dtmcms/live/webmd/consumer_assets/site_images/article_thumbnails/features/_2016/04_2016/caring_for_your_childs_eczema_features/493x335_caring_for_your_childs_eczema_features.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6995319" y="899319"/>
            <a:ext cx="5867400" cy="4267200"/>
          </a:xfrm>
          <a:prstGeom prst="rect">
            <a:avLst/>
          </a:prstGeom>
          <a:noFill/>
          <a:ln>
            <a:noFill/>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33503"/>
            <a:ext cx="11768614" cy="1018216"/>
          </a:xfrm>
        </p:spPr>
        <p:txBody>
          <a:bodyPr>
            <a:normAutofit/>
          </a:bodyPr>
          <a:lstStyle/>
          <a:p>
            <a:pPr algn="ctr"/>
            <a:r>
              <a:rPr lang="en-US" sz="3700" u="sng" dirty="0">
                <a:solidFill>
                  <a:schemeClr val="accent1"/>
                </a:solidFill>
              </a:rPr>
              <a:t>Wound Management </a:t>
            </a:r>
          </a:p>
        </p:txBody>
      </p:sp>
      <p:sp>
        <p:nvSpPr>
          <p:cNvPr id="3" name="Content Placeholder 2"/>
          <p:cNvSpPr>
            <a:spLocks noGrp="1"/>
          </p:cNvSpPr>
          <p:nvPr>
            <p:ph idx="1"/>
          </p:nvPr>
        </p:nvSpPr>
        <p:spPr>
          <a:xfrm>
            <a:off x="653813" y="1151167"/>
            <a:ext cx="11768614" cy="7744213"/>
          </a:xfrm>
        </p:spPr>
        <p:txBody>
          <a:bodyPr>
            <a:normAutofit fontScale="77500" lnSpcReduction="20000"/>
          </a:bodyPr>
          <a:lstStyle/>
          <a:p>
            <a:pPr marL="571500" indent="-571500">
              <a:buFont typeface="Arial"/>
              <a:buChar char="•"/>
            </a:pPr>
            <a:r>
              <a:rPr lang="en-US" sz="4200" dirty="0">
                <a:solidFill>
                  <a:srgbClr val="000000"/>
                </a:solidFill>
              </a:rPr>
              <a:t>Control and eliminate causative factors</a:t>
            </a:r>
          </a:p>
          <a:p>
            <a:pPr lvl="1"/>
            <a:r>
              <a:rPr lang="en-US" sz="4200" dirty="0">
                <a:solidFill>
                  <a:srgbClr val="000000"/>
                </a:solidFill>
              </a:rPr>
              <a:t>Pressure, friction, shear</a:t>
            </a:r>
          </a:p>
          <a:p>
            <a:pPr lvl="1"/>
            <a:r>
              <a:rPr lang="en-US" sz="4200" dirty="0">
                <a:solidFill>
                  <a:srgbClr val="000000"/>
                </a:solidFill>
              </a:rPr>
              <a:t>Moisture</a:t>
            </a:r>
          </a:p>
          <a:p>
            <a:pPr lvl="1"/>
            <a:r>
              <a:rPr lang="en-US" sz="4200" dirty="0">
                <a:solidFill>
                  <a:srgbClr val="000000"/>
                </a:solidFill>
              </a:rPr>
              <a:t>Circulatory impairment</a:t>
            </a:r>
          </a:p>
          <a:p>
            <a:pPr lvl="1"/>
            <a:r>
              <a:rPr lang="en-US" sz="4200" dirty="0">
                <a:solidFill>
                  <a:srgbClr val="000000"/>
                </a:solidFill>
              </a:rPr>
              <a:t>Neuropathy</a:t>
            </a:r>
          </a:p>
          <a:p>
            <a:pPr marL="1223794" lvl="1" indent="-571500"/>
            <a:endParaRPr lang="en-US" sz="4200" dirty="0">
              <a:solidFill>
                <a:srgbClr val="000000"/>
              </a:solidFill>
            </a:endParaRPr>
          </a:p>
          <a:p>
            <a:pPr marL="571500" indent="-571500">
              <a:buFont typeface="Arial"/>
              <a:buChar char="•"/>
            </a:pPr>
            <a:r>
              <a:rPr lang="en-US" sz="4200" dirty="0">
                <a:solidFill>
                  <a:srgbClr val="000000"/>
                </a:solidFill>
              </a:rPr>
              <a:t>Provide systemic support</a:t>
            </a:r>
          </a:p>
          <a:p>
            <a:pPr lvl="1"/>
            <a:r>
              <a:rPr lang="en-US" sz="4200" dirty="0">
                <a:solidFill>
                  <a:srgbClr val="000000"/>
                </a:solidFill>
              </a:rPr>
              <a:t>Nutrition and hydration support</a:t>
            </a:r>
          </a:p>
          <a:p>
            <a:pPr lvl="1"/>
            <a:r>
              <a:rPr lang="en-US" sz="4200" dirty="0">
                <a:solidFill>
                  <a:srgbClr val="000000"/>
                </a:solidFill>
              </a:rPr>
              <a:t>Edema</a:t>
            </a:r>
          </a:p>
          <a:p>
            <a:pPr marL="1023938" lvl="1" indent="-395288"/>
            <a:r>
              <a:rPr lang="en-US" sz="4200" dirty="0">
                <a:solidFill>
                  <a:srgbClr val="000000"/>
                </a:solidFill>
              </a:rPr>
              <a:t>Control systemic conditions affecting wound healing</a:t>
            </a:r>
          </a:p>
          <a:p>
            <a:pPr marL="1023938" lvl="1" indent="-395288"/>
            <a:r>
              <a:rPr lang="en-US" sz="4200" dirty="0">
                <a:solidFill>
                  <a:srgbClr val="000000"/>
                </a:solidFill>
              </a:rPr>
              <a:t>NPUAP web site contains useful information on pressure ulcer causes – including from medical devices etc. and best practice prevention, mattress/surface, tissue tolerance etc.</a:t>
            </a:r>
          </a:p>
          <a:p>
            <a:pPr marL="1541463" lvl="2" indent="-517525"/>
            <a:r>
              <a:rPr lang="en-US" sz="3700" dirty="0">
                <a:solidFill>
                  <a:srgbClr val="000000"/>
                </a:solidFill>
              </a:rPr>
              <a:t>https://www.npuap.org/</a:t>
            </a:r>
          </a:p>
          <a:p>
            <a:pPr marL="1023938" lvl="1" indent="-395288">
              <a:buNone/>
            </a:pPr>
            <a:endParaRPr lang="en-US" sz="4200" dirty="0">
              <a:solidFill>
                <a:srgbClr val="000000"/>
              </a:solidFill>
            </a:endParaRPr>
          </a:p>
          <a:p>
            <a:pPr marL="652294" lvl="1" indent="0">
              <a:buNone/>
            </a:pPr>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138</a:t>
            </a:fld>
            <a:endParaRPr lang="en-US" dirty="0"/>
          </a:p>
        </p:txBody>
      </p:sp>
      <p:pic>
        <p:nvPicPr>
          <p:cNvPr id="5" name="Picture 4" descr="Baby, Boy, Child, Cute, Expression, Face">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9128919" y="1966120"/>
            <a:ext cx="2748669" cy="3505200"/>
          </a:xfrm>
          <a:prstGeom prst="rect">
            <a:avLst/>
          </a:prstGeom>
          <a:noFill/>
          <a:ln>
            <a:noFill/>
          </a:ln>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76" y="165240"/>
            <a:ext cx="11768614" cy="908816"/>
          </a:xfrm>
        </p:spPr>
        <p:txBody>
          <a:bodyPr>
            <a:normAutofit/>
          </a:bodyPr>
          <a:lstStyle/>
          <a:p>
            <a:pPr algn="ctr"/>
            <a:r>
              <a:rPr lang="en-US" sz="3700" u="sng" dirty="0">
                <a:solidFill>
                  <a:schemeClr val="accent1"/>
                </a:solidFill>
              </a:rPr>
              <a:t>Wound Management (cont.)</a:t>
            </a:r>
          </a:p>
        </p:txBody>
      </p:sp>
      <p:sp>
        <p:nvSpPr>
          <p:cNvPr id="3" name="Content Placeholder 2"/>
          <p:cNvSpPr>
            <a:spLocks noGrp="1"/>
          </p:cNvSpPr>
          <p:nvPr>
            <p:ph idx="1"/>
          </p:nvPr>
        </p:nvSpPr>
        <p:spPr>
          <a:xfrm>
            <a:off x="435876" y="975519"/>
            <a:ext cx="11768614" cy="7919861"/>
          </a:xfrm>
        </p:spPr>
        <p:txBody>
          <a:bodyPr>
            <a:noAutofit/>
          </a:bodyPr>
          <a:lstStyle/>
          <a:p>
            <a:pPr marL="63701" lvl="1" indent="0">
              <a:buNone/>
            </a:pPr>
            <a:r>
              <a:rPr lang="en-US" sz="3200" b="1" dirty="0">
                <a:solidFill>
                  <a:srgbClr val="000000"/>
                </a:solidFill>
              </a:rPr>
              <a:t>Maintain a physiologic local wound environment</a:t>
            </a:r>
          </a:p>
          <a:p>
            <a:pPr marL="1085850" lvl="2" indent="-457200"/>
            <a:r>
              <a:rPr lang="en-US" sz="3200" dirty="0">
                <a:solidFill>
                  <a:srgbClr val="000000"/>
                </a:solidFill>
              </a:rPr>
              <a:t> Prevent and manage infection</a:t>
            </a:r>
          </a:p>
          <a:p>
            <a:pPr marL="1085850" lvl="2" indent="-457200"/>
            <a:r>
              <a:rPr lang="en-US" sz="3200" dirty="0">
                <a:solidFill>
                  <a:srgbClr val="000000"/>
                </a:solidFill>
              </a:rPr>
              <a:t> Prevent and manage pain</a:t>
            </a:r>
          </a:p>
          <a:p>
            <a:pPr marL="1085850" lvl="2" indent="-457200"/>
            <a:r>
              <a:rPr lang="en-US" sz="3200" dirty="0">
                <a:solidFill>
                  <a:srgbClr val="000000"/>
                </a:solidFill>
              </a:rPr>
              <a:t> Remove necrotic tissue</a:t>
            </a:r>
          </a:p>
          <a:p>
            <a:pPr marL="1085850" lvl="2" indent="-457200"/>
            <a:r>
              <a:rPr lang="en-US" sz="3200" dirty="0">
                <a:solidFill>
                  <a:srgbClr val="000000"/>
                </a:solidFill>
              </a:rPr>
              <a:t> Maintain a moist wound bed</a:t>
            </a:r>
          </a:p>
          <a:p>
            <a:pPr marL="1085850" lvl="2" indent="-457200"/>
            <a:r>
              <a:rPr lang="en-US" sz="3200" dirty="0">
                <a:solidFill>
                  <a:srgbClr val="000000"/>
                </a:solidFill>
              </a:rPr>
              <a:t> Eliminate dead space (packing)</a:t>
            </a:r>
          </a:p>
          <a:p>
            <a:pPr marL="1085850" lvl="2" indent="-457200"/>
            <a:r>
              <a:rPr lang="en-US" sz="3200" dirty="0">
                <a:solidFill>
                  <a:srgbClr val="000000"/>
                </a:solidFill>
              </a:rPr>
              <a:t> Control odor</a:t>
            </a:r>
          </a:p>
          <a:p>
            <a:pPr marL="1085850" lvl="2" indent="-457200"/>
            <a:r>
              <a:rPr lang="en-US" sz="3200" dirty="0">
                <a:solidFill>
                  <a:srgbClr val="000000"/>
                </a:solidFill>
              </a:rPr>
              <a:t> Protect surrounding skin</a:t>
            </a:r>
          </a:p>
          <a:p>
            <a:pPr marL="369463" lvl="2" indent="0">
              <a:buNone/>
            </a:pPr>
            <a:endParaRPr lang="en-US" sz="1400" dirty="0">
              <a:solidFill>
                <a:srgbClr val="000000"/>
              </a:solidFill>
            </a:endParaRPr>
          </a:p>
          <a:p>
            <a:r>
              <a:rPr lang="en-US" sz="3200" b="1" dirty="0">
                <a:solidFill>
                  <a:srgbClr val="000000"/>
                </a:solidFill>
              </a:rPr>
              <a:t>Monitor and adjust the plan of care</a:t>
            </a:r>
          </a:p>
          <a:p>
            <a:pPr lvl="1">
              <a:buFont typeface="Arial" panose="020B0604020202020204" pitchFamily="34" charset="0"/>
              <a:buChar char="•"/>
            </a:pPr>
            <a:r>
              <a:rPr lang="en-US" sz="3200" dirty="0">
                <a:solidFill>
                  <a:srgbClr val="000000"/>
                </a:solidFill>
              </a:rPr>
              <a:t>Monitor progress toward goals</a:t>
            </a:r>
          </a:p>
          <a:p>
            <a:pPr lvl="1">
              <a:buFont typeface="Arial" panose="020B0604020202020204" pitchFamily="34" charset="0"/>
              <a:buChar char="•"/>
            </a:pPr>
            <a:r>
              <a:rPr lang="en-US" sz="3200" dirty="0">
                <a:solidFill>
                  <a:srgbClr val="000000"/>
                </a:solidFill>
              </a:rPr>
              <a:t>Identify failure to progress</a:t>
            </a:r>
          </a:p>
          <a:p>
            <a:pPr lvl="1">
              <a:buFont typeface="Arial" panose="020B0604020202020204" pitchFamily="34" charset="0"/>
              <a:buChar char="•"/>
            </a:pPr>
            <a:r>
              <a:rPr lang="en-US" sz="3200" dirty="0">
                <a:solidFill>
                  <a:srgbClr val="000000"/>
                </a:solidFill>
              </a:rPr>
              <a:t>Re-evaluate the patient and the plan</a:t>
            </a:r>
          </a:p>
          <a:p>
            <a:pPr lvl="1">
              <a:buFont typeface="Arial" panose="020B0604020202020204" pitchFamily="34" charset="0"/>
              <a:buChar char="•"/>
            </a:pPr>
            <a:r>
              <a:rPr lang="en-US" sz="3200" dirty="0">
                <a:solidFill>
                  <a:srgbClr val="000000"/>
                </a:solidFill>
              </a:rPr>
              <a:t>Modify the plan of care accordingly</a:t>
            </a:r>
          </a:p>
          <a:p>
            <a:pPr marL="302920" lvl="2" indent="0">
              <a:buNone/>
            </a:pPr>
            <a:endParaRPr lang="en-US" sz="24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139</a:t>
            </a:fld>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B9E00-AC0F-4E20-BACB-40885016B9BD}"/>
              </a:ext>
            </a:extLst>
          </p:cNvPr>
          <p:cNvSpPr>
            <a:spLocks noGrp="1"/>
          </p:cNvSpPr>
          <p:nvPr>
            <p:ph type="title"/>
          </p:nvPr>
        </p:nvSpPr>
        <p:spPr>
          <a:xfrm>
            <a:off x="468942" y="518319"/>
            <a:ext cx="12607296" cy="860148"/>
          </a:xfrm>
        </p:spPr>
        <p:txBody>
          <a:bodyPr/>
          <a:lstStyle/>
          <a:p>
            <a:pPr algn="ctr"/>
            <a:r>
              <a:rPr lang="en-US" dirty="0">
                <a:solidFill>
                  <a:schemeClr val="accent1"/>
                </a:solidFill>
              </a:rPr>
              <a:t>M0104 Referral Scenario</a:t>
            </a:r>
          </a:p>
        </p:txBody>
      </p:sp>
      <p:sp>
        <p:nvSpPr>
          <p:cNvPr id="3" name="Content Placeholder 2">
            <a:extLst>
              <a:ext uri="{FF2B5EF4-FFF2-40B4-BE49-F238E27FC236}">
                <a16:creationId xmlns:a16="http://schemas.microsoft.com/office/drawing/2014/main" id="{5A4E3773-7592-41F0-8F20-A45295BC6780}"/>
              </a:ext>
            </a:extLst>
          </p:cNvPr>
          <p:cNvSpPr>
            <a:spLocks noGrp="1"/>
          </p:cNvSpPr>
          <p:nvPr>
            <p:ph idx="1"/>
          </p:nvPr>
        </p:nvSpPr>
        <p:spPr>
          <a:xfrm>
            <a:off x="785920" y="2205693"/>
            <a:ext cx="11636506" cy="5007252"/>
          </a:xfrm>
        </p:spPr>
        <p:txBody>
          <a:bodyPr/>
          <a:lstStyle/>
          <a:p>
            <a:r>
              <a:rPr lang="en-US" sz="4800" b="1" dirty="0"/>
              <a:t>Q</a:t>
            </a:r>
            <a:r>
              <a:rPr lang="en-US" sz="4800" dirty="0"/>
              <a:t>. The Home Health Received a referral on June 1</a:t>
            </a:r>
            <a:r>
              <a:rPr lang="en-US" sz="4800" baseline="30000" dirty="0"/>
              <a:t>st</a:t>
            </a:r>
            <a:r>
              <a:rPr lang="en-US" sz="4800" dirty="0"/>
              <a:t>, and then on June 2</a:t>
            </a:r>
            <a:r>
              <a:rPr lang="en-US" sz="4800" baseline="30000" dirty="0"/>
              <a:t>nd</a:t>
            </a:r>
            <a:r>
              <a:rPr lang="en-US" sz="4800" dirty="0"/>
              <a:t> received a faxed update with additional patient information that indicates a possible delay in the patient’s hospital discharge date.  What is the referral date for M0104?</a:t>
            </a:r>
          </a:p>
          <a:p>
            <a:endParaRPr lang="en-US" dirty="0"/>
          </a:p>
        </p:txBody>
      </p:sp>
      <p:sp>
        <p:nvSpPr>
          <p:cNvPr id="4" name="Slide Number Placeholder 3">
            <a:extLst>
              <a:ext uri="{FF2B5EF4-FFF2-40B4-BE49-F238E27FC236}">
                <a16:creationId xmlns:a16="http://schemas.microsoft.com/office/drawing/2014/main" id="{DC747B90-BD82-4724-96C0-78FECD86F2F1}"/>
              </a:ext>
            </a:extLst>
          </p:cNvPr>
          <p:cNvSpPr>
            <a:spLocks noGrp="1"/>
          </p:cNvSpPr>
          <p:nvPr>
            <p:ph type="sldNum" sz="quarter" idx="12"/>
          </p:nvPr>
        </p:nvSpPr>
        <p:spPr/>
        <p:txBody>
          <a:bodyPr/>
          <a:lstStyle/>
          <a:p>
            <a:fld id="{895F941F-37F6-4B1F-AEB2-74CB5EFF426C}" type="slidenum">
              <a:rPr lang="en-US" smtClean="0"/>
              <a:pPr/>
              <a:t>14</a:t>
            </a:fld>
            <a:endParaRPr lang="en-US" dirty="0"/>
          </a:p>
        </p:txBody>
      </p:sp>
      <p:graphicFrame>
        <p:nvGraphicFramePr>
          <p:cNvPr id="5" name="Table 4">
            <a:extLst>
              <a:ext uri="{FF2B5EF4-FFF2-40B4-BE49-F238E27FC236}">
                <a16:creationId xmlns:a16="http://schemas.microsoft.com/office/drawing/2014/main" id="{8C78FCDC-2375-469F-AE86-0A33DBBCA6D8}"/>
              </a:ext>
            </a:extLst>
          </p:cNvPr>
          <p:cNvGraphicFramePr>
            <a:graphicFrameLocks noGrp="1"/>
          </p:cNvGraphicFramePr>
          <p:nvPr>
            <p:extLst>
              <p:ext uri="{D42A27DB-BD31-4B8C-83A1-F6EECF244321}">
                <p14:modId xmlns:p14="http://schemas.microsoft.com/office/powerpoint/2010/main" val="2719561148"/>
              </p:ext>
            </p:extLst>
          </p:nvPr>
        </p:nvGraphicFramePr>
        <p:xfrm>
          <a:off x="4099719" y="7212945"/>
          <a:ext cx="4384337" cy="544374"/>
        </p:xfrm>
        <a:graphic>
          <a:graphicData uri="http://schemas.openxmlformats.org/drawingml/2006/table">
            <a:tbl>
              <a:tblPr firstRow="1" bandRow="1">
                <a:tableStyleId>{5C22544A-7EE6-4342-B048-85BDC9FD1C3A}</a:tableStyleId>
              </a:tblPr>
              <a:tblGrid>
                <a:gridCol w="4384337">
                  <a:extLst>
                    <a:ext uri="{9D8B030D-6E8A-4147-A177-3AD203B41FA5}">
                      <a16:colId xmlns:a16="http://schemas.microsoft.com/office/drawing/2014/main" val="2639533981"/>
                    </a:ext>
                  </a:extLst>
                </a:gridCol>
              </a:tblGrid>
              <a:tr h="544374">
                <a:tc>
                  <a:txBody>
                    <a:bodyPr/>
                    <a:lstStyle/>
                    <a:p>
                      <a:r>
                        <a:rPr lang="en-US" dirty="0">
                          <a:solidFill>
                            <a:schemeClr val="bg1"/>
                          </a:solidFill>
                        </a:rPr>
                        <a:t> Category 4B  Q. 23.11.3 M0104</a:t>
                      </a:r>
                    </a:p>
                  </a:txBody>
                  <a:tcPr/>
                </a:tc>
                <a:extLst>
                  <a:ext uri="{0D108BD9-81ED-4DB2-BD59-A6C34878D82A}">
                    <a16:rowId xmlns:a16="http://schemas.microsoft.com/office/drawing/2014/main" val="500671072"/>
                  </a:ext>
                </a:extLst>
              </a:tr>
            </a:tbl>
          </a:graphicData>
        </a:graphic>
      </p:graphicFrame>
    </p:spTree>
    <p:extLst>
      <p:ext uri="{BB962C8B-B14F-4D97-AF65-F5344CB8AC3E}">
        <p14:creationId xmlns:p14="http://schemas.microsoft.com/office/powerpoint/2010/main" val="419591530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424DB-6427-493A-8DA4-67B91F7B1B0A}"/>
              </a:ext>
            </a:extLst>
          </p:cNvPr>
          <p:cNvSpPr>
            <a:spLocks noGrp="1"/>
          </p:cNvSpPr>
          <p:nvPr>
            <p:ph type="title"/>
          </p:nvPr>
        </p:nvSpPr>
        <p:spPr>
          <a:xfrm>
            <a:off x="213519" y="526483"/>
            <a:ext cx="12683496" cy="860148"/>
          </a:xfrm>
        </p:spPr>
        <p:txBody>
          <a:bodyPr/>
          <a:lstStyle/>
          <a:p>
            <a:pPr algn="ctr"/>
            <a:r>
              <a:rPr lang="en-US" sz="5400" dirty="0"/>
              <a:t>CMS Pressure Ulcer Stage Definitions</a:t>
            </a:r>
          </a:p>
        </p:txBody>
      </p:sp>
      <p:sp>
        <p:nvSpPr>
          <p:cNvPr id="4" name="Slide Number Placeholder 3">
            <a:extLst>
              <a:ext uri="{FF2B5EF4-FFF2-40B4-BE49-F238E27FC236}">
                <a16:creationId xmlns:a16="http://schemas.microsoft.com/office/drawing/2014/main" id="{B5DE739B-16E0-4B1D-81FA-5FA547B9ADCE}"/>
              </a:ext>
            </a:extLst>
          </p:cNvPr>
          <p:cNvSpPr>
            <a:spLocks noGrp="1"/>
          </p:cNvSpPr>
          <p:nvPr>
            <p:ph type="sldNum" sz="quarter" idx="12"/>
          </p:nvPr>
        </p:nvSpPr>
        <p:spPr/>
        <p:txBody>
          <a:bodyPr/>
          <a:lstStyle/>
          <a:p>
            <a:fld id="{895F941F-37F6-4B1F-AEB2-74CB5EFF426C}" type="slidenum">
              <a:rPr lang="en-US" smtClean="0"/>
              <a:pPr/>
              <a:t>140</a:t>
            </a:fld>
            <a:endParaRPr lang="en-US" dirty="0"/>
          </a:p>
        </p:txBody>
      </p:sp>
      <p:pic>
        <p:nvPicPr>
          <p:cNvPr id="5" name="Content Placeholder 4">
            <a:extLst>
              <a:ext uri="{FF2B5EF4-FFF2-40B4-BE49-F238E27FC236}">
                <a16:creationId xmlns:a16="http://schemas.microsoft.com/office/drawing/2014/main" id="{7B2833A3-DB05-4630-9380-0ADC7550830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4980" y="1737519"/>
            <a:ext cx="12322035" cy="7154636"/>
          </a:xfrm>
          <a:prstGeom prst="rect">
            <a:avLst/>
          </a:prstGeom>
          <a:noFill/>
          <a:ln>
            <a:noFill/>
          </a:ln>
        </p:spPr>
      </p:pic>
    </p:spTree>
    <p:extLst>
      <p:ext uri="{BB962C8B-B14F-4D97-AF65-F5344CB8AC3E}">
        <p14:creationId xmlns:p14="http://schemas.microsoft.com/office/powerpoint/2010/main" val="274390335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03814-5F95-41BB-A42F-3A782C42BDA0}"/>
              </a:ext>
            </a:extLst>
          </p:cNvPr>
          <p:cNvSpPr>
            <a:spLocks noGrp="1"/>
          </p:cNvSpPr>
          <p:nvPr>
            <p:ph type="title"/>
          </p:nvPr>
        </p:nvSpPr>
        <p:spPr>
          <a:xfrm>
            <a:off x="0" y="442119"/>
            <a:ext cx="12862268" cy="860148"/>
          </a:xfrm>
        </p:spPr>
        <p:txBody>
          <a:bodyPr/>
          <a:lstStyle/>
          <a:p>
            <a:pPr algn="ctr"/>
            <a:r>
              <a:rPr lang="en-US" dirty="0"/>
              <a:t>Healed or Not Healed</a:t>
            </a:r>
          </a:p>
        </p:txBody>
      </p:sp>
      <p:sp>
        <p:nvSpPr>
          <p:cNvPr id="4" name="Slide Number Placeholder 3">
            <a:extLst>
              <a:ext uri="{FF2B5EF4-FFF2-40B4-BE49-F238E27FC236}">
                <a16:creationId xmlns:a16="http://schemas.microsoft.com/office/drawing/2014/main" id="{A581762D-49F0-4A8A-B9E6-26C8B581067B}"/>
              </a:ext>
            </a:extLst>
          </p:cNvPr>
          <p:cNvSpPr>
            <a:spLocks noGrp="1"/>
          </p:cNvSpPr>
          <p:nvPr>
            <p:ph type="sldNum" sz="quarter" idx="12"/>
          </p:nvPr>
        </p:nvSpPr>
        <p:spPr/>
        <p:txBody>
          <a:bodyPr/>
          <a:lstStyle/>
          <a:p>
            <a:fld id="{895F941F-37F6-4B1F-AEB2-74CB5EFF426C}" type="slidenum">
              <a:rPr lang="en-US" smtClean="0"/>
              <a:pPr/>
              <a:t>141</a:t>
            </a:fld>
            <a:endParaRPr lang="en-US" dirty="0"/>
          </a:p>
        </p:txBody>
      </p:sp>
      <p:sp>
        <p:nvSpPr>
          <p:cNvPr id="3" name="Content Placeholder 2">
            <a:extLst>
              <a:ext uri="{FF2B5EF4-FFF2-40B4-BE49-F238E27FC236}">
                <a16:creationId xmlns:a16="http://schemas.microsoft.com/office/drawing/2014/main" id="{C24C6A0E-1965-4DBB-A73E-F389C4F988D6}"/>
              </a:ext>
            </a:extLst>
          </p:cNvPr>
          <p:cNvSpPr>
            <a:spLocks noGrp="1"/>
          </p:cNvSpPr>
          <p:nvPr>
            <p:ph idx="1"/>
          </p:nvPr>
        </p:nvSpPr>
        <p:spPr/>
        <p:txBody>
          <a:bodyPr/>
          <a:lstStyle/>
          <a:p>
            <a:endParaRPr lang="en-US"/>
          </a:p>
        </p:txBody>
      </p:sp>
      <p:pic>
        <p:nvPicPr>
          <p:cNvPr id="6" name="Content Placeholder 4">
            <a:extLst>
              <a:ext uri="{FF2B5EF4-FFF2-40B4-BE49-F238E27FC236}">
                <a16:creationId xmlns:a16="http://schemas.microsoft.com/office/drawing/2014/main" id="{47A76C87-73F7-47FC-92C8-13CE0FD5BE6F}"/>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96371" y="1737519"/>
            <a:ext cx="12683495" cy="723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604425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9" y="213519"/>
            <a:ext cx="11768614" cy="791365"/>
          </a:xfrm>
        </p:spPr>
        <p:txBody>
          <a:bodyPr>
            <a:noAutofit/>
          </a:bodyPr>
          <a:lstStyle/>
          <a:p>
            <a:pPr algn="ctr"/>
            <a:r>
              <a:rPr lang="en-US" sz="4400" u="sng" dirty="0">
                <a:solidFill>
                  <a:schemeClr val="accent3"/>
                </a:solidFill>
              </a:rPr>
              <a:t>Stage 1 Pressure Ulcer/Injury</a:t>
            </a:r>
          </a:p>
        </p:txBody>
      </p:sp>
      <p:sp>
        <p:nvSpPr>
          <p:cNvPr id="3" name="Content Placeholder 2"/>
          <p:cNvSpPr>
            <a:spLocks noGrp="1"/>
          </p:cNvSpPr>
          <p:nvPr>
            <p:ph idx="1"/>
          </p:nvPr>
        </p:nvSpPr>
        <p:spPr>
          <a:xfrm>
            <a:off x="653813" y="941866"/>
            <a:ext cx="11768614" cy="6467465"/>
          </a:xfrm>
        </p:spPr>
        <p:txBody>
          <a:bodyPr>
            <a:normAutofit/>
          </a:bodyPr>
          <a:lstStyle/>
          <a:p>
            <a:pPr marL="0" indent="0"/>
            <a:r>
              <a:rPr lang="en-US" sz="3200" b="1" dirty="0">
                <a:solidFill>
                  <a:srgbClr val="000000"/>
                </a:solidFill>
              </a:rPr>
              <a:t>Stage 1 Pressure Ulcer: </a:t>
            </a:r>
          </a:p>
          <a:p>
            <a:pPr marL="974725" indent="-457200">
              <a:buFont typeface="Lucida Grande"/>
              <a:buChar char="–"/>
            </a:pPr>
            <a:r>
              <a:rPr lang="en-US" sz="3200" dirty="0">
                <a:solidFill>
                  <a:srgbClr val="000000"/>
                </a:solidFill>
              </a:rPr>
              <a:t>Intact skin with non-</a:t>
            </a:r>
            <a:r>
              <a:rPr lang="en-US" sz="3200" dirty="0" err="1">
                <a:solidFill>
                  <a:srgbClr val="000000"/>
                </a:solidFill>
              </a:rPr>
              <a:t>blanchable</a:t>
            </a:r>
            <a:r>
              <a:rPr lang="en-US" sz="3200" dirty="0">
                <a:solidFill>
                  <a:srgbClr val="000000"/>
                </a:solidFill>
              </a:rPr>
              <a:t> redness of a localized area usually over a bony prominence.  </a:t>
            </a:r>
          </a:p>
          <a:p>
            <a:pPr marL="974725" indent="-457200">
              <a:buFont typeface="Lucida Grande"/>
              <a:buChar char="–"/>
            </a:pPr>
            <a:r>
              <a:rPr lang="en-US" sz="3200" dirty="0">
                <a:solidFill>
                  <a:srgbClr val="000000"/>
                </a:solidFill>
              </a:rPr>
              <a:t>The area may be painful, firm, soft, warmer or cooler as compared to adjacent tissue. </a:t>
            </a:r>
          </a:p>
          <a:p>
            <a:pPr marL="974725" indent="-457200">
              <a:buFont typeface="Lucida Grande"/>
              <a:buChar char="–"/>
            </a:pPr>
            <a:r>
              <a:rPr lang="en-US" sz="3200" dirty="0">
                <a:solidFill>
                  <a:srgbClr val="000000"/>
                </a:solidFill>
              </a:rPr>
              <a:t> Darkly pigmented skin may not have a visible blanching; in dark skin tones only it may appear with persistent blue or purple hues and is difficult to detect. </a:t>
            </a:r>
            <a:endParaRPr lang="en-US" sz="3200" i="1"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142</a:t>
            </a:fld>
            <a:endParaRPr lang="en-US" dirty="0"/>
          </a:p>
        </p:txBody>
      </p:sp>
      <p:pic>
        <p:nvPicPr>
          <p:cNvPr id="5" name="Picture 6"/>
          <p:cNvPicPr>
            <a:picLocks noChangeAspect="1" noChangeArrowheads="1"/>
          </p:cNvPicPr>
          <p:nvPr/>
        </p:nvPicPr>
        <p:blipFill rotWithShape="1">
          <a:blip r:embed="rId3" cstate="print"/>
          <a:srcRect t="-14193" b="25410"/>
          <a:stretch/>
        </p:blipFill>
        <p:spPr bwMode="auto">
          <a:xfrm>
            <a:off x="7757319" y="5852319"/>
            <a:ext cx="4903589" cy="2880360"/>
          </a:xfrm>
          <a:prstGeom prst="rect">
            <a:avLst/>
          </a:prstGeom>
          <a:noFill/>
          <a:ln w="12700">
            <a:noFill/>
            <a:miter lim="800000"/>
            <a:headEnd/>
            <a:tailEnd/>
          </a:ln>
        </p:spPr>
      </p:pic>
      <p:pic>
        <p:nvPicPr>
          <p:cNvPr id="6" name="Picture 5" descr="http://www.npuap.org/wp-content/uploads/2012/03/Blanchable-vs-Non-Blanchable-April-201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5928519"/>
            <a:ext cx="7833518" cy="3280818"/>
          </a:xfrm>
          <a:prstGeom prst="rect">
            <a:avLst/>
          </a:prstGeom>
          <a:noFill/>
          <a:ln>
            <a:noFill/>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319" y="213519"/>
            <a:ext cx="11768614" cy="774421"/>
          </a:xfrm>
        </p:spPr>
        <p:txBody>
          <a:bodyPr>
            <a:noAutofit/>
          </a:bodyPr>
          <a:lstStyle/>
          <a:p>
            <a:pPr algn="ctr"/>
            <a:r>
              <a:rPr lang="en-US" sz="4400" u="sng" dirty="0">
                <a:solidFill>
                  <a:schemeClr val="accent1"/>
                </a:solidFill>
              </a:rPr>
              <a:t>Stage 2 Pressure Ulcer</a:t>
            </a:r>
          </a:p>
        </p:txBody>
      </p:sp>
      <p:sp>
        <p:nvSpPr>
          <p:cNvPr id="3" name="Content Placeholder 2"/>
          <p:cNvSpPr>
            <a:spLocks noGrp="1"/>
          </p:cNvSpPr>
          <p:nvPr>
            <p:ph idx="1"/>
          </p:nvPr>
        </p:nvSpPr>
        <p:spPr>
          <a:xfrm>
            <a:off x="217940" y="1127919"/>
            <a:ext cx="12531395" cy="5410199"/>
          </a:xfrm>
        </p:spPr>
        <p:txBody>
          <a:bodyPr>
            <a:normAutofit lnSpcReduction="10000"/>
          </a:bodyPr>
          <a:lstStyle/>
          <a:p>
            <a:pPr marL="610081" indent="-457200">
              <a:buFont typeface="Arial"/>
              <a:buChar char="•"/>
            </a:pPr>
            <a:r>
              <a:rPr lang="en-US" sz="3200" dirty="0">
                <a:solidFill>
                  <a:srgbClr val="000000"/>
                </a:solidFill>
              </a:rPr>
              <a:t>Partial-thickness skin loss of dermis presenting as a shallow open ulcer with red pink wound bed, </a:t>
            </a:r>
            <a:r>
              <a:rPr lang="en-US" sz="3200" u="sng" dirty="0">
                <a:solidFill>
                  <a:srgbClr val="000000"/>
                </a:solidFill>
              </a:rPr>
              <a:t>without slough</a:t>
            </a:r>
            <a:r>
              <a:rPr lang="en-US" sz="3200" dirty="0">
                <a:solidFill>
                  <a:srgbClr val="000000"/>
                </a:solidFill>
              </a:rPr>
              <a:t>. </a:t>
            </a:r>
          </a:p>
          <a:p>
            <a:pPr marL="1172431" lvl="1" indent="-457200"/>
            <a:r>
              <a:rPr lang="en-US" sz="2600" dirty="0">
                <a:solidFill>
                  <a:srgbClr val="000000"/>
                </a:solidFill>
              </a:rPr>
              <a:t>May also present as an intact or open/ruptured blister.</a:t>
            </a:r>
          </a:p>
          <a:p>
            <a:pPr marL="324331" indent="-171450">
              <a:buFont typeface="Arial"/>
              <a:buChar char="•"/>
            </a:pPr>
            <a:endParaRPr lang="en-US" sz="900" dirty="0">
              <a:solidFill>
                <a:srgbClr val="000000"/>
              </a:solidFill>
            </a:endParaRPr>
          </a:p>
          <a:p>
            <a:pPr marL="610081" indent="-457200">
              <a:buFont typeface="Arial"/>
              <a:buChar char="•"/>
            </a:pPr>
            <a:r>
              <a:rPr lang="en-US" sz="3200" dirty="0">
                <a:solidFill>
                  <a:srgbClr val="000000"/>
                </a:solidFill>
              </a:rPr>
              <a:t>A stage 2 ulcer also may present as a shiny or dry shallow ulcer without slough or bruising.  </a:t>
            </a:r>
          </a:p>
          <a:p>
            <a:pPr marL="610081" indent="-457200">
              <a:buFont typeface="Arial"/>
              <a:buChar char="•"/>
            </a:pPr>
            <a:r>
              <a:rPr lang="en-US" sz="3200" dirty="0">
                <a:solidFill>
                  <a:srgbClr val="000000"/>
                </a:solidFill>
              </a:rPr>
              <a:t>Examine area adjacent to or surrounding an intact blister for evidence of tissue damage.  If other conditions are ruled out and adjacent tissue has signs of damage may be DTI rather than stage 2.</a:t>
            </a:r>
          </a:p>
          <a:p>
            <a:pPr marL="1172431" lvl="1" indent="-457200"/>
            <a:r>
              <a:rPr lang="en-US" sz="2600" dirty="0">
                <a:solidFill>
                  <a:srgbClr val="000000"/>
                </a:solidFill>
              </a:rPr>
              <a:t>*This stage should not be used to describe skin tears, tape burns, perineal dermatitis, maceration, or excoriation.</a:t>
            </a:r>
            <a:br>
              <a:rPr lang="en-US" sz="3000" b="1" dirty="0">
                <a:solidFill>
                  <a:srgbClr val="000000"/>
                </a:solidFill>
              </a:rPr>
            </a:br>
            <a:endParaRPr lang="en-US" sz="30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143</a:t>
            </a:fld>
            <a:endParaRPr lang="en-US" dirty="0"/>
          </a:p>
        </p:txBody>
      </p:sp>
      <p:pic>
        <p:nvPicPr>
          <p:cNvPr id="5" name="Picture 5" descr="wound bp lt leg5_b"/>
          <p:cNvPicPr>
            <a:picLocks noChangeAspect="1" noChangeArrowheads="1"/>
          </p:cNvPicPr>
          <p:nvPr/>
        </p:nvPicPr>
        <p:blipFill>
          <a:blip r:embed="rId3" cstate="print"/>
          <a:srcRect/>
          <a:stretch>
            <a:fillRect/>
          </a:stretch>
        </p:blipFill>
        <p:spPr bwMode="auto">
          <a:xfrm>
            <a:off x="1661319" y="6538118"/>
            <a:ext cx="9525000" cy="2880519"/>
          </a:xfrm>
          <a:prstGeom prst="rect">
            <a:avLst/>
          </a:prstGeom>
          <a:noFill/>
          <a:ln w="9525">
            <a:noFill/>
            <a:miter lim="800000"/>
            <a:headEnd/>
            <a:tailEnd/>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519" y="213519"/>
            <a:ext cx="11768614" cy="774421"/>
          </a:xfrm>
        </p:spPr>
        <p:txBody>
          <a:bodyPr>
            <a:noAutofit/>
          </a:bodyPr>
          <a:lstStyle/>
          <a:p>
            <a:pPr algn="ctr"/>
            <a:r>
              <a:rPr lang="en-US" sz="3700" u="sng" dirty="0">
                <a:solidFill>
                  <a:schemeClr val="accent3"/>
                </a:solidFill>
              </a:rPr>
              <a:t>Stage 3 Pressure Ulcer</a:t>
            </a:r>
          </a:p>
        </p:txBody>
      </p:sp>
      <p:sp>
        <p:nvSpPr>
          <p:cNvPr id="3" name="Content Placeholder 2"/>
          <p:cNvSpPr>
            <a:spLocks noGrp="1"/>
          </p:cNvSpPr>
          <p:nvPr>
            <p:ph idx="1"/>
          </p:nvPr>
        </p:nvSpPr>
        <p:spPr>
          <a:xfrm>
            <a:off x="137319" y="1127919"/>
            <a:ext cx="13182601" cy="6362813"/>
          </a:xfrm>
        </p:spPr>
        <p:txBody>
          <a:bodyPr>
            <a:normAutofit/>
          </a:bodyPr>
          <a:lstStyle/>
          <a:p>
            <a:pPr marL="406400" indent="-406400">
              <a:buFont typeface="Arial"/>
              <a:buChar char="•"/>
            </a:pPr>
            <a:r>
              <a:rPr lang="en-US" sz="2800" dirty="0">
                <a:solidFill>
                  <a:srgbClr val="000000"/>
                </a:solidFill>
              </a:rPr>
              <a:t>Full thickness tissue loss.  </a:t>
            </a:r>
          </a:p>
          <a:p>
            <a:pPr marL="406400" indent="-406400">
              <a:buFont typeface="Arial"/>
              <a:buChar char="•"/>
            </a:pPr>
            <a:r>
              <a:rPr lang="en-US" sz="2800" dirty="0">
                <a:solidFill>
                  <a:srgbClr val="000000"/>
                </a:solidFill>
              </a:rPr>
              <a:t>Subcutaneous fat may be visible, but bone, tendon  or muscle is not exposed.  </a:t>
            </a:r>
          </a:p>
          <a:p>
            <a:pPr marL="406400" indent="-406400">
              <a:buFont typeface="Arial"/>
              <a:buChar char="•"/>
            </a:pPr>
            <a:r>
              <a:rPr lang="en-US" sz="2800" dirty="0">
                <a:solidFill>
                  <a:srgbClr val="000000"/>
                </a:solidFill>
              </a:rPr>
              <a:t>Slough may be present, but does not obscure the depth of tissue loss.  </a:t>
            </a:r>
          </a:p>
          <a:p>
            <a:pPr marL="406400" indent="-406400">
              <a:buFont typeface="Arial"/>
              <a:buChar char="•"/>
            </a:pPr>
            <a:r>
              <a:rPr lang="en-US" sz="2800" dirty="0">
                <a:solidFill>
                  <a:srgbClr val="000000"/>
                </a:solidFill>
              </a:rPr>
              <a:t>May include undermining or tunneling.</a:t>
            </a:r>
          </a:p>
          <a:p>
            <a:pPr marL="406400" indent="-406400">
              <a:buFont typeface="Arial"/>
              <a:buChar char="•"/>
            </a:pPr>
            <a:r>
              <a:rPr lang="en-US" sz="2800" dirty="0">
                <a:solidFill>
                  <a:srgbClr val="000000"/>
                </a:solidFill>
              </a:rPr>
              <a:t>The bridge of the nose, ear, occiput, and malleolus do not have subcutaneous tissue; </a:t>
            </a:r>
          </a:p>
          <a:p>
            <a:pPr marL="739775" lvl="1" indent="-457200">
              <a:buFont typeface="Lucida Grande"/>
              <a:buChar char="–"/>
            </a:pPr>
            <a:r>
              <a:rPr lang="en-US" sz="2600" dirty="0">
                <a:solidFill>
                  <a:srgbClr val="000000"/>
                </a:solidFill>
              </a:rPr>
              <a:t>Stage 3 ulcers in these locations can be shallow.  </a:t>
            </a:r>
          </a:p>
          <a:p>
            <a:pPr marL="739775" lvl="1" indent="-457200">
              <a:buFont typeface="Lucida Grande"/>
              <a:buChar char="–"/>
            </a:pPr>
            <a:r>
              <a:rPr lang="en-US" sz="2600" dirty="0">
                <a:solidFill>
                  <a:srgbClr val="000000"/>
                </a:solidFill>
              </a:rPr>
              <a:t>In contrast areas of significant adiposity can develop extremely deep Stage 3 pressure ulcers.</a:t>
            </a:r>
          </a:p>
          <a:p>
            <a:pPr marL="739775" lvl="1" indent="-457200">
              <a:buFont typeface="Lucida Grande"/>
              <a:buChar char="–"/>
            </a:pPr>
            <a:r>
              <a:rPr lang="en-US" sz="2600" dirty="0">
                <a:solidFill>
                  <a:srgbClr val="000000"/>
                </a:solidFill>
              </a:rPr>
              <a:t>Bone/tendon is not visible or directly palpable.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144</a:t>
            </a:fld>
            <a:endParaRPr lang="en-US" dirty="0"/>
          </a:p>
        </p:txBody>
      </p:sp>
      <p:pic>
        <p:nvPicPr>
          <p:cNvPr id="5" name="Picture 5" descr="pr24"/>
          <p:cNvPicPr>
            <a:picLocks noChangeAspect="1" noChangeArrowheads="1"/>
          </p:cNvPicPr>
          <p:nvPr/>
        </p:nvPicPr>
        <p:blipFill>
          <a:blip r:embed="rId3" cstate="print"/>
          <a:srcRect/>
          <a:stretch>
            <a:fillRect/>
          </a:stretch>
        </p:blipFill>
        <p:spPr bwMode="auto">
          <a:xfrm>
            <a:off x="7071519" y="5928519"/>
            <a:ext cx="4903588" cy="3872107"/>
          </a:xfrm>
          <a:prstGeom prst="rect">
            <a:avLst/>
          </a:prstGeom>
          <a:noFill/>
          <a:ln w="9525">
            <a:noFill/>
            <a:miter lim="800000"/>
            <a:headEnd/>
            <a:tailEnd/>
          </a:ln>
        </p:spPr>
      </p:pic>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746919" y="5852319"/>
            <a:ext cx="5666368" cy="3872107"/>
          </a:xfrm>
          <a:prstGeom prst="rect">
            <a:avLst/>
          </a:prstGeom>
          <a:noFill/>
          <a:ln>
            <a:noFill/>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
            <a:ext cx="11768614" cy="1051719"/>
          </a:xfrm>
        </p:spPr>
        <p:txBody>
          <a:bodyPr>
            <a:normAutofit/>
          </a:bodyPr>
          <a:lstStyle/>
          <a:p>
            <a:pPr algn="ctr"/>
            <a:r>
              <a:rPr lang="en-US" sz="3700" u="sng" dirty="0">
                <a:solidFill>
                  <a:schemeClr val="accent3"/>
                </a:solidFill>
              </a:rPr>
              <a:t>Stage 4 Pressure Ulcer/Injury </a:t>
            </a:r>
          </a:p>
        </p:txBody>
      </p:sp>
      <p:sp>
        <p:nvSpPr>
          <p:cNvPr id="3" name="Content Placeholder 2"/>
          <p:cNvSpPr>
            <a:spLocks noGrp="1"/>
          </p:cNvSpPr>
          <p:nvPr>
            <p:ph idx="1"/>
          </p:nvPr>
        </p:nvSpPr>
        <p:spPr>
          <a:xfrm>
            <a:off x="5" y="899319"/>
            <a:ext cx="12657131" cy="4305723"/>
          </a:xfrm>
        </p:spPr>
        <p:txBody>
          <a:bodyPr>
            <a:noAutofit/>
          </a:bodyPr>
          <a:lstStyle/>
          <a:p>
            <a:pPr>
              <a:buFont typeface="Arial"/>
              <a:buChar char="•"/>
            </a:pPr>
            <a:r>
              <a:rPr lang="en-US" sz="3200" dirty="0">
                <a:solidFill>
                  <a:srgbClr val="000000"/>
                </a:solidFill>
              </a:rPr>
              <a:t>Full thickness tissue loss with </a:t>
            </a:r>
            <a:r>
              <a:rPr lang="en-US" sz="3200" b="1" dirty="0">
                <a:solidFill>
                  <a:srgbClr val="000000"/>
                </a:solidFill>
              </a:rPr>
              <a:t>exposed bone, tendon, or muscle. </a:t>
            </a:r>
            <a:r>
              <a:rPr lang="en-US" sz="3200" dirty="0">
                <a:solidFill>
                  <a:srgbClr val="000000"/>
                </a:solidFill>
              </a:rPr>
              <a:t> </a:t>
            </a:r>
          </a:p>
          <a:p>
            <a:pPr lvl="1">
              <a:buFont typeface="Arial"/>
              <a:buChar char="•"/>
            </a:pPr>
            <a:r>
              <a:rPr lang="en-US" sz="2800" dirty="0">
                <a:solidFill>
                  <a:srgbClr val="000000"/>
                </a:solidFill>
              </a:rPr>
              <a:t>Slough or eschar may be present on some parts of the wound bed.</a:t>
            </a:r>
          </a:p>
          <a:p>
            <a:pPr lvl="1">
              <a:buFont typeface="Arial"/>
              <a:buChar char="•"/>
            </a:pPr>
            <a:r>
              <a:rPr lang="en-US" sz="2800" dirty="0">
                <a:solidFill>
                  <a:srgbClr val="000000"/>
                </a:solidFill>
              </a:rPr>
              <a:t>Often includes undermining and tunneling.</a:t>
            </a:r>
          </a:p>
          <a:p>
            <a:pPr marL="324330" indent="-171450">
              <a:buFont typeface="Arial"/>
              <a:buChar char="•"/>
            </a:pPr>
            <a:endParaRPr lang="en-US" sz="900" dirty="0">
              <a:solidFill>
                <a:srgbClr val="000000"/>
              </a:solidFill>
            </a:endParaRPr>
          </a:p>
          <a:p>
            <a:pPr>
              <a:buFont typeface="Arial"/>
              <a:buChar char="•"/>
            </a:pPr>
            <a:r>
              <a:rPr lang="en-US" sz="3200" dirty="0">
                <a:solidFill>
                  <a:srgbClr val="000000"/>
                </a:solidFill>
              </a:rPr>
              <a:t>The bridge of the nose, ear, occiput, and malleolus do not have subcutaneous tissue; </a:t>
            </a:r>
          </a:p>
          <a:p>
            <a:pPr lvl="1">
              <a:buFont typeface="Arial"/>
              <a:buChar char="•"/>
            </a:pPr>
            <a:r>
              <a:rPr lang="en-US" sz="2600" dirty="0">
                <a:solidFill>
                  <a:srgbClr val="000000"/>
                </a:solidFill>
              </a:rPr>
              <a:t>Stage 4 ulcer in these locations can be shallow.  </a:t>
            </a:r>
          </a:p>
          <a:p>
            <a:pPr lvl="1">
              <a:buFont typeface="Arial"/>
              <a:buChar char="•"/>
            </a:pPr>
            <a:r>
              <a:rPr lang="en-US" sz="2600" dirty="0">
                <a:solidFill>
                  <a:srgbClr val="000000"/>
                </a:solidFill>
              </a:rPr>
              <a:t>Stage 4 ulcers can extend into muscle and/or supporting structures (e.g., fascia, tendon, or joint capsule); osteomyelitis is possible.  </a:t>
            </a:r>
          </a:p>
          <a:p>
            <a:pPr lvl="1">
              <a:buFont typeface="Arial"/>
              <a:buChar char="•"/>
            </a:pPr>
            <a:r>
              <a:rPr lang="en-US" sz="2600" dirty="0">
                <a:solidFill>
                  <a:srgbClr val="000000"/>
                </a:solidFill>
              </a:rPr>
              <a:t>Exposed bone/tendon is visible or directly palpable.  </a:t>
            </a:r>
          </a:p>
          <a:p>
            <a:pPr marL="152881" indent="0"/>
            <a:endParaRPr lang="en-US" sz="28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145</a:t>
            </a:fld>
            <a:endParaRPr lang="en-US" dirty="0"/>
          </a:p>
        </p:txBody>
      </p:sp>
      <p:pic>
        <p:nvPicPr>
          <p:cNvPr id="5" name="Picture 5" descr="06 Pressure ulcer Stage 4 right trochanter"/>
          <p:cNvPicPr>
            <a:picLocks noChangeAspect="1" noChangeArrowheads="1"/>
          </p:cNvPicPr>
          <p:nvPr/>
        </p:nvPicPr>
        <p:blipFill>
          <a:blip r:embed="rId3" cstate="print"/>
          <a:srcRect/>
          <a:stretch>
            <a:fillRect/>
          </a:stretch>
        </p:blipFill>
        <p:spPr bwMode="auto">
          <a:xfrm>
            <a:off x="2194719" y="5623719"/>
            <a:ext cx="8336119" cy="4057765"/>
          </a:xfrm>
          <a:prstGeom prst="rect">
            <a:avLst/>
          </a:prstGeom>
          <a:noFill/>
          <a:ln w="9525">
            <a:noFill/>
            <a:miter lim="800000"/>
            <a:headEnd/>
            <a:tailEnd/>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119" y="82619"/>
            <a:ext cx="11997071" cy="892899"/>
          </a:xfrm>
        </p:spPr>
        <p:txBody>
          <a:bodyPr>
            <a:noAutofit/>
          </a:bodyPr>
          <a:lstStyle/>
          <a:p>
            <a:pPr algn="ctr"/>
            <a:r>
              <a:rPr lang="en-US" sz="3700" u="sng" dirty="0">
                <a:solidFill>
                  <a:schemeClr val="accent3"/>
                </a:solidFill>
              </a:rPr>
              <a:t>Unstageable</a:t>
            </a:r>
          </a:p>
        </p:txBody>
      </p:sp>
      <p:sp>
        <p:nvSpPr>
          <p:cNvPr id="3" name="Content Placeholder 2"/>
          <p:cNvSpPr>
            <a:spLocks noGrp="1"/>
          </p:cNvSpPr>
          <p:nvPr>
            <p:ph idx="1"/>
          </p:nvPr>
        </p:nvSpPr>
        <p:spPr>
          <a:xfrm>
            <a:off x="213519" y="941864"/>
            <a:ext cx="12549436" cy="8476776"/>
          </a:xfrm>
        </p:spPr>
        <p:txBody>
          <a:bodyPr>
            <a:normAutofit fontScale="92500" lnSpcReduction="20000"/>
          </a:bodyPr>
          <a:lstStyle/>
          <a:p>
            <a:pPr>
              <a:buFont typeface="Arial"/>
              <a:buChar char="•"/>
            </a:pPr>
            <a:r>
              <a:rPr lang="en-US" sz="3200" dirty="0">
                <a:solidFill>
                  <a:srgbClr val="000000"/>
                </a:solidFill>
              </a:rPr>
              <a:t>Pressure ulcers covered with slough (yellow, tan, gray, green, or brown)and/or eschar (tan, brown, or black) are unstageable. </a:t>
            </a:r>
          </a:p>
          <a:p>
            <a:pPr lvl="1">
              <a:buFont typeface="Arial"/>
              <a:buChar char="•"/>
            </a:pPr>
            <a:r>
              <a:rPr lang="en-US" sz="2600" dirty="0">
                <a:solidFill>
                  <a:srgbClr val="000000"/>
                </a:solidFill>
              </a:rPr>
              <a:t>Rationale: The true anatomic depth of soft tissue damage (and therefore stage) cannot be determined. </a:t>
            </a:r>
          </a:p>
          <a:p>
            <a:pPr lvl="1">
              <a:buFont typeface="Arial"/>
              <a:buChar char="•"/>
            </a:pPr>
            <a:r>
              <a:rPr lang="en-US" sz="2600" dirty="0">
                <a:solidFill>
                  <a:srgbClr val="000000"/>
                </a:solidFill>
              </a:rPr>
              <a:t>The pressure ulcer stage can be determined only when enough slough and/or eschar is removed to expose the anatomic depth of soft tissue damage. </a:t>
            </a:r>
          </a:p>
          <a:p>
            <a:pPr>
              <a:buFont typeface="Arial"/>
              <a:buChar char="•"/>
            </a:pPr>
            <a:r>
              <a:rPr lang="en-US" sz="3200" dirty="0">
                <a:solidFill>
                  <a:srgbClr val="000000"/>
                </a:solidFill>
              </a:rPr>
              <a:t>Stable eschar (e.g., dry, adherent, intact without erythema or fluctuant) on the heel or ischemic limb should not be softened or removed. </a:t>
            </a:r>
          </a:p>
          <a:p>
            <a:pPr>
              <a:buFont typeface="Arial"/>
              <a:buChar char="•"/>
            </a:pPr>
            <a:r>
              <a:rPr lang="en-US" sz="3200" dirty="0">
                <a:solidFill>
                  <a:schemeClr val="accent1"/>
                </a:solidFill>
              </a:rPr>
              <a:t>At discharge, any numerically </a:t>
            </a:r>
            <a:r>
              <a:rPr lang="en-US" sz="3200" dirty="0" err="1">
                <a:solidFill>
                  <a:schemeClr val="accent1"/>
                </a:solidFill>
              </a:rPr>
              <a:t>stageable</a:t>
            </a:r>
            <a:r>
              <a:rPr lang="en-US" sz="3200" dirty="0">
                <a:solidFill>
                  <a:schemeClr val="accent1"/>
                </a:solidFill>
              </a:rPr>
              <a:t> pressure ulcer/injury observed at SOC/ROC that is unstageable due to slough and/or eschar at discharge, should be considered NEW, and NOT coded as Present at the most recent SOC/ROC for M1311E2.</a:t>
            </a:r>
          </a:p>
          <a:p>
            <a:pPr>
              <a:buNone/>
            </a:pPr>
            <a:endParaRPr lang="en-US" sz="2400" i="1" dirty="0">
              <a:solidFill>
                <a:schemeClr val="accent1"/>
              </a:solidFill>
            </a:endParaRPr>
          </a:p>
          <a:p>
            <a:pPr>
              <a:buNone/>
            </a:pPr>
            <a:endParaRPr lang="en-US" sz="2400" i="1" dirty="0">
              <a:solidFill>
                <a:srgbClr val="000000"/>
              </a:solidFill>
            </a:endParaRPr>
          </a:p>
          <a:p>
            <a:pPr>
              <a:buNone/>
            </a:pPr>
            <a:endParaRPr lang="en-US" sz="2400" i="1" dirty="0">
              <a:solidFill>
                <a:srgbClr val="000000"/>
              </a:solidFill>
            </a:endParaRPr>
          </a:p>
          <a:p>
            <a:pPr>
              <a:buNone/>
            </a:pPr>
            <a:endParaRPr lang="en-US" sz="2400" i="1" dirty="0">
              <a:solidFill>
                <a:srgbClr val="000000"/>
              </a:solidFill>
            </a:endParaRPr>
          </a:p>
          <a:p>
            <a:pPr marL="0" indent="0">
              <a:spcBef>
                <a:spcPts val="600"/>
              </a:spcBef>
              <a:buNone/>
            </a:pPr>
            <a:endParaRPr lang="en-US" sz="3600" b="1" dirty="0">
              <a:solidFill>
                <a:srgbClr val="000000"/>
              </a:solidFill>
            </a:endParaRPr>
          </a:p>
          <a:p>
            <a:pPr marL="0" indent="0">
              <a:spcBef>
                <a:spcPts val="600"/>
              </a:spcBef>
              <a:buNone/>
            </a:pPr>
            <a:endParaRPr lang="en-US" sz="3600" b="1" dirty="0">
              <a:solidFill>
                <a:srgbClr val="000000"/>
              </a:solidFill>
            </a:endParaRPr>
          </a:p>
          <a:p>
            <a:pPr marL="0" indent="0">
              <a:spcBef>
                <a:spcPts val="600"/>
              </a:spcBef>
              <a:buNone/>
            </a:pPr>
            <a:r>
              <a:rPr lang="en-US" sz="3600" b="1" dirty="0">
                <a:solidFill>
                  <a:srgbClr val="000000"/>
                </a:solidFill>
              </a:rPr>
              <a:t>If you can see a stage 4 </a:t>
            </a:r>
          </a:p>
          <a:p>
            <a:pPr marL="0" indent="0">
              <a:spcBef>
                <a:spcPts val="600"/>
              </a:spcBef>
              <a:buNone/>
            </a:pPr>
            <a:r>
              <a:rPr lang="en-US" sz="3600" b="1" dirty="0">
                <a:solidFill>
                  <a:srgbClr val="000000"/>
                </a:solidFill>
              </a:rPr>
              <a:t>structure it is </a:t>
            </a:r>
            <a:r>
              <a:rPr lang="en-US" sz="3600" b="1" dirty="0" err="1">
                <a:solidFill>
                  <a:srgbClr val="000000"/>
                </a:solidFill>
              </a:rPr>
              <a:t>stageable</a:t>
            </a:r>
            <a:r>
              <a:rPr lang="en-US" sz="3600" b="1" dirty="0">
                <a:solidFill>
                  <a:srgbClr val="000000"/>
                </a:solidFill>
              </a:rPr>
              <a:t>.</a:t>
            </a:r>
          </a:p>
        </p:txBody>
      </p:sp>
      <p:sp>
        <p:nvSpPr>
          <p:cNvPr id="5" name="Slide Number Placeholder 4"/>
          <p:cNvSpPr>
            <a:spLocks noGrp="1"/>
          </p:cNvSpPr>
          <p:nvPr>
            <p:ph type="sldNum" sz="quarter" idx="12"/>
          </p:nvPr>
        </p:nvSpPr>
        <p:spPr/>
        <p:txBody>
          <a:bodyPr/>
          <a:lstStyle/>
          <a:p>
            <a:fld id="{895F941F-37F6-4B1F-AEB2-74CB5EFF426C}" type="slidenum">
              <a:rPr lang="en-US" smtClean="0"/>
              <a:pPr/>
              <a:t>146</a:t>
            </a:fld>
            <a:endParaRPr lang="en-US" dirty="0"/>
          </a:p>
        </p:txBody>
      </p:sp>
      <p:pic>
        <p:nvPicPr>
          <p:cNvPr id="4" name="Picture 4"/>
          <p:cNvPicPr>
            <a:picLocks noChangeAspect="1" noChangeArrowheads="1"/>
          </p:cNvPicPr>
          <p:nvPr/>
        </p:nvPicPr>
        <p:blipFill>
          <a:blip r:embed="rId3" cstate="print"/>
          <a:srcRect/>
          <a:stretch>
            <a:fillRect/>
          </a:stretch>
        </p:blipFill>
        <p:spPr bwMode="auto">
          <a:xfrm>
            <a:off x="5471319" y="6004720"/>
            <a:ext cx="7291634" cy="3220038"/>
          </a:xfrm>
          <a:prstGeom prst="rect">
            <a:avLst/>
          </a:prstGeom>
          <a:noFill/>
          <a:ln w="9525">
            <a:noFill/>
            <a:miter lim="800000"/>
            <a:headEnd/>
            <a:tailEnd/>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970" y="165240"/>
            <a:ext cx="12858301" cy="721538"/>
          </a:xfrm>
        </p:spPr>
        <p:txBody>
          <a:bodyPr>
            <a:noAutofit/>
          </a:bodyPr>
          <a:lstStyle/>
          <a:p>
            <a:pPr algn="ctr"/>
            <a:r>
              <a:rPr lang="en-US" sz="3700" dirty="0"/>
              <a:t>  </a:t>
            </a:r>
            <a:r>
              <a:rPr lang="en-US" sz="3700" u="sng" dirty="0">
                <a:solidFill>
                  <a:schemeClr val="accent3"/>
                </a:solidFill>
              </a:rPr>
              <a:t>Deep Tissue Pressure Injury</a:t>
            </a:r>
          </a:p>
        </p:txBody>
      </p:sp>
      <p:sp>
        <p:nvSpPr>
          <p:cNvPr id="3" name="Content Placeholder 2"/>
          <p:cNvSpPr>
            <a:spLocks noGrp="1"/>
          </p:cNvSpPr>
          <p:nvPr>
            <p:ph idx="1"/>
          </p:nvPr>
        </p:nvSpPr>
        <p:spPr>
          <a:xfrm>
            <a:off x="556021" y="1066785"/>
            <a:ext cx="12154197" cy="7913625"/>
          </a:xfrm>
        </p:spPr>
        <p:txBody>
          <a:bodyPr>
            <a:noAutofit/>
          </a:bodyPr>
          <a:lstStyle/>
          <a:p>
            <a:pPr>
              <a:buFont typeface="Arial"/>
              <a:buChar char="•"/>
            </a:pPr>
            <a:r>
              <a:rPr lang="en-US" sz="2800" dirty="0">
                <a:solidFill>
                  <a:srgbClr val="000000"/>
                </a:solidFill>
              </a:rPr>
              <a:t>Deep tissue injury, which is defined as a purple or maroon localized area of discolored intact skin or blood-filled blister due to damage of underlying soft tissue from pressure and/or shear. </a:t>
            </a:r>
          </a:p>
          <a:p>
            <a:pPr marL="324330" indent="-171450">
              <a:buFont typeface="Arial"/>
              <a:buChar char="•"/>
            </a:pPr>
            <a:endParaRPr lang="en-US" sz="700" dirty="0">
              <a:solidFill>
                <a:srgbClr val="000000"/>
              </a:solidFill>
            </a:endParaRPr>
          </a:p>
          <a:p>
            <a:pPr>
              <a:buFont typeface="Arial"/>
              <a:buChar char="•"/>
            </a:pPr>
            <a:r>
              <a:rPr lang="en-US" sz="2800" dirty="0">
                <a:solidFill>
                  <a:srgbClr val="000000"/>
                </a:solidFill>
              </a:rPr>
              <a:t>The area may be preceded by tissue that is painful, firm, mushy, boggy, warmer, or cooler as compared to adjacent tissue. </a:t>
            </a:r>
          </a:p>
          <a:p>
            <a:pPr marL="324330" indent="-171450">
              <a:buFont typeface="Arial"/>
              <a:buChar char="•"/>
            </a:pPr>
            <a:endParaRPr lang="en-US" sz="700" dirty="0">
              <a:solidFill>
                <a:srgbClr val="000000"/>
              </a:solidFill>
            </a:endParaRPr>
          </a:p>
          <a:p>
            <a:pPr>
              <a:buFont typeface="Arial"/>
              <a:buChar char="•"/>
            </a:pPr>
            <a:r>
              <a:rPr lang="en-US" sz="2800" dirty="0">
                <a:solidFill>
                  <a:srgbClr val="000000"/>
                </a:solidFill>
              </a:rPr>
              <a:t>Deep tissue injury may be difficult to detect in individuals with dark skin tones. </a:t>
            </a:r>
          </a:p>
          <a:p>
            <a:pPr marL="324330" indent="-171450">
              <a:buFont typeface="Arial"/>
              <a:buChar char="•"/>
            </a:pPr>
            <a:endParaRPr lang="en-US" sz="700" dirty="0">
              <a:solidFill>
                <a:srgbClr val="000000"/>
              </a:solidFill>
            </a:endParaRPr>
          </a:p>
          <a:p>
            <a:pPr>
              <a:buFont typeface="Arial"/>
              <a:buChar char="•"/>
            </a:pPr>
            <a:r>
              <a:rPr lang="en-US" sz="2800" dirty="0">
                <a:solidFill>
                  <a:srgbClr val="000000"/>
                </a:solidFill>
              </a:rPr>
              <a:t>Evolution may include a thin blister over a dark wound bed. The wound may further evolve and become covered by thin eschar</a:t>
            </a:r>
            <a:r>
              <a:rPr lang="en-US" sz="3200" dirty="0">
                <a:solidFill>
                  <a:srgbClr val="000000"/>
                </a:solidFill>
              </a:rPr>
              <a:t>. </a:t>
            </a:r>
          </a:p>
          <a:p>
            <a:pPr marL="324330" indent="-171450">
              <a:buFont typeface="Arial"/>
              <a:buChar char="•"/>
            </a:pPr>
            <a:endParaRPr lang="en-US" sz="700" dirty="0">
              <a:solidFill>
                <a:srgbClr val="000000"/>
              </a:solidFill>
            </a:endParaRPr>
          </a:p>
          <a:p>
            <a:pPr>
              <a:buFont typeface="Arial"/>
              <a:buChar char="•"/>
            </a:pPr>
            <a:r>
              <a:rPr lang="en-US" sz="2800" dirty="0">
                <a:solidFill>
                  <a:srgbClr val="000000"/>
                </a:solidFill>
              </a:rPr>
              <a:t>Evolution may be rapid exposing additional layers of tissue even with optimal treatment. </a:t>
            </a:r>
          </a:p>
          <a:p>
            <a:pPr marL="324330" indent="-171450">
              <a:buFont typeface="Arial"/>
              <a:buChar char="•"/>
            </a:pPr>
            <a:endParaRPr lang="en-US" sz="700" dirty="0">
              <a:solidFill>
                <a:srgbClr val="000000"/>
              </a:solidFill>
            </a:endParaRPr>
          </a:p>
          <a:p>
            <a:pPr>
              <a:buFont typeface="Arial"/>
              <a:buChar char="•"/>
            </a:pPr>
            <a:r>
              <a:rPr lang="en-US" sz="2800" dirty="0">
                <a:solidFill>
                  <a:srgbClr val="000000"/>
                </a:solidFill>
              </a:rPr>
              <a:t>DTI with intact skin at SOC/ROC, that becomes </a:t>
            </a:r>
            <a:r>
              <a:rPr lang="en-US" sz="2800" dirty="0" err="1">
                <a:solidFill>
                  <a:srgbClr val="000000"/>
                </a:solidFill>
              </a:rPr>
              <a:t>stageable</a:t>
            </a:r>
            <a:r>
              <a:rPr lang="en-US" sz="2800" dirty="0">
                <a:solidFill>
                  <a:srgbClr val="000000"/>
                </a:solidFill>
              </a:rPr>
              <a:t>, is considered Present at the most recent SOC/ROC at the stage it first becomes numerically </a:t>
            </a:r>
            <a:r>
              <a:rPr lang="en-US" sz="2800" dirty="0" err="1">
                <a:solidFill>
                  <a:srgbClr val="000000"/>
                </a:solidFill>
              </a:rPr>
              <a:t>stageable</a:t>
            </a:r>
            <a:endParaRPr lang="en-US" sz="2800" dirty="0">
              <a:solidFill>
                <a:srgbClr val="000000"/>
              </a:solidFill>
            </a:endParaRPr>
          </a:p>
          <a:p>
            <a:pPr>
              <a:buFont typeface="Arial"/>
              <a:buChar char="•"/>
            </a:pPr>
            <a:r>
              <a:rPr lang="en-US" sz="2800" dirty="0">
                <a:solidFill>
                  <a:srgbClr val="000000"/>
                </a:solidFill>
              </a:rPr>
              <a:t>Remember – even a stage 2 surrounding skin can actually be a DTI</a:t>
            </a:r>
          </a:p>
          <a:p>
            <a:endParaRPr lang="en-US" sz="3200" dirty="0">
              <a:solidFill>
                <a:srgbClr val="000000"/>
              </a:solidFill>
            </a:endParaRPr>
          </a:p>
          <a:p>
            <a:endParaRPr lang="en-US" sz="3200" dirty="0">
              <a:solidFill>
                <a:srgbClr val="000000"/>
              </a:solidFill>
            </a:endParaRPr>
          </a:p>
          <a:p>
            <a:endParaRPr lang="en-US" sz="3200" dirty="0">
              <a:solidFill>
                <a:srgbClr val="000000"/>
              </a:solidFill>
            </a:endParaRPr>
          </a:p>
          <a:p>
            <a:endParaRPr lang="en-US" sz="2800" dirty="0">
              <a:solidFill>
                <a:srgbClr val="000000"/>
              </a:solidFill>
            </a:endParaRPr>
          </a:p>
          <a:p>
            <a:pPr marL="152881" indent="0"/>
            <a:endParaRPr lang="en-US" sz="28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147</a:t>
            </a:fld>
            <a:endParaRPr lang="en-US"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04653"/>
            <a:ext cx="11768614" cy="1046515"/>
          </a:xfrm>
        </p:spPr>
        <p:txBody>
          <a:bodyPr>
            <a:normAutofit/>
          </a:bodyPr>
          <a:lstStyle/>
          <a:p>
            <a:pPr algn="ctr"/>
            <a:r>
              <a:rPr lang="en-US" sz="3700" u="sng" dirty="0">
                <a:solidFill>
                  <a:schemeClr val="accent1"/>
                </a:solidFill>
              </a:rPr>
              <a:t>Deep Tissue Injury (cont.)</a:t>
            </a:r>
          </a:p>
        </p:txBody>
      </p:sp>
      <p:sp>
        <p:nvSpPr>
          <p:cNvPr id="3" name="Slide Number Placeholder 2"/>
          <p:cNvSpPr>
            <a:spLocks noGrp="1"/>
          </p:cNvSpPr>
          <p:nvPr>
            <p:ph type="sldNum" sz="quarter" idx="12"/>
          </p:nvPr>
        </p:nvSpPr>
        <p:spPr/>
        <p:txBody>
          <a:bodyPr/>
          <a:lstStyle/>
          <a:p>
            <a:fld id="{895F941F-37F6-4B1F-AEB2-74CB5EFF426C}" type="slidenum">
              <a:rPr lang="en-US" smtClean="0"/>
              <a:pPr/>
              <a:t>148</a:t>
            </a:fld>
            <a:endParaRPr lang="en-US" dirty="0"/>
          </a:p>
        </p:txBody>
      </p:sp>
      <p:pic>
        <p:nvPicPr>
          <p:cNvPr id="7" name="Picture 5" descr="12 - Calcaneus ischemic bulla"/>
          <p:cNvPicPr>
            <a:picLocks noGrp="1" noChangeAspect="1" noChangeArrowheads="1"/>
          </p:cNvPicPr>
          <p:nvPr>
            <p:ph idx="1"/>
          </p:nvPr>
        </p:nvPicPr>
        <p:blipFill>
          <a:blip r:embed="rId3" cstate="print"/>
          <a:srcRect/>
          <a:stretch>
            <a:fillRect/>
          </a:stretch>
        </p:blipFill>
        <p:spPr bwMode="auto">
          <a:xfrm>
            <a:off x="611426" y="1572543"/>
            <a:ext cx="11811000" cy="7157139"/>
          </a:xfrm>
          <a:prstGeom prst="rect">
            <a:avLst/>
          </a:prstGeom>
          <a:noFill/>
          <a:ln w="9525">
            <a:noFill/>
            <a:miter lim="800000"/>
            <a:headEnd/>
            <a:tailEnd/>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6A974-40F5-460C-BED2-94D025CE81B3}"/>
              </a:ext>
            </a:extLst>
          </p:cNvPr>
          <p:cNvSpPr>
            <a:spLocks noGrp="1"/>
          </p:cNvSpPr>
          <p:nvPr>
            <p:ph type="title"/>
          </p:nvPr>
        </p:nvSpPr>
        <p:spPr>
          <a:xfrm>
            <a:off x="154310" y="442119"/>
            <a:ext cx="12717792" cy="860148"/>
          </a:xfrm>
        </p:spPr>
        <p:txBody>
          <a:bodyPr/>
          <a:lstStyle/>
          <a:p>
            <a:pPr algn="ctr"/>
            <a:r>
              <a:rPr lang="en-US" sz="4800" dirty="0"/>
              <a:t>Concept “Present at the most recent SOC/ROC”</a:t>
            </a:r>
          </a:p>
        </p:txBody>
      </p:sp>
      <p:sp>
        <p:nvSpPr>
          <p:cNvPr id="4" name="Slide Number Placeholder 3">
            <a:extLst>
              <a:ext uri="{FF2B5EF4-FFF2-40B4-BE49-F238E27FC236}">
                <a16:creationId xmlns:a16="http://schemas.microsoft.com/office/drawing/2014/main" id="{1C8EB88D-044B-4A57-A799-37EC165C415E}"/>
              </a:ext>
            </a:extLst>
          </p:cNvPr>
          <p:cNvSpPr>
            <a:spLocks noGrp="1"/>
          </p:cNvSpPr>
          <p:nvPr>
            <p:ph type="sldNum" sz="quarter" idx="12"/>
          </p:nvPr>
        </p:nvSpPr>
        <p:spPr/>
        <p:txBody>
          <a:bodyPr/>
          <a:lstStyle/>
          <a:p>
            <a:fld id="{895F941F-37F6-4B1F-AEB2-74CB5EFF426C}" type="slidenum">
              <a:rPr lang="en-US" smtClean="0"/>
              <a:pPr/>
              <a:t>149</a:t>
            </a:fld>
            <a:endParaRPr lang="en-US" dirty="0"/>
          </a:p>
        </p:txBody>
      </p:sp>
      <p:pic>
        <p:nvPicPr>
          <p:cNvPr id="8" name="Content Placeholder 7">
            <a:extLst>
              <a:ext uri="{FF2B5EF4-FFF2-40B4-BE49-F238E27FC236}">
                <a16:creationId xmlns:a16="http://schemas.microsoft.com/office/drawing/2014/main" id="{27A386E1-0EB2-4E4C-9FF1-29E4B292F03E}"/>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223" y="1302267"/>
            <a:ext cx="12897015" cy="7928871"/>
          </a:xfrm>
          <a:prstGeom prst="rect">
            <a:avLst/>
          </a:prstGeom>
          <a:noFill/>
          <a:ln>
            <a:noFill/>
          </a:ln>
        </p:spPr>
      </p:pic>
    </p:spTree>
    <p:extLst>
      <p:ext uri="{BB962C8B-B14F-4D97-AF65-F5344CB8AC3E}">
        <p14:creationId xmlns:p14="http://schemas.microsoft.com/office/powerpoint/2010/main" val="2553856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DE964-F3EF-4FBA-AFDF-9C66CB330987}"/>
              </a:ext>
            </a:extLst>
          </p:cNvPr>
          <p:cNvSpPr>
            <a:spLocks noGrp="1"/>
          </p:cNvSpPr>
          <p:nvPr>
            <p:ph type="title"/>
          </p:nvPr>
        </p:nvSpPr>
        <p:spPr>
          <a:xfrm>
            <a:off x="574981" y="518319"/>
            <a:ext cx="12322035" cy="860148"/>
          </a:xfrm>
        </p:spPr>
        <p:txBody>
          <a:bodyPr/>
          <a:lstStyle/>
          <a:p>
            <a:r>
              <a:rPr lang="en-US" dirty="0">
                <a:solidFill>
                  <a:schemeClr val="accent1"/>
                </a:solidFill>
              </a:rPr>
              <a:t>M0104 Referral Scenario Response</a:t>
            </a:r>
          </a:p>
        </p:txBody>
      </p:sp>
      <p:sp>
        <p:nvSpPr>
          <p:cNvPr id="3" name="Content Placeholder 2">
            <a:extLst>
              <a:ext uri="{FF2B5EF4-FFF2-40B4-BE49-F238E27FC236}">
                <a16:creationId xmlns:a16="http://schemas.microsoft.com/office/drawing/2014/main" id="{C52C95FD-C106-4836-A8B4-35C35A341168}"/>
              </a:ext>
            </a:extLst>
          </p:cNvPr>
          <p:cNvSpPr>
            <a:spLocks noGrp="1"/>
          </p:cNvSpPr>
          <p:nvPr>
            <p:ph idx="1"/>
          </p:nvPr>
        </p:nvSpPr>
        <p:spPr/>
        <p:txBody>
          <a:bodyPr/>
          <a:lstStyle/>
          <a:p>
            <a:pPr marL="685800" indent="-685800">
              <a:buFont typeface="Arial" panose="020B0604020202020204" pitchFamily="34" charset="0"/>
              <a:buChar char="•"/>
            </a:pPr>
            <a:r>
              <a:rPr lang="en-US" sz="4800" dirty="0"/>
              <a:t>If start of care is delayed due to patients condition or physician request and no date was specified as the start of care date, then the date the agency received updated/revised referral information for home care services to begin would be considered the date of referral.  In your scenario, June 2 is the correct response for M0104</a:t>
            </a:r>
          </a:p>
          <a:p>
            <a:endParaRPr lang="en-US" sz="4800" dirty="0"/>
          </a:p>
          <a:p>
            <a:endParaRPr lang="en-US" dirty="0"/>
          </a:p>
        </p:txBody>
      </p:sp>
      <p:sp>
        <p:nvSpPr>
          <p:cNvPr id="4" name="Slide Number Placeholder 3">
            <a:extLst>
              <a:ext uri="{FF2B5EF4-FFF2-40B4-BE49-F238E27FC236}">
                <a16:creationId xmlns:a16="http://schemas.microsoft.com/office/drawing/2014/main" id="{F3BD9CC5-29DD-41A5-8495-7701F7017B02}"/>
              </a:ext>
            </a:extLst>
          </p:cNvPr>
          <p:cNvSpPr>
            <a:spLocks noGrp="1"/>
          </p:cNvSpPr>
          <p:nvPr>
            <p:ph type="sldNum" sz="quarter" idx="12"/>
          </p:nvPr>
        </p:nvSpPr>
        <p:spPr/>
        <p:txBody>
          <a:bodyPr/>
          <a:lstStyle/>
          <a:p>
            <a:fld id="{895F941F-37F6-4B1F-AEB2-74CB5EFF426C}" type="slidenum">
              <a:rPr lang="en-US" smtClean="0"/>
              <a:pPr/>
              <a:t>15</a:t>
            </a:fld>
            <a:endParaRPr lang="en-US" dirty="0"/>
          </a:p>
        </p:txBody>
      </p:sp>
    </p:spTree>
    <p:extLst>
      <p:ext uri="{BB962C8B-B14F-4D97-AF65-F5344CB8AC3E}">
        <p14:creationId xmlns:p14="http://schemas.microsoft.com/office/powerpoint/2010/main" val="401883576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BA108-3B77-4DB6-BDD0-0F88E6D1EA06}"/>
              </a:ext>
            </a:extLst>
          </p:cNvPr>
          <p:cNvSpPr>
            <a:spLocks noGrp="1"/>
          </p:cNvSpPr>
          <p:nvPr>
            <p:ph type="title"/>
          </p:nvPr>
        </p:nvSpPr>
        <p:spPr>
          <a:xfrm>
            <a:off x="196371" y="187500"/>
            <a:ext cx="12683496" cy="1219200"/>
          </a:xfrm>
        </p:spPr>
        <p:txBody>
          <a:bodyPr/>
          <a:lstStyle/>
          <a:p>
            <a:r>
              <a:rPr lang="en-US" sz="4800" spc="-150" dirty="0"/>
              <a:t>Determining “Present” at the most recent SOC/ROC</a:t>
            </a:r>
          </a:p>
        </p:txBody>
      </p:sp>
      <p:sp>
        <p:nvSpPr>
          <p:cNvPr id="4" name="Slide Number Placeholder 3">
            <a:extLst>
              <a:ext uri="{FF2B5EF4-FFF2-40B4-BE49-F238E27FC236}">
                <a16:creationId xmlns:a16="http://schemas.microsoft.com/office/drawing/2014/main" id="{D1AAFC19-4EA4-4FC1-AD5A-B62C103B3E16}"/>
              </a:ext>
            </a:extLst>
          </p:cNvPr>
          <p:cNvSpPr>
            <a:spLocks noGrp="1"/>
          </p:cNvSpPr>
          <p:nvPr>
            <p:ph type="sldNum" sz="quarter" idx="12"/>
          </p:nvPr>
        </p:nvSpPr>
        <p:spPr/>
        <p:txBody>
          <a:bodyPr/>
          <a:lstStyle/>
          <a:p>
            <a:fld id="{895F941F-37F6-4B1F-AEB2-74CB5EFF426C}" type="slidenum">
              <a:rPr lang="en-US" smtClean="0"/>
              <a:pPr/>
              <a:t>150</a:t>
            </a:fld>
            <a:endParaRPr lang="en-US" dirty="0"/>
          </a:p>
        </p:txBody>
      </p:sp>
      <p:pic>
        <p:nvPicPr>
          <p:cNvPr id="5" name="Content Placeholder 4">
            <a:extLst>
              <a:ext uri="{FF2B5EF4-FFF2-40B4-BE49-F238E27FC236}">
                <a16:creationId xmlns:a16="http://schemas.microsoft.com/office/drawing/2014/main" id="{AE278736-DF68-49F7-B1C7-C55CF642C6BB}"/>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3519" y="1813719"/>
            <a:ext cx="12683496" cy="7417419"/>
          </a:xfrm>
          <a:prstGeom prst="rect">
            <a:avLst/>
          </a:prstGeom>
          <a:noFill/>
          <a:ln>
            <a:noFill/>
          </a:ln>
        </p:spPr>
      </p:pic>
    </p:spTree>
    <p:extLst>
      <p:ext uri="{BB962C8B-B14F-4D97-AF65-F5344CB8AC3E}">
        <p14:creationId xmlns:p14="http://schemas.microsoft.com/office/powerpoint/2010/main" val="87960251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7D678D3-8D50-457B-B368-AD1E423646A1}"/>
              </a:ext>
            </a:extLst>
          </p:cNvPr>
          <p:cNvPicPr>
            <a:picLocks noGrp="1" noChangeAspect="1"/>
          </p:cNvPicPr>
          <p:nvPr>
            <p:ph idx="1"/>
          </p:nvPr>
        </p:nvPicPr>
        <p:blipFill>
          <a:blip r:embed="rId3"/>
          <a:stretch>
            <a:fillRect/>
          </a:stretch>
        </p:blipFill>
        <p:spPr>
          <a:xfrm>
            <a:off x="471765" y="365920"/>
            <a:ext cx="12132707" cy="6096000"/>
          </a:xfrm>
          <a:prstGeom prst="rect">
            <a:avLst/>
          </a:prstGeom>
        </p:spPr>
      </p:pic>
      <p:sp>
        <p:nvSpPr>
          <p:cNvPr id="4" name="Slide Number Placeholder 3">
            <a:extLst>
              <a:ext uri="{FF2B5EF4-FFF2-40B4-BE49-F238E27FC236}">
                <a16:creationId xmlns:a16="http://schemas.microsoft.com/office/drawing/2014/main" id="{9537A142-1495-48EC-ABA6-BCBD9DBD9BD4}"/>
              </a:ext>
            </a:extLst>
          </p:cNvPr>
          <p:cNvSpPr>
            <a:spLocks noGrp="1"/>
          </p:cNvSpPr>
          <p:nvPr>
            <p:ph type="sldNum" sz="quarter" idx="12"/>
          </p:nvPr>
        </p:nvSpPr>
        <p:spPr/>
        <p:txBody>
          <a:bodyPr/>
          <a:lstStyle/>
          <a:p>
            <a:fld id="{895F941F-37F6-4B1F-AEB2-74CB5EFF426C}" type="slidenum">
              <a:rPr lang="en-US" smtClean="0"/>
              <a:pPr/>
              <a:t>151</a:t>
            </a:fld>
            <a:endParaRPr lang="en-US" dirty="0"/>
          </a:p>
        </p:txBody>
      </p:sp>
      <p:pic>
        <p:nvPicPr>
          <p:cNvPr id="7" name="Picture 6">
            <a:extLst>
              <a:ext uri="{FF2B5EF4-FFF2-40B4-BE49-F238E27FC236}">
                <a16:creationId xmlns:a16="http://schemas.microsoft.com/office/drawing/2014/main" id="{BC522C7C-2D74-4789-A8B5-2BC749CF0FA6}"/>
              </a:ext>
            </a:extLst>
          </p:cNvPr>
          <p:cNvPicPr>
            <a:picLocks noChangeAspect="1"/>
          </p:cNvPicPr>
          <p:nvPr/>
        </p:nvPicPr>
        <p:blipFill>
          <a:blip r:embed="rId4"/>
          <a:stretch>
            <a:fillRect/>
          </a:stretch>
        </p:blipFill>
        <p:spPr>
          <a:xfrm>
            <a:off x="289719" y="6461920"/>
            <a:ext cx="10982325" cy="2769218"/>
          </a:xfrm>
          <a:prstGeom prst="rect">
            <a:avLst/>
          </a:prstGeom>
        </p:spPr>
      </p:pic>
    </p:spTree>
    <p:extLst>
      <p:ext uri="{BB962C8B-B14F-4D97-AF65-F5344CB8AC3E}">
        <p14:creationId xmlns:p14="http://schemas.microsoft.com/office/powerpoint/2010/main" val="324205899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7A281-9C15-4D34-969F-98223125F536}"/>
              </a:ext>
            </a:extLst>
          </p:cNvPr>
          <p:cNvSpPr>
            <a:spLocks noGrp="1"/>
          </p:cNvSpPr>
          <p:nvPr>
            <p:ph type="title"/>
          </p:nvPr>
        </p:nvSpPr>
        <p:spPr>
          <a:xfrm>
            <a:off x="574981" y="187500"/>
            <a:ext cx="12322035" cy="1222186"/>
          </a:xfrm>
        </p:spPr>
        <p:txBody>
          <a:bodyPr/>
          <a:lstStyle/>
          <a:p>
            <a:pPr algn="ctr"/>
            <a:r>
              <a:rPr lang="en-US" sz="5400" dirty="0">
                <a:solidFill>
                  <a:srgbClr val="FF0000"/>
                </a:solidFill>
              </a:rPr>
              <a:t>DTI Example Unstageable to </a:t>
            </a:r>
            <a:r>
              <a:rPr lang="en-US" sz="5400" dirty="0" err="1">
                <a:solidFill>
                  <a:srgbClr val="FF0000"/>
                </a:solidFill>
              </a:rPr>
              <a:t>Stageable</a:t>
            </a:r>
            <a:endParaRPr lang="en-US" sz="5400" dirty="0"/>
          </a:p>
        </p:txBody>
      </p:sp>
      <p:sp>
        <p:nvSpPr>
          <p:cNvPr id="3" name="Content Placeholder 2">
            <a:extLst>
              <a:ext uri="{FF2B5EF4-FFF2-40B4-BE49-F238E27FC236}">
                <a16:creationId xmlns:a16="http://schemas.microsoft.com/office/drawing/2014/main" id="{3920625E-C946-4F81-8C03-E7517DB556B0}"/>
              </a:ext>
            </a:extLst>
          </p:cNvPr>
          <p:cNvSpPr>
            <a:spLocks noGrp="1"/>
          </p:cNvSpPr>
          <p:nvPr>
            <p:ph idx="1"/>
          </p:nvPr>
        </p:nvSpPr>
        <p:spPr>
          <a:xfrm>
            <a:off x="574981" y="2172935"/>
            <a:ext cx="11636506" cy="4136583"/>
          </a:xfrm>
        </p:spPr>
        <p:txBody>
          <a:bodyPr/>
          <a:lstStyle/>
          <a:p>
            <a:pPr marL="685800" indent="-685800">
              <a:buFont typeface="Arial" panose="020B0604020202020204" pitchFamily="34" charset="0"/>
              <a:buChar char="•"/>
            </a:pPr>
            <a:r>
              <a:rPr lang="en-US" dirty="0"/>
              <a:t>A deep tissue injury </a:t>
            </a:r>
            <a:r>
              <a:rPr lang="en-US" dirty="0">
                <a:solidFill>
                  <a:srgbClr val="FF0000"/>
                </a:solidFill>
              </a:rPr>
              <a:t>with intact skin </a:t>
            </a:r>
            <a:r>
              <a:rPr lang="en-US" dirty="0"/>
              <a:t>at SOC/ROC, that </a:t>
            </a:r>
            <a:r>
              <a:rPr lang="en-US" dirty="0">
                <a:solidFill>
                  <a:srgbClr val="FF0000"/>
                </a:solidFill>
              </a:rPr>
              <a:t>becomes </a:t>
            </a:r>
            <a:r>
              <a:rPr lang="en-US" dirty="0" err="1">
                <a:solidFill>
                  <a:srgbClr val="FF0000"/>
                </a:solidFill>
              </a:rPr>
              <a:t>stageable</a:t>
            </a:r>
            <a:r>
              <a:rPr lang="en-US" dirty="0"/>
              <a:t>, is considered present at the most recent SOC/ROC at the stage at which it first becomes numerically </a:t>
            </a:r>
            <a:r>
              <a:rPr lang="en-US" dirty="0" err="1"/>
              <a:t>stageable</a:t>
            </a:r>
            <a:r>
              <a:rPr lang="en-US" dirty="0"/>
              <a:t>. </a:t>
            </a:r>
          </a:p>
          <a:p>
            <a:endParaRPr lang="en-US" dirty="0"/>
          </a:p>
        </p:txBody>
      </p:sp>
      <p:sp>
        <p:nvSpPr>
          <p:cNvPr id="4" name="Slide Number Placeholder 3">
            <a:extLst>
              <a:ext uri="{FF2B5EF4-FFF2-40B4-BE49-F238E27FC236}">
                <a16:creationId xmlns:a16="http://schemas.microsoft.com/office/drawing/2014/main" id="{20E48746-DAD7-4CF9-887D-512806C58E24}"/>
              </a:ext>
            </a:extLst>
          </p:cNvPr>
          <p:cNvSpPr>
            <a:spLocks noGrp="1"/>
          </p:cNvSpPr>
          <p:nvPr>
            <p:ph type="sldNum" sz="quarter" idx="12"/>
          </p:nvPr>
        </p:nvSpPr>
        <p:spPr/>
        <p:txBody>
          <a:bodyPr/>
          <a:lstStyle/>
          <a:p>
            <a:fld id="{895F941F-37F6-4B1F-AEB2-74CB5EFF426C}" type="slidenum">
              <a:rPr lang="en-US" smtClean="0"/>
              <a:pPr/>
              <a:t>152</a:t>
            </a:fld>
            <a:endParaRPr lang="en-US" dirty="0"/>
          </a:p>
        </p:txBody>
      </p:sp>
    </p:spTree>
    <p:extLst>
      <p:ext uri="{BB962C8B-B14F-4D97-AF65-F5344CB8AC3E}">
        <p14:creationId xmlns:p14="http://schemas.microsoft.com/office/powerpoint/2010/main" val="35191368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C4D75-8056-4EDC-BE5F-37F90E2635A3}"/>
              </a:ext>
            </a:extLst>
          </p:cNvPr>
          <p:cNvSpPr>
            <a:spLocks noGrp="1"/>
          </p:cNvSpPr>
          <p:nvPr>
            <p:ph type="title"/>
          </p:nvPr>
        </p:nvSpPr>
        <p:spPr>
          <a:xfrm>
            <a:off x="574981" y="365919"/>
            <a:ext cx="12322035" cy="860148"/>
          </a:xfrm>
        </p:spPr>
        <p:txBody>
          <a:bodyPr/>
          <a:lstStyle/>
          <a:p>
            <a:pPr algn="ctr"/>
            <a:r>
              <a:rPr lang="en-US" sz="5400" u="sng" dirty="0">
                <a:solidFill>
                  <a:srgbClr val="FF0000"/>
                </a:solidFill>
              </a:rPr>
              <a:t>Pressure Ulcer General Guidance</a:t>
            </a:r>
            <a:endParaRPr lang="en-US" sz="5400" dirty="0">
              <a:solidFill>
                <a:srgbClr val="FF0000"/>
              </a:solidFill>
            </a:endParaRPr>
          </a:p>
        </p:txBody>
      </p:sp>
      <p:sp>
        <p:nvSpPr>
          <p:cNvPr id="3" name="Content Placeholder 2">
            <a:extLst>
              <a:ext uri="{FF2B5EF4-FFF2-40B4-BE49-F238E27FC236}">
                <a16:creationId xmlns:a16="http://schemas.microsoft.com/office/drawing/2014/main" id="{A5683F7B-4C8A-420A-8820-B4D923759F92}"/>
              </a:ext>
            </a:extLst>
          </p:cNvPr>
          <p:cNvSpPr>
            <a:spLocks noGrp="1"/>
          </p:cNvSpPr>
          <p:nvPr>
            <p:ph idx="1"/>
          </p:nvPr>
        </p:nvSpPr>
        <p:spPr>
          <a:xfrm>
            <a:off x="574981" y="1356519"/>
            <a:ext cx="11636506" cy="7373165"/>
          </a:xfrm>
        </p:spPr>
        <p:txBody>
          <a:bodyPr/>
          <a:lstStyle/>
          <a:p>
            <a:pPr marL="571500" indent="-571500">
              <a:buFont typeface="Arial"/>
              <a:buChar char="•"/>
            </a:pPr>
            <a:r>
              <a:rPr lang="en-US" sz="3200" dirty="0">
                <a:solidFill>
                  <a:srgbClr val="000000"/>
                </a:solidFill>
              </a:rPr>
              <a:t>NPUAP Guidance - Stage 3 and 4 full thickness pressure ulcers can never be considered “fully healed” but they </a:t>
            </a:r>
            <a:r>
              <a:rPr lang="en-US" sz="3200" b="1" dirty="0">
                <a:solidFill>
                  <a:schemeClr val="accent1"/>
                </a:solidFill>
              </a:rPr>
              <a:t>can be </a:t>
            </a:r>
            <a:r>
              <a:rPr lang="en-US" sz="3200" dirty="0">
                <a:solidFill>
                  <a:srgbClr val="000000"/>
                </a:solidFill>
              </a:rPr>
              <a:t>considered </a:t>
            </a:r>
            <a:r>
              <a:rPr lang="en-US" sz="3200" b="1" dirty="0">
                <a:solidFill>
                  <a:schemeClr val="accent1"/>
                </a:solidFill>
              </a:rPr>
              <a:t>“closed” </a:t>
            </a:r>
            <a:r>
              <a:rPr lang="en-US" sz="3200" dirty="0">
                <a:solidFill>
                  <a:srgbClr val="000000"/>
                </a:solidFill>
              </a:rPr>
              <a:t>when they are fully granulated and the wound surface is completely covered with new epithelial tissue.  </a:t>
            </a:r>
          </a:p>
          <a:p>
            <a:pPr marL="324330" indent="-171450">
              <a:buFont typeface="Arial"/>
              <a:buChar char="•"/>
            </a:pPr>
            <a:endParaRPr lang="en-US" sz="800" dirty="0">
              <a:solidFill>
                <a:srgbClr val="000000"/>
              </a:solidFill>
            </a:endParaRPr>
          </a:p>
          <a:p>
            <a:pPr marL="324331" indent="-171450">
              <a:buFont typeface="Arial"/>
              <a:buChar char="•"/>
            </a:pPr>
            <a:endParaRPr lang="en-US" sz="700" dirty="0">
              <a:solidFill>
                <a:srgbClr val="000000"/>
              </a:solidFill>
            </a:endParaRPr>
          </a:p>
          <a:p>
            <a:pPr marL="571500" indent="-571500">
              <a:buFont typeface="Arial"/>
              <a:buChar char="•"/>
            </a:pPr>
            <a:r>
              <a:rPr lang="en-US" sz="3200" dirty="0">
                <a:solidFill>
                  <a:srgbClr val="000000"/>
                </a:solidFill>
              </a:rPr>
              <a:t>*</a:t>
            </a:r>
            <a:r>
              <a:rPr lang="en-US" sz="3200" b="1" dirty="0">
                <a:solidFill>
                  <a:srgbClr val="FF0000"/>
                </a:solidFill>
              </a:rPr>
              <a:t>OASIS Guidance </a:t>
            </a:r>
            <a:r>
              <a:rPr lang="en-US" sz="3200" dirty="0">
                <a:solidFill>
                  <a:srgbClr val="000000"/>
                </a:solidFill>
              </a:rPr>
              <a:t>- Once </a:t>
            </a:r>
            <a:r>
              <a:rPr lang="en-US" sz="3200" b="1" dirty="0">
                <a:solidFill>
                  <a:srgbClr val="000000"/>
                </a:solidFill>
              </a:rPr>
              <a:t>“closed”, </a:t>
            </a:r>
            <a:r>
              <a:rPr lang="en-US" sz="3200" dirty="0">
                <a:solidFill>
                  <a:srgbClr val="000000"/>
                </a:solidFill>
              </a:rPr>
              <a:t>a Stage 3 and 4 is </a:t>
            </a:r>
            <a:r>
              <a:rPr lang="en-US" sz="3200" b="1" u="sng" dirty="0">
                <a:solidFill>
                  <a:srgbClr val="000000"/>
                </a:solidFill>
              </a:rPr>
              <a:t>no longer counted on OASIS</a:t>
            </a:r>
            <a:r>
              <a:rPr lang="en-US" sz="3200" dirty="0">
                <a:solidFill>
                  <a:srgbClr val="000000"/>
                </a:solidFill>
              </a:rPr>
              <a:t>.  If a Stage 3 or Stage 4 was closed then </a:t>
            </a:r>
            <a:r>
              <a:rPr lang="en-US" sz="3200" b="1" u="sng" dirty="0">
                <a:solidFill>
                  <a:srgbClr val="000000"/>
                </a:solidFill>
              </a:rPr>
              <a:t>re-opens</a:t>
            </a:r>
            <a:r>
              <a:rPr lang="en-US" sz="3200" dirty="0">
                <a:solidFill>
                  <a:srgbClr val="000000"/>
                </a:solidFill>
              </a:rPr>
              <a:t> it </a:t>
            </a:r>
            <a:r>
              <a:rPr lang="en-US" sz="3200" b="1" dirty="0">
                <a:solidFill>
                  <a:srgbClr val="000000"/>
                </a:solidFill>
              </a:rPr>
              <a:t>is</a:t>
            </a:r>
            <a:r>
              <a:rPr lang="en-US" sz="3200" dirty="0">
                <a:solidFill>
                  <a:srgbClr val="000000"/>
                </a:solidFill>
              </a:rPr>
              <a:t> counted as its worst stage. </a:t>
            </a:r>
          </a:p>
          <a:p>
            <a:pPr marL="324330" indent="-171450">
              <a:buFont typeface="Arial"/>
              <a:buChar char="•"/>
            </a:pPr>
            <a:endParaRPr lang="en-US" sz="800" dirty="0">
              <a:solidFill>
                <a:srgbClr val="000000"/>
              </a:solidFill>
            </a:endParaRPr>
          </a:p>
          <a:p>
            <a:pPr marL="571500" indent="-571500">
              <a:buFont typeface="Arial"/>
              <a:buChar char="•"/>
            </a:pPr>
            <a:r>
              <a:rPr lang="en-US" sz="3200" dirty="0">
                <a:solidFill>
                  <a:srgbClr val="000000"/>
                </a:solidFill>
              </a:rPr>
              <a:t>Be aware the patient is at higher risk of having the site reopen – as the tensile strength of the overlaying tissue is only 80%.</a:t>
            </a:r>
          </a:p>
          <a:p>
            <a:pPr marL="324330" indent="-171450">
              <a:buFont typeface="Arial"/>
              <a:buChar char="•"/>
            </a:pPr>
            <a:endParaRPr lang="en-US" sz="800" dirty="0">
              <a:solidFill>
                <a:srgbClr val="000000"/>
              </a:solidFill>
            </a:endParaRPr>
          </a:p>
          <a:p>
            <a:pPr marL="324331" indent="-171450">
              <a:buFont typeface="Arial"/>
              <a:buChar char="•"/>
            </a:pPr>
            <a:endParaRPr lang="en-US" sz="700" dirty="0">
              <a:solidFill>
                <a:srgbClr val="000000"/>
              </a:solidFill>
            </a:endParaRPr>
          </a:p>
          <a:p>
            <a:pPr marL="571500" indent="-571500">
              <a:buFont typeface="Arial"/>
              <a:buChar char="•"/>
            </a:pPr>
            <a:r>
              <a:rPr lang="en-US" sz="3200" dirty="0">
                <a:solidFill>
                  <a:srgbClr val="000000"/>
                </a:solidFill>
              </a:rPr>
              <a:t>If stage 3 or 4 is </a:t>
            </a:r>
            <a:r>
              <a:rPr lang="en-US" sz="3200" b="1" dirty="0">
                <a:solidFill>
                  <a:srgbClr val="000000"/>
                </a:solidFill>
              </a:rPr>
              <a:t>not</a:t>
            </a:r>
            <a:r>
              <a:rPr lang="en-US" sz="3200" dirty="0">
                <a:solidFill>
                  <a:srgbClr val="000000"/>
                </a:solidFill>
              </a:rPr>
              <a:t> fully granulated and/</a:t>
            </a:r>
            <a:r>
              <a:rPr lang="en-US" sz="3200" b="1" dirty="0">
                <a:solidFill>
                  <a:srgbClr val="000000"/>
                </a:solidFill>
              </a:rPr>
              <a:t>or</a:t>
            </a:r>
            <a:r>
              <a:rPr lang="en-US" sz="3200" dirty="0">
                <a:solidFill>
                  <a:srgbClr val="000000"/>
                </a:solidFill>
              </a:rPr>
              <a:t> surface </a:t>
            </a:r>
            <a:r>
              <a:rPr lang="en-US" sz="3200" b="1" dirty="0">
                <a:solidFill>
                  <a:srgbClr val="000000"/>
                </a:solidFill>
              </a:rPr>
              <a:t>not completely </a:t>
            </a:r>
            <a:r>
              <a:rPr lang="en-US" sz="3200" dirty="0">
                <a:solidFill>
                  <a:srgbClr val="000000"/>
                </a:solidFill>
              </a:rPr>
              <a:t>covered with new epithelial tissue it </a:t>
            </a:r>
            <a:r>
              <a:rPr lang="en-US" sz="3200" b="1" dirty="0">
                <a:solidFill>
                  <a:srgbClr val="000000"/>
                </a:solidFill>
              </a:rPr>
              <a:t>is</a:t>
            </a:r>
            <a:r>
              <a:rPr lang="en-US" sz="3200" dirty="0">
                <a:solidFill>
                  <a:srgbClr val="000000"/>
                </a:solidFill>
              </a:rPr>
              <a:t> still </a:t>
            </a:r>
            <a:r>
              <a:rPr lang="en-US" sz="3200" b="1" dirty="0">
                <a:solidFill>
                  <a:srgbClr val="000000"/>
                </a:solidFill>
              </a:rPr>
              <a:t>reported</a:t>
            </a:r>
            <a:r>
              <a:rPr lang="en-US" sz="3200" dirty="0">
                <a:solidFill>
                  <a:srgbClr val="000000"/>
                </a:solidFill>
              </a:rPr>
              <a:t>.</a:t>
            </a:r>
          </a:p>
          <a:p>
            <a:endParaRPr lang="en-US" dirty="0"/>
          </a:p>
        </p:txBody>
      </p:sp>
      <p:sp>
        <p:nvSpPr>
          <p:cNvPr id="4" name="Slide Number Placeholder 3">
            <a:extLst>
              <a:ext uri="{FF2B5EF4-FFF2-40B4-BE49-F238E27FC236}">
                <a16:creationId xmlns:a16="http://schemas.microsoft.com/office/drawing/2014/main" id="{68983526-2BEF-4B1F-8685-833FD0B9589E}"/>
              </a:ext>
            </a:extLst>
          </p:cNvPr>
          <p:cNvSpPr>
            <a:spLocks noGrp="1"/>
          </p:cNvSpPr>
          <p:nvPr>
            <p:ph type="sldNum" sz="quarter" idx="12"/>
          </p:nvPr>
        </p:nvSpPr>
        <p:spPr/>
        <p:txBody>
          <a:bodyPr/>
          <a:lstStyle/>
          <a:p>
            <a:fld id="{895F941F-37F6-4B1F-AEB2-74CB5EFF426C}" type="slidenum">
              <a:rPr lang="en-US" smtClean="0"/>
              <a:pPr/>
              <a:t>153</a:t>
            </a:fld>
            <a:endParaRPr lang="en-US" dirty="0"/>
          </a:p>
        </p:txBody>
      </p:sp>
    </p:spTree>
    <p:extLst>
      <p:ext uri="{BB962C8B-B14F-4D97-AF65-F5344CB8AC3E}">
        <p14:creationId xmlns:p14="http://schemas.microsoft.com/office/powerpoint/2010/main" val="14639487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3519"/>
            <a:ext cx="13076238" cy="826196"/>
          </a:xfrm>
        </p:spPr>
        <p:txBody>
          <a:bodyPr>
            <a:noAutofit/>
          </a:bodyPr>
          <a:lstStyle/>
          <a:p>
            <a:pPr algn="ctr"/>
            <a:r>
              <a:rPr lang="en-US" sz="3700" u="sng" dirty="0">
                <a:solidFill>
                  <a:schemeClr val="accent3"/>
                </a:solidFill>
              </a:rPr>
              <a:t>Pressure Ulcer General Guidance</a:t>
            </a:r>
          </a:p>
        </p:txBody>
      </p:sp>
      <p:sp>
        <p:nvSpPr>
          <p:cNvPr id="3" name="Content Placeholder 2"/>
          <p:cNvSpPr>
            <a:spLocks noGrp="1"/>
          </p:cNvSpPr>
          <p:nvPr>
            <p:ph idx="1"/>
          </p:nvPr>
        </p:nvSpPr>
        <p:spPr>
          <a:xfrm>
            <a:off x="270590" y="1086546"/>
            <a:ext cx="12535053" cy="4384774"/>
          </a:xfrm>
        </p:spPr>
        <p:txBody>
          <a:bodyPr>
            <a:noAutofit/>
          </a:bodyPr>
          <a:lstStyle/>
          <a:p>
            <a:pPr marL="823744" lvl="1" indent="-171450">
              <a:buFont typeface="Arial" panose="020B0604020202020204" pitchFamily="34" charset="0"/>
              <a:buChar char="•"/>
            </a:pPr>
            <a:r>
              <a:rPr lang="en-US" sz="3200" dirty="0">
                <a:solidFill>
                  <a:srgbClr val="000000"/>
                </a:solidFill>
              </a:rPr>
              <a:t> At discharge, </a:t>
            </a:r>
            <a:r>
              <a:rPr lang="en-US" sz="3200" dirty="0">
                <a:solidFill>
                  <a:schemeClr val="accent1"/>
                </a:solidFill>
              </a:rPr>
              <a:t>any numerically </a:t>
            </a:r>
            <a:r>
              <a:rPr lang="en-US" sz="3200" dirty="0" err="1">
                <a:solidFill>
                  <a:schemeClr val="accent1"/>
                </a:solidFill>
              </a:rPr>
              <a:t>stageable</a:t>
            </a:r>
            <a:r>
              <a:rPr lang="en-US" sz="3200" dirty="0">
                <a:solidFill>
                  <a:schemeClr val="accent1"/>
                </a:solidFill>
              </a:rPr>
              <a:t> pressure </a:t>
            </a:r>
            <a:r>
              <a:rPr lang="en-US" sz="3200" dirty="0">
                <a:solidFill>
                  <a:srgbClr val="000000"/>
                </a:solidFill>
              </a:rPr>
              <a:t>ulcer/injury observed at SOC/ROC </a:t>
            </a:r>
            <a:r>
              <a:rPr lang="en-US" sz="3200" dirty="0">
                <a:solidFill>
                  <a:schemeClr val="accent1"/>
                </a:solidFill>
              </a:rPr>
              <a:t>that is </a:t>
            </a:r>
            <a:r>
              <a:rPr lang="en-US" sz="3200" b="1" dirty="0">
                <a:solidFill>
                  <a:schemeClr val="accent1"/>
                </a:solidFill>
              </a:rPr>
              <a:t>un</a:t>
            </a:r>
            <a:r>
              <a:rPr lang="en-US" sz="3200" dirty="0">
                <a:solidFill>
                  <a:schemeClr val="accent1"/>
                </a:solidFill>
              </a:rPr>
              <a:t>stageable </a:t>
            </a:r>
            <a:r>
              <a:rPr lang="en-US" sz="3200" dirty="0">
                <a:solidFill>
                  <a:srgbClr val="000000"/>
                </a:solidFill>
              </a:rPr>
              <a:t>due to slough and/or eschar </a:t>
            </a:r>
            <a:r>
              <a:rPr lang="en-US" sz="3200" dirty="0">
                <a:solidFill>
                  <a:schemeClr val="accent1"/>
                </a:solidFill>
              </a:rPr>
              <a:t>at discharge</a:t>
            </a:r>
            <a:r>
              <a:rPr lang="en-US" sz="3200" dirty="0">
                <a:solidFill>
                  <a:srgbClr val="000000"/>
                </a:solidFill>
              </a:rPr>
              <a:t>, should be </a:t>
            </a:r>
            <a:r>
              <a:rPr lang="en-US" sz="3200" dirty="0">
                <a:solidFill>
                  <a:schemeClr val="accent1"/>
                </a:solidFill>
              </a:rPr>
              <a:t>considered new</a:t>
            </a:r>
            <a:r>
              <a:rPr lang="en-US" sz="3200" dirty="0">
                <a:solidFill>
                  <a:srgbClr val="000000"/>
                </a:solidFill>
              </a:rPr>
              <a:t>, and not coded as “Present “ at the most recent SOC/ROC for M1311E2.</a:t>
            </a:r>
          </a:p>
          <a:p>
            <a:pPr marL="652294" lvl="1" indent="0">
              <a:buNone/>
            </a:pPr>
            <a:endParaRPr lang="en-US" sz="1200" dirty="0">
              <a:solidFill>
                <a:srgbClr val="000000"/>
              </a:solidFill>
            </a:endParaRPr>
          </a:p>
          <a:p>
            <a:pPr marL="823744" lvl="1" indent="-171450">
              <a:buFont typeface="Arial" panose="020B0604020202020204" pitchFamily="34" charset="0"/>
              <a:buChar char="•"/>
            </a:pPr>
            <a:r>
              <a:rPr lang="en-US" sz="3200" dirty="0">
                <a:solidFill>
                  <a:srgbClr val="000000"/>
                </a:solidFill>
              </a:rPr>
              <a:t>On the Discharge Assessment, if an unknown pressure ulcer/injury is discovered upon removal of a non-removable dressing/device, that pressure ulcer/injury should be </a:t>
            </a:r>
            <a:r>
              <a:rPr lang="en-US" sz="3200" dirty="0">
                <a:solidFill>
                  <a:schemeClr val="accent1"/>
                </a:solidFill>
              </a:rPr>
              <a:t>considered new</a:t>
            </a:r>
            <a:r>
              <a:rPr lang="en-US" sz="3200" dirty="0">
                <a:solidFill>
                  <a:srgbClr val="000000"/>
                </a:solidFill>
              </a:rPr>
              <a:t>, and not be coded as “Present” at the most recent SOC/ROC for M1311x2</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154</a:t>
            </a:fld>
            <a:endParaRPr lang="en-US" dirty="0"/>
          </a:p>
        </p:txBody>
      </p:sp>
      <p:pic>
        <p:nvPicPr>
          <p:cNvPr id="5" name="Picture 4">
            <a:extLst>
              <a:ext uri="{FF2B5EF4-FFF2-40B4-BE49-F238E27FC236}">
                <a16:creationId xmlns:a16="http://schemas.microsoft.com/office/drawing/2014/main" id="{12A0F73F-BEEB-4D77-84B3-3C16FA915032}"/>
              </a:ext>
            </a:extLst>
          </p:cNvPr>
          <p:cNvPicPr>
            <a:picLocks noChangeAspect="1"/>
          </p:cNvPicPr>
          <p:nvPr/>
        </p:nvPicPr>
        <p:blipFill>
          <a:blip r:embed="rId3"/>
          <a:stretch>
            <a:fillRect/>
          </a:stretch>
        </p:blipFill>
        <p:spPr>
          <a:xfrm>
            <a:off x="594519" y="5508643"/>
            <a:ext cx="11458575" cy="647700"/>
          </a:xfrm>
          <a:prstGeom prst="rect">
            <a:avLst/>
          </a:prstGeom>
        </p:spPr>
      </p:pic>
      <p:pic>
        <p:nvPicPr>
          <p:cNvPr id="6" name="Picture 5">
            <a:extLst>
              <a:ext uri="{FF2B5EF4-FFF2-40B4-BE49-F238E27FC236}">
                <a16:creationId xmlns:a16="http://schemas.microsoft.com/office/drawing/2014/main" id="{683630C0-E977-4C10-B65C-BF8F65920055}"/>
              </a:ext>
            </a:extLst>
          </p:cNvPr>
          <p:cNvPicPr>
            <a:picLocks noChangeAspect="1"/>
          </p:cNvPicPr>
          <p:nvPr/>
        </p:nvPicPr>
        <p:blipFill>
          <a:blip r:embed="rId4"/>
          <a:stretch>
            <a:fillRect/>
          </a:stretch>
        </p:blipFill>
        <p:spPr>
          <a:xfrm>
            <a:off x="697920" y="6156343"/>
            <a:ext cx="11325225" cy="3262295"/>
          </a:xfrm>
          <a:prstGeom prst="rect">
            <a:avLst/>
          </a:prstGeom>
        </p:spPr>
      </p:pic>
    </p:spTree>
    <p:extLst>
      <p:ext uri="{BB962C8B-B14F-4D97-AF65-F5344CB8AC3E}">
        <p14:creationId xmlns:p14="http://schemas.microsoft.com/office/powerpoint/2010/main" val="427881927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65239"/>
            <a:ext cx="13076238" cy="991435"/>
          </a:xfrm>
        </p:spPr>
        <p:txBody>
          <a:bodyPr>
            <a:normAutofit/>
          </a:bodyPr>
          <a:lstStyle/>
          <a:p>
            <a:pPr algn="ctr"/>
            <a:r>
              <a:rPr lang="en-US" sz="3700" u="sng" dirty="0">
                <a:solidFill>
                  <a:schemeClr val="accent3"/>
                </a:solidFill>
              </a:rPr>
              <a:t>Pressure Ulcer General Guidance F-9 &amp; F-16</a:t>
            </a:r>
          </a:p>
        </p:txBody>
      </p:sp>
      <p:sp>
        <p:nvSpPr>
          <p:cNvPr id="3" name="Content Placeholder 2"/>
          <p:cNvSpPr>
            <a:spLocks noGrp="1"/>
          </p:cNvSpPr>
          <p:nvPr>
            <p:ph idx="1"/>
          </p:nvPr>
        </p:nvSpPr>
        <p:spPr>
          <a:xfrm>
            <a:off x="335287" y="1156676"/>
            <a:ext cx="12095520" cy="8058168"/>
          </a:xfrm>
        </p:spPr>
        <p:txBody>
          <a:bodyPr>
            <a:normAutofit lnSpcReduction="10000"/>
          </a:bodyPr>
          <a:lstStyle/>
          <a:p>
            <a:pPr marL="152881" indent="0"/>
            <a:endParaRPr lang="en-US" sz="600" dirty="0">
              <a:solidFill>
                <a:srgbClr val="000000"/>
              </a:solidFill>
            </a:endParaRPr>
          </a:p>
          <a:p>
            <a:pPr marL="571500" indent="-571500">
              <a:buFont typeface="Arial"/>
              <a:buChar char="•"/>
            </a:pPr>
            <a:r>
              <a:rPr lang="en-US" sz="4200" dirty="0">
                <a:solidFill>
                  <a:srgbClr val="000000"/>
                </a:solidFill>
              </a:rPr>
              <a:t>Any type of flap or graft</a:t>
            </a:r>
            <a:r>
              <a:rPr lang="en-US" sz="4200" b="1" dirty="0">
                <a:solidFill>
                  <a:srgbClr val="000000"/>
                </a:solidFill>
              </a:rPr>
              <a:t> </a:t>
            </a:r>
            <a:r>
              <a:rPr lang="en-US" sz="4200" dirty="0">
                <a:solidFill>
                  <a:srgbClr val="000000"/>
                </a:solidFill>
              </a:rPr>
              <a:t>performed to surgically replace a pressure ulcer is a surgical wound and </a:t>
            </a:r>
            <a:r>
              <a:rPr lang="en-US" sz="4200" b="1" dirty="0">
                <a:solidFill>
                  <a:srgbClr val="000000"/>
                </a:solidFill>
              </a:rPr>
              <a:t>not counted </a:t>
            </a:r>
            <a:r>
              <a:rPr lang="en-US" sz="4200" dirty="0">
                <a:solidFill>
                  <a:srgbClr val="000000"/>
                </a:solidFill>
              </a:rPr>
              <a:t>as a pressure ulcer/injury on M1311.</a:t>
            </a:r>
          </a:p>
          <a:p>
            <a:pPr marL="324331" indent="-171450">
              <a:buFont typeface="Arial"/>
              <a:buChar char="•"/>
            </a:pPr>
            <a:endParaRPr lang="en-US" sz="500" dirty="0">
              <a:solidFill>
                <a:srgbClr val="000000"/>
              </a:solidFill>
            </a:endParaRPr>
          </a:p>
          <a:p>
            <a:pPr marL="571500" indent="-571500">
              <a:buFont typeface="Arial"/>
              <a:buChar char="•"/>
            </a:pPr>
            <a:r>
              <a:rPr lang="en-US" sz="4200" dirty="0">
                <a:solidFill>
                  <a:srgbClr val="000000"/>
                </a:solidFill>
              </a:rPr>
              <a:t>Pressure ulcer treated with any type of graft is no longer reported as a pressure ulcer/injury, and until healed, should be reported as a </a:t>
            </a:r>
            <a:r>
              <a:rPr lang="en-US" sz="4200" b="1" dirty="0">
                <a:solidFill>
                  <a:srgbClr val="000000"/>
                </a:solidFill>
              </a:rPr>
              <a:t>surgical wound in M1340.</a:t>
            </a:r>
          </a:p>
          <a:p>
            <a:pPr marL="324331" indent="-171450">
              <a:buFont typeface="Arial"/>
              <a:buChar char="•"/>
            </a:pPr>
            <a:endParaRPr lang="en-US" sz="500" b="1" dirty="0">
              <a:solidFill>
                <a:srgbClr val="000000"/>
              </a:solidFill>
            </a:endParaRPr>
          </a:p>
          <a:p>
            <a:pPr marL="324331" indent="-171450">
              <a:buFont typeface="Arial"/>
              <a:buChar char="•"/>
            </a:pPr>
            <a:endParaRPr lang="en-US" sz="500" dirty="0">
              <a:solidFill>
                <a:srgbClr val="000000"/>
              </a:solidFill>
            </a:endParaRPr>
          </a:p>
          <a:p>
            <a:pPr marL="571500" indent="-571500">
              <a:buFont typeface="Arial"/>
              <a:buChar char="•"/>
            </a:pPr>
            <a:r>
              <a:rPr lang="en-US" sz="4200" dirty="0">
                <a:solidFill>
                  <a:srgbClr val="000000"/>
                </a:solidFill>
              </a:rPr>
              <a:t>A pressure ulcer that has been surgically debrided remains a </a:t>
            </a:r>
            <a:r>
              <a:rPr lang="en-US" sz="4200" b="1" dirty="0">
                <a:solidFill>
                  <a:srgbClr val="000000"/>
                </a:solidFill>
              </a:rPr>
              <a:t>pressure ulcer</a:t>
            </a:r>
            <a:r>
              <a:rPr lang="en-US" sz="4200" dirty="0">
                <a:solidFill>
                  <a:srgbClr val="000000"/>
                </a:solidFill>
              </a:rPr>
              <a:t>.  </a:t>
            </a:r>
            <a:endParaRPr lang="en-US" sz="700" dirty="0">
              <a:solidFill>
                <a:srgbClr val="000000"/>
              </a:solidFill>
            </a:endParaRPr>
          </a:p>
          <a:p>
            <a:pPr marL="324331" indent="-171450">
              <a:buFont typeface="Arial"/>
              <a:buChar char="•"/>
            </a:pPr>
            <a:endParaRPr lang="en-US" sz="500" dirty="0">
              <a:solidFill>
                <a:srgbClr val="000000"/>
              </a:solidFill>
            </a:endParaRPr>
          </a:p>
          <a:p>
            <a:pPr marL="571500" indent="-571500">
              <a:buFont typeface="Arial"/>
              <a:buChar char="•"/>
            </a:pPr>
            <a:r>
              <a:rPr lang="en-US" sz="4200" dirty="0">
                <a:solidFill>
                  <a:srgbClr val="000000"/>
                </a:solidFill>
              </a:rPr>
              <a:t>Unstageable pressure ulcers whether covered with a non-removable dressing or eschar/slough would </a:t>
            </a:r>
            <a:r>
              <a:rPr lang="en-US" sz="4200" b="1" dirty="0">
                <a:solidFill>
                  <a:srgbClr val="000000"/>
                </a:solidFill>
              </a:rPr>
              <a:t>not be considered healed.</a:t>
            </a:r>
          </a:p>
          <a:p>
            <a:pPr marL="324331" indent="-171450">
              <a:buFont typeface="Arial"/>
              <a:buChar char="•"/>
            </a:pPr>
            <a:endParaRPr lang="en-US" sz="700" b="1"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155</a:t>
            </a:fld>
            <a:endParaRPr lang="en-US"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53FD9-962D-4C06-9F1C-4EC7D1B088A3}"/>
              </a:ext>
            </a:extLst>
          </p:cNvPr>
          <p:cNvSpPr>
            <a:spLocks noGrp="1"/>
          </p:cNvSpPr>
          <p:nvPr>
            <p:ph type="title"/>
          </p:nvPr>
        </p:nvSpPr>
        <p:spPr>
          <a:xfrm>
            <a:off x="-29829" y="442119"/>
            <a:ext cx="12897015" cy="860148"/>
          </a:xfrm>
        </p:spPr>
        <p:txBody>
          <a:bodyPr/>
          <a:lstStyle/>
          <a:p>
            <a:pPr algn="ctr"/>
            <a:r>
              <a:rPr lang="en-US" sz="5400" dirty="0">
                <a:solidFill>
                  <a:srgbClr val="FF0000"/>
                </a:solidFill>
              </a:rPr>
              <a:t>Mucosal Pressure Ulcers</a:t>
            </a:r>
          </a:p>
        </p:txBody>
      </p:sp>
      <p:sp>
        <p:nvSpPr>
          <p:cNvPr id="3" name="Content Placeholder 2">
            <a:extLst>
              <a:ext uri="{FF2B5EF4-FFF2-40B4-BE49-F238E27FC236}">
                <a16:creationId xmlns:a16="http://schemas.microsoft.com/office/drawing/2014/main" id="{FA77B1C8-8FB7-45C6-9199-7ECE469C501F}"/>
              </a:ext>
            </a:extLst>
          </p:cNvPr>
          <p:cNvSpPr>
            <a:spLocks noGrp="1"/>
          </p:cNvSpPr>
          <p:nvPr>
            <p:ph idx="1"/>
          </p:nvPr>
        </p:nvSpPr>
        <p:spPr>
          <a:xfrm>
            <a:off x="600425" y="1966119"/>
            <a:ext cx="11636506" cy="6763564"/>
          </a:xfrm>
        </p:spPr>
        <p:txBody>
          <a:bodyPr/>
          <a:lstStyle/>
          <a:p>
            <a:pPr marL="685800" indent="-685800">
              <a:buFont typeface="Arial" panose="020B0604020202020204" pitchFamily="34" charset="0"/>
              <a:buChar char="•"/>
            </a:pPr>
            <a:r>
              <a:rPr lang="en-US" dirty="0"/>
              <a:t>Mucosal pressure ulcers are not staged using the skin pressure ulcer/injury staging system because anatomical tissue comparisons cannot be made.</a:t>
            </a:r>
          </a:p>
          <a:p>
            <a:pPr marL="685800" indent="-685800">
              <a:buFont typeface="Arial" panose="020B0604020202020204" pitchFamily="34" charset="0"/>
              <a:buChar char="•"/>
            </a:pPr>
            <a:r>
              <a:rPr lang="en-US" dirty="0"/>
              <a:t>Therefore, mucosal ulcers (e.g., those related to nasogastric tubes, oxygen tubing, endotracheal tubes, urinary catheters, mucosal ulcers in the oral cavity) should not be coded on OASIS.</a:t>
            </a:r>
          </a:p>
          <a:p>
            <a:endParaRPr lang="en-US" dirty="0"/>
          </a:p>
        </p:txBody>
      </p:sp>
      <p:sp>
        <p:nvSpPr>
          <p:cNvPr id="4" name="Slide Number Placeholder 3">
            <a:extLst>
              <a:ext uri="{FF2B5EF4-FFF2-40B4-BE49-F238E27FC236}">
                <a16:creationId xmlns:a16="http://schemas.microsoft.com/office/drawing/2014/main" id="{E176186D-D709-42A0-B6C8-FE8C98C3C291}"/>
              </a:ext>
            </a:extLst>
          </p:cNvPr>
          <p:cNvSpPr>
            <a:spLocks noGrp="1"/>
          </p:cNvSpPr>
          <p:nvPr>
            <p:ph type="sldNum" sz="quarter" idx="12"/>
          </p:nvPr>
        </p:nvSpPr>
        <p:spPr/>
        <p:txBody>
          <a:bodyPr/>
          <a:lstStyle/>
          <a:p>
            <a:fld id="{895F941F-37F6-4B1F-AEB2-74CB5EFF426C}" type="slidenum">
              <a:rPr lang="en-US" smtClean="0"/>
              <a:pPr/>
              <a:t>156</a:t>
            </a:fld>
            <a:endParaRPr lang="en-US" dirty="0"/>
          </a:p>
        </p:txBody>
      </p:sp>
    </p:spTree>
    <p:extLst>
      <p:ext uri="{BB962C8B-B14F-4D97-AF65-F5344CB8AC3E}">
        <p14:creationId xmlns:p14="http://schemas.microsoft.com/office/powerpoint/2010/main" val="243356501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DFF73-30C0-44D8-86E5-08CD8F095644}"/>
              </a:ext>
            </a:extLst>
          </p:cNvPr>
          <p:cNvSpPr>
            <a:spLocks noGrp="1"/>
          </p:cNvSpPr>
          <p:nvPr>
            <p:ph type="title"/>
          </p:nvPr>
        </p:nvSpPr>
        <p:spPr>
          <a:xfrm>
            <a:off x="196371" y="365919"/>
            <a:ext cx="12683496" cy="860148"/>
          </a:xfrm>
        </p:spPr>
        <p:txBody>
          <a:bodyPr/>
          <a:lstStyle/>
          <a:p>
            <a:pPr algn="ctr"/>
            <a:r>
              <a:rPr lang="en-US" sz="4800" dirty="0">
                <a:solidFill>
                  <a:srgbClr val="FF0000"/>
                </a:solidFill>
              </a:rPr>
              <a:t>Pressure Ulcers Episodes Excluded from QM</a:t>
            </a:r>
          </a:p>
        </p:txBody>
      </p:sp>
      <p:sp>
        <p:nvSpPr>
          <p:cNvPr id="4" name="Slide Number Placeholder 3">
            <a:extLst>
              <a:ext uri="{FF2B5EF4-FFF2-40B4-BE49-F238E27FC236}">
                <a16:creationId xmlns:a16="http://schemas.microsoft.com/office/drawing/2014/main" id="{32B09796-3DC2-4063-ACE6-9E95461FCC83}"/>
              </a:ext>
            </a:extLst>
          </p:cNvPr>
          <p:cNvSpPr>
            <a:spLocks noGrp="1"/>
          </p:cNvSpPr>
          <p:nvPr>
            <p:ph type="sldNum" sz="quarter" idx="12"/>
          </p:nvPr>
        </p:nvSpPr>
        <p:spPr/>
        <p:txBody>
          <a:bodyPr/>
          <a:lstStyle/>
          <a:p>
            <a:fld id="{895F941F-37F6-4B1F-AEB2-74CB5EFF426C}" type="slidenum">
              <a:rPr lang="en-US" smtClean="0"/>
              <a:pPr/>
              <a:t>157</a:t>
            </a:fld>
            <a:endParaRPr lang="en-US" dirty="0"/>
          </a:p>
        </p:txBody>
      </p:sp>
      <p:pic>
        <p:nvPicPr>
          <p:cNvPr id="5" name="Picture 4">
            <a:extLst>
              <a:ext uri="{FF2B5EF4-FFF2-40B4-BE49-F238E27FC236}">
                <a16:creationId xmlns:a16="http://schemas.microsoft.com/office/drawing/2014/main" id="{562008FD-423E-4D5A-B0F4-4EB1EF23F92F}"/>
              </a:ext>
            </a:extLst>
          </p:cNvPr>
          <p:cNvPicPr>
            <a:picLocks noChangeAspect="1"/>
          </p:cNvPicPr>
          <p:nvPr/>
        </p:nvPicPr>
        <p:blipFill>
          <a:blip r:embed="rId3"/>
          <a:stretch>
            <a:fillRect/>
          </a:stretch>
        </p:blipFill>
        <p:spPr>
          <a:xfrm>
            <a:off x="0" y="1649778"/>
            <a:ext cx="13076238" cy="7196369"/>
          </a:xfrm>
          <a:prstGeom prst="rect">
            <a:avLst/>
          </a:prstGeom>
        </p:spPr>
      </p:pic>
    </p:spTree>
    <p:extLst>
      <p:ext uri="{BB962C8B-B14F-4D97-AF65-F5344CB8AC3E}">
        <p14:creationId xmlns:p14="http://schemas.microsoft.com/office/powerpoint/2010/main" val="411976225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4FCC2-A72D-4AA1-9EDF-6A3FE763ACEB}"/>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001F9724-B707-4986-8ACB-5C9CE4C87B88}"/>
              </a:ext>
            </a:extLst>
          </p:cNvPr>
          <p:cNvSpPr>
            <a:spLocks noGrp="1"/>
          </p:cNvSpPr>
          <p:nvPr>
            <p:ph type="sldNum" sz="quarter" idx="12"/>
          </p:nvPr>
        </p:nvSpPr>
        <p:spPr/>
        <p:txBody>
          <a:bodyPr/>
          <a:lstStyle/>
          <a:p>
            <a:fld id="{895F941F-37F6-4B1F-AEB2-74CB5EFF426C}" type="slidenum">
              <a:rPr lang="en-US" smtClean="0"/>
              <a:pPr/>
              <a:t>158</a:t>
            </a:fld>
            <a:endParaRPr lang="en-US" dirty="0"/>
          </a:p>
        </p:txBody>
      </p:sp>
      <p:pic>
        <p:nvPicPr>
          <p:cNvPr id="5" name="Picture 2">
            <a:extLst>
              <a:ext uri="{FF2B5EF4-FFF2-40B4-BE49-F238E27FC236}">
                <a16:creationId xmlns:a16="http://schemas.microsoft.com/office/drawing/2014/main" id="{3EC3BA7C-C237-472E-B1AF-87D3829C3E1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3519" y="518319"/>
            <a:ext cx="12683496" cy="87128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a:extLst>
              <a:ext uri="{FF2B5EF4-FFF2-40B4-BE49-F238E27FC236}">
                <a16:creationId xmlns:a16="http://schemas.microsoft.com/office/drawing/2014/main" id="{0B4F44F5-17E6-42A0-96B0-1F546A79C144}"/>
              </a:ext>
            </a:extLst>
          </p:cNvPr>
          <p:cNvGraphicFramePr>
            <a:graphicFrameLocks noGrp="1"/>
          </p:cNvGraphicFramePr>
          <p:nvPr>
            <p:extLst>
              <p:ext uri="{D42A27DB-BD31-4B8C-83A1-F6EECF244321}">
                <p14:modId xmlns:p14="http://schemas.microsoft.com/office/powerpoint/2010/main" val="2338061039"/>
              </p:ext>
            </p:extLst>
          </p:nvPr>
        </p:nvGraphicFramePr>
        <p:xfrm>
          <a:off x="823119" y="3185319"/>
          <a:ext cx="10363200" cy="860148"/>
        </p:xfrm>
        <a:graphic>
          <a:graphicData uri="http://schemas.openxmlformats.org/drawingml/2006/table">
            <a:tbl>
              <a:tblPr firstRow="1" bandRow="1">
                <a:tableStyleId>{5C22544A-7EE6-4342-B048-85BDC9FD1C3A}</a:tableStyleId>
              </a:tblPr>
              <a:tblGrid>
                <a:gridCol w="10363200">
                  <a:extLst>
                    <a:ext uri="{9D8B030D-6E8A-4147-A177-3AD203B41FA5}">
                      <a16:colId xmlns:a16="http://schemas.microsoft.com/office/drawing/2014/main" val="588748515"/>
                    </a:ext>
                  </a:extLst>
                </a:gridCol>
              </a:tblGrid>
              <a:tr h="860148">
                <a:tc>
                  <a:txBody>
                    <a:bodyPr/>
                    <a:lstStyle/>
                    <a:p>
                      <a:r>
                        <a:rPr lang="en-US" dirty="0"/>
                        <a:t>What ever stage of pressure ulcer you have on day of assessment is what you record in the (top) boxes.  It is asking for </a:t>
                      </a:r>
                      <a:r>
                        <a:rPr lang="en-US" u="sng" dirty="0"/>
                        <a:t>how many </a:t>
                      </a:r>
                      <a:r>
                        <a:rPr lang="en-US" dirty="0"/>
                        <a:t>stage 2’s, 3’s, etc.</a:t>
                      </a:r>
                    </a:p>
                  </a:txBody>
                  <a:tcPr/>
                </a:tc>
                <a:extLst>
                  <a:ext uri="{0D108BD9-81ED-4DB2-BD59-A6C34878D82A}">
                    <a16:rowId xmlns:a16="http://schemas.microsoft.com/office/drawing/2014/main" val="3696451838"/>
                  </a:ext>
                </a:extLst>
              </a:tr>
            </a:tbl>
          </a:graphicData>
        </a:graphic>
      </p:graphicFrame>
      <p:graphicFrame>
        <p:nvGraphicFramePr>
          <p:cNvPr id="7" name="Table 6">
            <a:extLst>
              <a:ext uri="{FF2B5EF4-FFF2-40B4-BE49-F238E27FC236}">
                <a16:creationId xmlns:a16="http://schemas.microsoft.com/office/drawing/2014/main" id="{0E71E10B-3238-4391-9D56-05EB97C6D5A6}"/>
              </a:ext>
            </a:extLst>
          </p:cNvPr>
          <p:cNvGraphicFramePr>
            <a:graphicFrameLocks noGrp="1"/>
          </p:cNvGraphicFramePr>
          <p:nvPr>
            <p:extLst>
              <p:ext uri="{D42A27DB-BD31-4B8C-83A1-F6EECF244321}">
                <p14:modId xmlns:p14="http://schemas.microsoft.com/office/powerpoint/2010/main" val="1762869308"/>
              </p:ext>
            </p:extLst>
          </p:nvPr>
        </p:nvGraphicFramePr>
        <p:xfrm>
          <a:off x="1645973" y="8744190"/>
          <a:ext cx="8854546" cy="501455"/>
        </p:xfrm>
        <a:graphic>
          <a:graphicData uri="http://schemas.openxmlformats.org/drawingml/2006/table">
            <a:tbl>
              <a:tblPr firstRow="1" bandRow="1">
                <a:tableStyleId>{5C22544A-7EE6-4342-B048-85BDC9FD1C3A}</a:tableStyleId>
              </a:tblPr>
              <a:tblGrid>
                <a:gridCol w="8854546">
                  <a:extLst>
                    <a:ext uri="{9D8B030D-6E8A-4147-A177-3AD203B41FA5}">
                      <a16:colId xmlns:a16="http://schemas.microsoft.com/office/drawing/2014/main" val="1446617257"/>
                    </a:ext>
                  </a:extLst>
                </a:gridCol>
              </a:tblGrid>
              <a:tr h="501455">
                <a:tc>
                  <a:txBody>
                    <a:bodyPr/>
                    <a:lstStyle/>
                    <a:p>
                      <a:r>
                        <a:rPr lang="en-US" dirty="0"/>
                        <a:t>At SOC/ROC and Follow-Up assessment this is what you will see</a:t>
                      </a:r>
                    </a:p>
                  </a:txBody>
                  <a:tcPr/>
                </a:tc>
                <a:extLst>
                  <a:ext uri="{0D108BD9-81ED-4DB2-BD59-A6C34878D82A}">
                    <a16:rowId xmlns:a16="http://schemas.microsoft.com/office/drawing/2014/main" val="229657989"/>
                  </a:ext>
                </a:extLst>
              </a:tr>
            </a:tbl>
          </a:graphicData>
        </a:graphic>
      </p:graphicFrame>
      <p:graphicFrame>
        <p:nvGraphicFramePr>
          <p:cNvPr id="8" name="Table 7">
            <a:extLst>
              <a:ext uri="{FF2B5EF4-FFF2-40B4-BE49-F238E27FC236}">
                <a16:creationId xmlns:a16="http://schemas.microsoft.com/office/drawing/2014/main" id="{C168E646-C831-4646-A17C-3020384F863B}"/>
              </a:ext>
            </a:extLst>
          </p:cNvPr>
          <p:cNvGraphicFramePr>
            <a:graphicFrameLocks noGrp="1"/>
          </p:cNvGraphicFramePr>
          <p:nvPr>
            <p:extLst>
              <p:ext uri="{D42A27DB-BD31-4B8C-83A1-F6EECF244321}">
                <p14:modId xmlns:p14="http://schemas.microsoft.com/office/powerpoint/2010/main" val="1407220075"/>
              </p:ext>
            </p:extLst>
          </p:nvPr>
        </p:nvGraphicFramePr>
        <p:xfrm>
          <a:off x="9834472" y="469610"/>
          <a:ext cx="1386946" cy="472440"/>
        </p:xfrm>
        <a:graphic>
          <a:graphicData uri="http://schemas.openxmlformats.org/drawingml/2006/table">
            <a:tbl>
              <a:tblPr firstRow="1" bandRow="1">
                <a:tableStyleId>{5C22544A-7EE6-4342-B048-85BDC9FD1C3A}</a:tableStyleId>
              </a:tblPr>
              <a:tblGrid>
                <a:gridCol w="1386946">
                  <a:extLst>
                    <a:ext uri="{9D8B030D-6E8A-4147-A177-3AD203B41FA5}">
                      <a16:colId xmlns:a16="http://schemas.microsoft.com/office/drawing/2014/main" val="502959572"/>
                    </a:ext>
                  </a:extLst>
                </a:gridCol>
              </a:tblGrid>
              <a:tr h="370840">
                <a:tc>
                  <a:txBody>
                    <a:bodyPr/>
                    <a:lstStyle/>
                    <a:p>
                      <a:r>
                        <a:rPr lang="en-US" dirty="0"/>
                        <a:t>F-5 &amp; F-6</a:t>
                      </a:r>
                    </a:p>
                  </a:txBody>
                  <a:tcPr/>
                </a:tc>
                <a:extLst>
                  <a:ext uri="{0D108BD9-81ED-4DB2-BD59-A6C34878D82A}">
                    <a16:rowId xmlns:a16="http://schemas.microsoft.com/office/drawing/2014/main" val="785664383"/>
                  </a:ext>
                </a:extLst>
              </a:tr>
            </a:tbl>
          </a:graphicData>
        </a:graphic>
      </p:graphicFrame>
    </p:spTree>
    <p:extLst>
      <p:ext uri="{BB962C8B-B14F-4D97-AF65-F5344CB8AC3E}">
        <p14:creationId xmlns:p14="http://schemas.microsoft.com/office/powerpoint/2010/main" val="302349816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DB600649-4AD0-4082-9187-D8C71FE08D6E}"/>
              </a:ext>
            </a:extLst>
          </p:cNvPr>
          <p:cNvGraphicFramePr>
            <a:graphicFrameLocks noGrp="1"/>
          </p:cNvGraphicFramePr>
          <p:nvPr>
            <p:ph idx="1"/>
            <p:extLst>
              <p:ext uri="{D42A27DB-BD31-4B8C-83A1-F6EECF244321}">
                <p14:modId xmlns:p14="http://schemas.microsoft.com/office/powerpoint/2010/main" val="2374442108"/>
              </p:ext>
            </p:extLst>
          </p:nvPr>
        </p:nvGraphicFramePr>
        <p:xfrm>
          <a:off x="9371304" y="365919"/>
          <a:ext cx="3051122" cy="472440"/>
        </p:xfrm>
        <a:graphic>
          <a:graphicData uri="http://schemas.openxmlformats.org/drawingml/2006/table">
            <a:tbl>
              <a:tblPr firstRow="1" bandRow="1">
                <a:tableStyleId>{5C22544A-7EE6-4342-B048-85BDC9FD1C3A}</a:tableStyleId>
              </a:tblPr>
              <a:tblGrid>
                <a:gridCol w="3051122">
                  <a:extLst>
                    <a:ext uri="{9D8B030D-6E8A-4147-A177-3AD203B41FA5}">
                      <a16:colId xmlns:a16="http://schemas.microsoft.com/office/drawing/2014/main" val="1527926987"/>
                    </a:ext>
                  </a:extLst>
                </a:gridCol>
              </a:tblGrid>
              <a:tr h="370840">
                <a:tc>
                  <a:txBody>
                    <a:bodyPr/>
                    <a:lstStyle/>
                    <a:p>
                      <a:r>
                        <a:rPr lang="en-US" dirty="0"/>
                        <a:t>Discharge F-7 &amp; F-8</a:t>
                      </a:r>
                    </a:p>
                  </a:txBody>
                  <a:tcPr>
                    <a:solidFill>
                      <a:schemeClr val="accent1">
                        <a:lumMod val="60000"/>
                        <a:lumOff val="40000"/>
                      </a:schemeClr>
                    </a:solidFill>
                  </a:tcPr>
                </a:tc>
                <a:extLst>
                  <a:ext uri="{0D108BD9-81ED-4DB2-BD59-A6C34878D82A}">
                    <a16:rowId xmlns:a16="http://schemas.microsoft.com/office/drawing/2014/main" val="594045505"/>
                  </a:ext>
                </a:extLst>
              </a:tr>
            </a:tbl>
          </a:graphicData>
        </a:graphic>
      </p:graphicFrame>
      <p:sp>
        <p:nvSpPr>
          <p:cNvPr id="4" name="Slide Number Placeholder 3">
            <a:extLst>
              <a:ext uri="{FF2B5EF4-FFF2-40B4-BE49-F238E27FC236}">
                <a16:creationId xmlns:a16="http://schemas.microsoft.com/office/drawing/2014/main" id="{B3A0AAAE-60BE-439E-ACE1-4F793D5E4C17}"/>
              </a:ext>
            </a:extLst>
          </p:cNvPr>
          <p:cNvSpPr>
            <a:spLocks noGrp="1"/>
          </p:cNvSpPr>
          <p:nvPr>
            <p:ph type="sldNum" sz="quarter" idx="12"/>
          </p:nvPr>
        </p:nvSpPr>
        <p:spPr>
          <a:xfrm>
            <a:off x="11033918" y="8729684"/>
            <a:ext cx="1388507" cy="323036"/>
          </a:xfrm>
        </p:spPr>
        <p:txBody>
          <a:bodyPr/>
          <a:lstStyle/>
          <a:p>
            <a:fld id="{895F941F-37F6-4B1F-AEB2-74CB5EFF426C}" type="slidenum">
              <a:rPr lang="en-US" smtClean="0"/>
              <a:pPr/>
              <a:t>159</a:t>
            </a:fld>
            <a:endParaRPr lang="en-US" dirty="0"/>
          </a:p>
        </p:txBody>
      </p:sp>
      <p:pic>
        <p:nvPicPr>
          <p:cNvPr id="5" name="Picture 4">
            <a:extLst>
              <a:ext uri="{FF2B5EF4-FFF2-40B4-BE49-F238E27FC236}">
                <a16:creationId xmlns:a16="http://schemas.microsoft.com/office/drawing/2014/main" id="{2616FBB3-F3F3-431D-B495-77B9EE8C67E3}"/>
              </a:ext>
            </a:extLst>
          </p:cNvPr>
          <p:cNvPicPr>
            <a:picLocks noChangeAspect="1"/>
          </p:cNvPicPr>
          <p:nvPr/>
        </p:nvPicPr>
        <p:blipFill>
          <a:blip r:embed="rId3"/>
          <a:stretch>
            <a:fillRect/>
          </a:stretch>
        </p:blipFill>
        <p:spPr>
          <a:xfrm>
            <a:off x="150129" y="365919"/>
            <a:ext cx="8724385" cy="9052719"/>
          </a:xfrm>
          <a:prstGeom prst="rect">
            <a:avLst/>
          </a:prstGeom>
        </p:spPr>
      </p:pic>
      <p:graphicFrame>
        <p:nvGraphicFramePr>
          <p:cNvPr id="7" name="Table 6">
            <a:extLst>
              <a:ext uri="{FF2B5EF4-FFF2-40B4-BE49-F238E27FC236}">
                <a16:creationId xmlns:a16="http://schemas.microsoft.com/office/drawing/2014/main" id="{C891876D-215C-4191-B101-9ED816FF58DD}"/>
              </a:ext>
            </a:extLst>
          </p:cNvPr>
          <p:cNvGraphicFramePr>
            <a:graphicFrameLocks noGrp="1"/>
          </p:cNvGraphicFramePr>
          <p:nvPr>
            <p:extLst>
              <p:ext uri="{D42A27DB-BD31-4B8C-83A1-F6EECF244321}">
                <p14:modId xmlns:p14="http://schemas.microsoft.com/office/powerpoint/2010/main" val="1864964563"/>
              </p:ext>
            </p:extLst>
          </p:nvPr>
        </p:nvGraphicFramePr>
        <p:xfrm>
          <a:off x="9135163" y="1425099"/>
          <a:ext cx="3523403" cy="2225040"/>
        </p:xfrm>
        <a:graphic>
          <a:graphicData uri="http://schemas.openxmlformats.org/drawingml/2006/table">
            <a:tbl>
              <a:tblPr firstRow="1" bandRow="1">
                <a:tableStyleId>{5C22544A-7EE6-4342-B048-85BDC9FD1C3A}</a:tableStyleId>
              </a:tblPr>
              <a:tblGrid>
                <a:gridCol w="3523403">
                  <a:extLst>
                    <a:ext uri="{9D8B030D-6E8A-4147-A177-3AD203B41FA5}">
                      <a16:colId xmlns:a16="http://schemas.microsoft.com/office/drawing/2014/main" val="3317768198"/>
                    </a:ext>
                  </a:extLst>
                </a:gridCol>
              </a:tblGrid>
              <a:tr h="1828800">
                <a:tc>
                  <a:txBody>
                    <a:bodyPr/>
                    <a:lstStyle/>
                    <a:p>
                      <a:r>
                        <a:rPr lang="en-US" sz="2800" b="1" dirty="0"/>
                        <a:t>Discharge – now answer top rows-Number of current pressure ulcers then answer bottom rows</a:t>
                      </a:r>
                    </a:p>
                  </a:txBody>
                  <a:tcPr>
                    <a:solidFill>
                      <a:schemeClr val="accent1">
                        <a:lumMod val="60000"/>
                        <a:lumOff val="40000"/>
                      </a:schemeClr>
                    </a:solidFill>
                  </a:tcPr>
                </a:tc>
                <a:extLst>
                  <a:ext uri="{0D108BD9-81ED-4DB2-BD59-A6C34878D82A}">
                    <a16:rowId xmlns:a16="http://schemas.microsoft.com/office/drawing/2014/main" val="2821249649"/>
                  </a:ext>
                </a:extLst>
              </a:tr>
            </a:tbl>
          </a:graphicData>
        </a:graphic>
      </p:graphicFrame>
      <p:graphicFrame>
        <p:nvGraphicFramePr>
          <p:cNvPr id="8" name="Table 7">
            <a:extLst>
              <a:ext uri="{FF2B5EF4-FFF2-40B4-BE49-F238E27FC236}">
                <a16:creationId xmlns:a16="http://schemas.microsoft.com/office/drawing/2014/main" id="{84788E43-5F75-4CB3-91CF-B00B6D8905F2}"/>
              </a:ext>
            </a:extLst>
          </p:cNvPr>
          <p:cNvGraphicFramePr>
            <a:graphicFrameLocks noGrp="1"/>
          </p:cNvGraphicFramePr>
          <p:nvPr>
            <p:extLst>
              <p:ext uri="{D42A27DB-BD31-4B8C-83A1-F6EECF244321}">
                <p14:modId xmlns:p14="http://schemas.microsoft.com/office/powerpoint/2010/main" val="462782337"/>
              </p:ext>
            </p:extLst>
          </p:nvPr>
        </p:nvGraphicFramePr>
        <p:xfrm>
          <a:off x="9220155" y="4236880"/>
          <a:ext cx="3523403" cy="3505200"/>
        </p:xfrm>
        <a:graphic>
          <a:graphicData uri="http://schemas.openxmlformats.org/drawingml/2006/table">
            <a:tbl>
              <a:tblPr firstRow="1" bandRow="1">
                <a:tableStyleId>{5C22544A-7EE6-4342-B048-85BDC9FD1C3A}</a:tableStyleId>
              </a:tblPr>
              <a:tblGrid>
                <a:gridCol w="3523403">
                  <a:extLst>
                    <a:ext uri="{9D8B030D-6E8A-4147-A177-3AD203B41FA5}">
                      <a16:colId xmlns:a16="http://schemas.microsoft.com/office/drawing/2014/main" val="2588205565"/>
                    </a:ext>
                  </a:extLst>
                </a:gridCol>
              </a:tblGrid>
              <a:tr h="2072640">
                <a:tc>
                  <a:txBody>
                    <a:bodyPr/>
                    <a:lstStyle/>
                    <a:p>
                      <a:r>
                        <a:rPr lang="en-US" sz="2800" dirty="0"/>
                        <a:t>For Bottom Rows: </a:t>
                      </a:r>
                    </a:p>
                    <a:p>
                      <a:r>
                        <a:rPr lang="en-US" sz="2800" dirty="0"/>
                        <a:t>Asking how many of the  pressure ulcers  present today were present at the “same stage at the time of the most recent SOC/ROC”</a:t>
                      </a:r>
                    </a:p>
                  </a:txBody>
                  <a:tcPr>
                    <a:solidFill>
                      <a:schemeClr val="accent1">
                        <a:lumMod val="60000"/>
                        <a:lumOff val="40000"/>
                      </a:schemeClr>
                    </a:solidFill>
                  </a:tcPr>
                </a:tc>
                <a:extLst>
                  <a:ext uri="{0D108BD9-81ED-4DB2-BD59-A6C34878D82A}">
                    <a16:rowId xmlns:a16="http://schemas.microsoft.com/office/drawing/2014/main" val="1158072850"/>
                  </a:ext>
                </a:extLst>
              </a:tr>
            </a:tbl>
          </a:graphicData>
        </a:graphic>
      </p:graphicFrame>
    </p:spTree>
    <p:extLst>
      <p:ext uri="{BB962C8B-B14F-4D97-AF65-F5344CB8AC3E}">
        <p14:creationId xmlns:p14="http://schemas.microsoft.com/office/powerpoint/2010/main" val="3233282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9" y="289719"/>
            <a:ext cx="11768614" cy="795370"/>
          </a:xfrm>
        </p:spPr>
        <p:txBody>
          <a:bodyPr>
            <a:normAutofit/>
          </a:bodyPr>
          <a:lstStyle/>
          <a:p>
            <a:pPr algn="ctr"/>
            <a:r>
              <a:rPr lang="en-US" sz="4000" u="sng" dirty="0">
                <a:solidFill>
                  <a:schemeClr val="accent1"/>
                </a:solidFill>
              </a:rPr>
              <a:t>M0104 Date of Referral B-6</a:t>
            </a:r>
            <a:endParaRPr lang="en-US" sz="4000" dirty="0">
              <a:solidFill>
                <a:schemeClr val="accent1"/>
              </a:solidFill>
            </a:endParaRPr>
          </a:p>
        </p:txBody>
      </p:sp>
      <p:sp>
        <p:nvSpPr>
          <p:cNvPr id="3" name="Content Placeholder 2"/>
          <p:cNvSpPr>
            <a:spLocks noGrp="1"/>
          </p:cNvSpPr>
          <p:nvPr>
            <p:ph idx="1"/>
          </p:nvPr>
        </p:nvSpPr>
        <p:spPr>
          <a:xfrm>
            <a:off x="251467" y="991436"/>
            <a:ext cx="12422426" cy="8427202"/>
          </a:xfrm>
          <a:ln>
            <a:noFill/>
          </a:ln>
        </p:spPr>
        <p:txBody>
          <a:bodyPr>
            <a:noAutofit/>
          </a:bodyPr>
          <a:lstStyle/>
          <a:p>
            <a:pPr marL="509603" indent="-509603"/>
            <a:r>
              <a:rPr lang="en-US" sz="2800" b="1" dirty="0">
                <a:solidFill>
                  <a:srgbClr val="000000"/>
                </a:solidFill>
              </a:rPr>
              <a:t>Valid Referral:  </a:t>
            </a:r>
          </a:p>
          <a:p>
            <a:pPr marL="866327" lvl="1" indent="-509603">
              <a:buFont typeface="Wingdings" panose="05000000000000000000" pitchFamily="2" charset="2"/>
              <a:buChar char="§"/>
            </a:pPr>
            <a:r>
              <a:rPr lang="en-US" sz="2800" dirty="0">
                <a:solidFill>
                  <a:srgbClr val="000000"/>
                </a:solidFill>
              </a:rPr>
              <a:t>Is considered to be received when the agency receives adequate information about a patient (name, address/contact info, diagnosis and or general home care needs.</a:t>
            </a:r>
          </a:p>
          <a:p>
            <a:pPr marL="813924" lvl="1" indent="-457200">
              <a:buFont typeface="Arial" panose="020B0604020202020204" pitchFamily="34" charset="0"/>
              <a:buChar char="•"/>
            </a:pPr>
            <a:r>
              <a:rPr lang="en-US" sz="2800" dirty="0">
                <a:solidFill>
                  <a:srgbClr val="000000"/>
                </a:solidFill>
              </a:rPr>
              <a:t>Referral for home care from hospitalist or other physician </a:t>
            </a:r>
            <a:br>
              <a:rPr lang="en-US" sz="2800" dirty="0">
                <a:solidFill>
                  <a:srgbClr val="000000"/>
                </a:solidFill>
              </a:rPr>
            </a:br>
            <a:r>
              <a:rPr lang="en-US" sz="2800" dirty="0">
                <a:solidFill>
                  <a:srgbClr val="000000"/>
                </a:solidFill>
              </a:rPr>
              <a:t>AND</a:t>
            </a:r>
          </a:p>
          <a:p>
            <a:pPr marL="813924" lvl="1" indent="-457200">
              <a:buFont typeface="Arial" panose="020B0604020202020204" pitchFamily="34" charset="0"/>
              <a:buChar char="•"/>
            </a:pPr>
            <a:r>
              <a:rPr lang="en-US" sz="2800" dirty="0">
                <a:solidFill>
                  <a:srgbClr val="000000"/>
                </a:solidFill>
              </a:rPr>
              <a:t>Agreement that referring physician or other physician will provide further orders and be following the patient</a:t>
            </a:r>
          </a:p>
          <a:p>
            <a:pPr marL="813924" lvl="1" indent="-457200">
              <a:buFont typeface="Arial" panose="020B0604020202020204" pitchFamily="34" charset="0"/>
              <a:buChar char="•"/>
            </a:pPr>
            <a:r>
              <a:rPr lang="en-US" sz="2800" dirty="0">
                <a:solidFill>
                  <a:srgbClr val="000000"/>
                </a:solidFill>
              </a:rPr>
              <a:t>Medicare eligibility must be “under the care of a physician”, contain sufficient information (name, address/contact info and diagnosis and/or general home care needs)</a:t>
            </a:r>
          </a:p>
          <a:p>
            <a:pPr marL="652295" lvl="2" indent="0">
              <a:buNone/>
            </a:pPr>
            <a:endParaRPr lang="en-US" sz="1000" dirty="0">
              <a:solidFill>
                <a:srgbClr val="000000"/>
              </a:solidFill>
            </a:endParaRPr>
          </a:p>
          <a:p>
            <a:pPr marL="509603" indent="-509603"/>
            <a:r>
              <a:rPr lang="en-US" sz="2800" b="1" dirty="0">
                <a:solidFill>
                  <a:srgbClr val="000000"/>
                </a:solidFill>
              </a:rPr>
              <a:t>Valid Order: </a:t>
            </a:r>
          </a:p>
          <a:p>
            <a:pPr marL="813924" lvl="1" indent="-457200">
              <a:buFont typeface="Arial" panose="020B0604020202020204" pitchFamily="34" charset="0"/>
              <a:buChar char="•"/>
            </a:pPr>
            <a:r>
              <a:rPr lang="en-US" sz="2800" dirty="0">
                <a:solidFill>
                  <a:srgbClr val="000000"/>
                </a:solidFill>
              </a:rPr>
              <a:t>A general order to “Evaluate for home care services” from a physician who will be following the patient (discipline(s) not specified)</a:t>
            </a:r>
          </a:p>
          <a:p>
            <a:pPr marL="813924" lvl="1" indent="-457200">
              <a:buFont typeface="Arial" panose="020B0604020202020204" pitchFamily="34" charset="0"/>
              <a:buChar char="•"/>
            </a:pPr>
            <a:r>
              <a:rPr lang="en-US" sz="2800" dirty="0">
                <a:solidFill>
                  <a:srgbClr val="000000"/>
                </a:solidFill>
              </a:rPr>
              <a:t>Assume this general order is for nursing</a:t>
            </a:r>
          </a:p>
          <a:p>
            <a:pPr marL="813924" lvl="1" indent="-457200">
              <a:buFont typeface="Arial" panose="020B0604020202020204" pitchFamily="34" charset="0"/>
              <a:buChar char="•"/>
            </a:pPr>
            <a:r>
              <a:rPr lang="en-US" sz="2800" dirty="0">
                <a:solidFill>
                  <a:srgbClr val="000000"/>
                </a:solidFill>
              </a:rPr>
              <a:t>Nursing to conduct the Initial Assessment Visit then Comprehensive Assessment</a:t>
            </a:r>
          </a:p>
          <a:p>
            <a:pPr marL="152880" indent="0"/>
            <a:endParaRPr lang="en-US" sz="48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16</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830381012"/>
              </p:ext>
            </p:extLst>
          </p:nvPr>
        </p:nvGraphicFramePr>
        <p:xfrm>
          <a:off x="6538119" y="5776119"/>
          <a:ext cx="4953000" cy="853440"/>
        </p:xfrm>
        <a:graphic>
          <a:graphicData uri="http://schemas.openxmlformats.org/drawingml/2006/table">
            <a:tbl>
              <a:tblPr firstRow="1" bandRow="1">
                <a:tableStyleId>{5C22544A-7EE6-4342-B048-85BDC9FD1C3A}</a:tableStyleId>
              </a:tblPr>
              <a:tblGrid>
                <a:gridCol w="4953000">
                  <a:extLst>
                    <a:ext uri="{9D8B030D-6E8A-4147-A177-3AD203B41FA5}">
                      <a16:colId xmlns:a16="http://schemas.microsoft.com/office/drawing/2014/main" val="20000"/>
                    </a:ext>
                  </a:extLst>
                </a:gridCol>
              </a:tblGrid>
              <a:tr h="370840">
                <a:tc>
                  <a:txBody>
                    <a:bodyPr/>
                    <a:lstStyle/>
                    <a:p>
                      <a:r>
                        <a:rPr lang="en-US" dirty="0"/>
                        <a:t>Careful other regulations may apply – physician notification for example</a:t>
                      </a:r>
                    </a:p>
                  </a:txBody>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099289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9DD5F-E564-49F8-B201-DD0184995335}"/>
              </a:ext>
            </a:extLst>
          </p:cNvPr>
          <p:cNvSpPr>
            <a:spLocks noGrp="1"/>
          </p:cNvSpPr>
          <p:nvPr>
            <p:ph type="title"/>
          </p:nvPr>
        </p:nvSpPr>
        <p:spPr>
          <a:xfrm>
            <a:off x="574981" y="442119"/>
            <a:ext cx="12322035" cy="860148"/>
          </a:xfrm>
        </p:spPr>
        <p:txBody>
          <a:bodyPr/>
          <a:lstStyle/>
          <a:p>
            <a:pPr algn="ctr"/>
            <a:r>
              <a:rPr lang="en-US" sz="5400" dirty="0">
                <a:solidFill>
                  <a:schemeClr val="accent1"/>
                </a:solidFill>
              </a:rPr>
              <a:t>Test Your Knowledge 1: </a:t>
            </a:r>
            <a:endParaRPr lang="en-US" sz="5400" dirty="0"/>
          </a:p>
        </p:txBody>
      </p:sp>
      <p:sp>
        <p:nvSpPr>
          <p:cNvPr id="4" name="Slide Number Placeholder 3">
            <a:extLst>
              <a:ext uri="{FF2B5EF4-FFF2-40B4-BE49-F238E27FC236}">
                <a16:creationId xmlns:a16="http://schemas.microsoft.com/office/drawing/2014/main" id="{0931F007-B59D-4787-9170-92D515AF45E6}"/>
              </a:ext>
            </a:extLst>
          </p:cNvPr>
          <p:cNvSpPr>
            <a:spLocks noGrp="1"/>
          </p:cNvSpPr>
          <p:nvPr>
            <p:ph type="sldNum" sz="quarter" idx="12"/>
          </p:nvPr>
        </p:nvSpPr>
        <p:spPr/>
        <p:txBody>
          <a:bodyPr/>
          <a:lstStyle/>
          <a:p>
            <a:fld id="{895F941F-37F6-4B1F-AEB2-74CB5EFF426C}" type="slidenum">
              <a:rPr lang="en-US" smtClean="0"/>
              <a:pPr/>
              <a:t>160</a:t>
            </a:fld>
            <a:endParaRPr lang="en-US" dirty="0"/>
          </a:p>
        </p:txBody>
      </p:sp>
      <p:pic>
        <p:nvPicPr>
          <p:cNvPr id="5" name="Content Placeholder 4">
            <a:extLst>
              <a:ext uri="{FF2B5EF4-FFF2-40B4-BE49-F238E27FC236}">
                <a16:creationId xmlns:a16="http://schemas.microsoft.com/office/drawing/2014/main" id="{2F0FF8F2-4CAC-4C85-AB5B-7C8D4F11DAC6}"/>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74980" y="1737519"/>
            <a:ext cx="11847446" cy="6992164"/>
          </a:xfrm>
          <a:prstGeom prst="rect">
            <a:avLst/>
          </a:prstGeom>
          <a:noFill/>
          <a:ln>
            <a:noFill/>
          </a:ln>
        </p:spPr>
      </p:pic>
    </p:spTree>
    <p:extLst>
      <p:ext uri="{BB962C8B-B14F-4D97-AF65-F5344CB8AC3E}">
        <p14:creationId xmlns:p14="http://schemas.microsoft.com/office/powerpoint/2010/main" val="199496257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877EA-150D-4413-945F-7C1065A0F279}"/>
              </a:ext>
            </a:extLst>
          </p:cNvPr>
          <p:cNvSpPr>
            <a:spLocks noGrp="1"/>
          </p:cNvSpPr>
          <p:nvPr>
            <p:ph type="title"/>
          </p:nvPr>
        </p:nvSpPr>
        <p:spPr>
          <a:xfrm>
            <a:off x="594519" y="248063"/>
            <a:ext cx="12322035" cy="860148"/>
          </a:xfrm>
        </p:spPr>
        <p:txBody>
          <a:bodyPr/>
          <a:lstStyle/>
          <a:p>
            <a:pPr algn="ctr"/>
            <a:r>
              <a:rPr lang="en-US" sz="5400" dirty="0">
                <a:solidFill>
                  <a:srgbClr val="FF0000"/>
                </a:solidFill>
              </a:rPr>
              <a:t>Test Your Knowledge Response 1: </a:t>
            </a:r>
          </a:p>
        </p:txBody>
      </p:sp>
      <p:sp>
        <p:nvSpPr>
          <p:cNvPr id="4" name="Slide Number Placeholder 3">
            <a:extLst>
              <a:ext uri="{FF2B5EF4-FFF2-40B4-BE49-F238E27FC236}">
                <a16:creationId xmlns:a16="http://schemas.microsoft.com/office/drawing/2014/main" id="{DD882EF6-2301-4C43-8D82-923B967A3091}"/>
              </a:ext>
            </a:extLst>
          </p:cNvPr>
          <p:cNvSpPr>
            <a:spLocks noGrp="1"/>
          </p:cNvSpPr>
          <p:nvPr>
            <p:ph type="sldNum" sz="quarter" idx="12"/>
          </p:nvPr>
        </p:nvSpPr>
        <p:spPr/>
        <p:txBody>
          <a:bodyPr/>
          <a:lstStyle/>
          <a:p>
            <a:fld id="{895F941F-37F6-4B1F-AEB2-74CB5EFF426C}" type="slidenum">
              <a:rPr lang="en-US" smtClean="0"/>
              <a:pPr/>
              <a:t>161</a:t>
            </a:fld>
            <a:endParaRPr lang="en-US" dirty="0"/>
          </a:p>
        </p:txBody>
      </p:sp>
      <p:pic>
        <p:nvPicPr>
          <p:cNvPr id="5" name="Content Placeholder 4">
            <a:extLst>
              <a:ext uri="{FF2B5EF4-FFF2-40B4-BE49-F238E27FC236}">
                <a16:creationId xmlns:a16="http://schemas.microsoft.com/office/drawing/2014/main" id="{97BBA5C0-0C0C-4A45-893E-3048950DEBAE}"/>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370487" y="1508919"/>
            <a:ext cx="4038600" cy="7714986"/>
          </a:xfrm>
          <a:prstGeom prst="rect">
            <a:avLst/>
          </a:prstGeom>
          <a:noFill/>
          <a:ln>
            <a:noFill/>
          </a:ln>
        </p:spPr>
      </p:pic>
      <p:pic>
        <p:nvPicPr>
          <p:cNvPr id="6" name="Picture 5">
            <a:extLst>
              <a:ext uri="{FF2B5EF4-FFF2-40B4-BE49-F238E27FC236}">
                <a16:creationId xmlns:a16="http://schemas.microsoft.com/office/drawing/2014/main" id="{E6EF0DA6-14D1-4DA4-ADA1-4BAE73A1AC34}"/>
              </a:ext>
            </a:extLst>
          </p:cNvPr>
          <p:cNvPicPr>
            <a:picLocks noChangeAspect="1"/>
          </p:cNvPicPr>
          <p:nvPr/>
        </p:nvPicPr>
        <p:blipFill>
          <a:blip r:embed="rId4"/>
          <a:stretch>
            <a:fillRect/>
          </a:stretch>
        </p:blipFill>
        <p:spPr>
          <a:xfrm>
            <a:off x="4710344" y="1302267"/>
            <a:ext cx="7913617" cy="7921638"/>
          </a:xfrm>
          <a:prstGeom prst="rect">
            <a:avLst/>
          </a:prstGeom>
        </p:spPr>
      </p:pic>
    </p:spTree>
    <p:extLst>
      <p:ext uri="{BB962C8B-B14F-4D97-AF65-F5344CB8AC3E}">
        <p14:creationId xmlns:p14="http://schemas.microsoft.com/office/powerpoint/2010/main" val="281442962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4E0C2-99B6-4074-8FA6-DBE268509677}"/>
              </a:ext>
            </a:extLst>
          </p:cNvPr>
          <p:cNvSpPr>
            <a:spLocks noGrp="1"/>
          </p:cNvSpPr>
          <p:nvPr>
            <p:ph type="title"/>
          </p:nvPr>
        </p:nvSpPr>
        <p:spPr>
          <a:xfrm>
            <a:off x="565476" y="365919"/>
            <a:ext cx="12322035" cy="860148"/>
          </a:xfrm>
        </p:spPr>
        <p:txBody>
          <a:bodyPr/>
          <a:lstStyle/>
          <a:p>
            <a:pPr algn="ctr"/>
            <a:r>
              <a:rPr lang="en-US" sz="5400" dirty="0">
                <a:solidFill>
                  <a:srgbClr val="FF0000"/>
                </a:solidFill>
              </a:rPr>
              <a:t>Coding at Discharge?</a:t>
            </a:r>
          </a:p>
        </p:txBody>
      </p:sp>
      <p:sp>
        <p:nvSpPr>
          <p:cNvPr id="4" name="Slide Number Placeholder 3">
            <a:extLst>
              <a:ext uri="{FF2B5EF4-FFF2-40B4-BE49-F238E27FC236}">
                <a16:creationId xmlns:a16="http://schemas.microsoft.com/office/drawing/2014/main" id="{1E11F42E-3527-4FE9-95C5-BE532A7BD4F9}"/>
              </a:ext>
            </a:extLst>
          </p:cNvPr>
          <p:cNvSpPr>
            <a:spLocks noGrp="1"/>
          </p:cNvSpPr>
          <p:nvPr>
            <p:ph type="sldNum" sz="quarter" idx="12"/>
          </p:nvPr>
        </p:nvSpPr>
        <p:spPr/>
        <p:txBody>
          <a:bodyPr/>
          <a:lstStyle/>
          <a:p>
            <a:fld id="{895F941F-37F6-4B1F-AEB2-74CB5EFF426C}" type="slidenum">
              <a:rPr lang="en-US" smtClean="0"/>
              <a:pPr/>
              <a:t>162</a:t>
            </a:fld>
            <a:endParaRPr lang="en-US" dirty="0"/>
          </a:p>
        </p:txBody>
      </p:sp>
      <p:pic>
        <p:nvPicPr>
          <p:cNvPr id="5" name="Content Placeholder 4">
            <a:extLst>
              <a:ext uri="{FF2B5EF4-FFF2-40B4-BE49-F238E27FC236}">
                <a16:creationId xmlns:a16="http://schemas.microsoft.com/office/drawing/2014/main" id="{424C0C25-6916-4F13-9666-D75F6817828D}"/>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7101" y="1585119"/>
            <a:ext cx="4256018" cy="7467600"/>
          </a:xfrm>
          <a:prstGeom prst="rect">
            <a:avLst/>
          </a:prstGeom>
          <a:noFill/>
          <a:ln>
            <a:noFill/>
          </a:ln>
        </p:spPr>
      </p:pic>
      <p:pic>
        <p:nvPicPr>
          <p:cNvPr id="6" name="Picture 5">
            <a:extLst>
              <a:ext uri="{FF2B5EF4-FFF2-40B4-BE49-F238E27FC236}">
                <a16:creationId xmlns:a16="http://schemas.microsoft.com/office/drawing/2014/main" id="{90B2FD83-912B-452E-9D28-420F539DB3AD}"/>
              </a:ext>
            </a:extLst>
          </p:cNvPr>
          <p:cNvPicPr>
            <a:picLocks noChangeAspect="1"/>
          </p:cNvPicPr>
          <p:nvPr/>
        </p:nvPicPr>
        <p:blipFill>
          <a:blip r:embed="rId4"/>
          <a:stretch>
            <a:fillRect/>
          </a:stretch>
        </p:blipFill>
        <p:spPr>
          <a:xfrm>
            <a:off x="4804306" y="1124469"/>
            <a:ext cx="7913616" cy="8275384"/>
          </a:xfrm>
          <a:prstGeom prst="rect">
            <a:avLst/>
          </a:prstGeom>
        </p:spPr>
      </p:pic>
    </p:spTree>
    <p:extLst>
      <p:ext uri="{BB962C8B-B14F-4D97-AF65-F5344CB8AC3E}">
        <p14:creationId xmlns:p14="http://schemas.microsoft.com/office/powerpoint/2010/main" val="179735671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15E35-3380-4363-A9A2-A6E5BD286DD1}"/>
              </a:ext>
            </a:extLst>
          </p:cNvPr>
          <p:cNvSpPr>
            <a:spLocks noGrp="1"/>
          </p:cNvSpPr>
          <p:nvPr>
            <p:ph type="title"/>
          </p:nvPr>
        </p:nvSpPr>
        <p:spPr>
          <a:xfrm>
            <a:off x="554324" y="204014"/>
            <a:ext cx="12322035" cy="860148"/>
          </a:xfrm>
        </p:spPr>
        <p:txBody>
          <a:bodyPr/>
          <a:lstStyle/>
          <a:p>
            <a:pPr algn="ctr"/>
            <a:r>
              <a:rPr lang="en-US" sz="5400" dirty="0">
                <a:solidFill>
                  <a:srgbClr val="FF0000"/>
                </a:solidFill>
              </a:rPr>
              <a:t>Present at most recent SOC? </a:t>
            </a:r>
          </a:p>
        </p:txBody>
      </p:sp>
      <p:sp>
        <p:nvSpPr>
          <p:cNvPr id="4" name="Slide Number Placeholder 3">
            <a:extLst>
              <a:ext uri="{FF2B5EF4-FFF2-40B4-BE49-F238E27FC236}">
                <a16:creationId xmlns:a16="http://schemas.microsoft.com/office/drawing/2014/main" id="{38D34FAA-F540-4D71-9BD9-B9907CEEDCCF}"/>
              </a:ext>
            </a:extLst>
          </p:cNvPr>
          <p:cNvSpPr>
            <a:spLocks noGrp="1"/>
          </p:cNvSpPr>
          <p:nvPr>
            <p:ph type="sldNum" sz="quarter" idx="12"/>
          </p:nvPr>
        </p:nvSpPr>
        <p:spPr/>
        <p:txBody>
          <a:bodyPr/>
          <a:lstStyle/>
          <a:p>
            <a:fld id="{895F941F-37F6-4B1F-AEB2-74CB5EFF426C}" type="slidenum">
              <a:rPr lang="en-US" smtClean="0"/>
              <a:pPr/>
              <a:t>163</a:t>
            </a:fld>
            <a:endParaRPr lang="en-US" dirty="0"/>
          </a:p>
        </p:txBody>
      </p:sp>
      <p:sp>
        <p:nvSpPr>
          <p:cNvPr id="5" name="Rectangle 4">
            <a:extLst>
              <a:ext uri="{FF2B5EF4-FFF2-40B4-BE49-F238E27FC236}">
                <a16:creationId xmlns:a16="http://schemas.microsoft.com/office/drawing/2014/main" id="{FC4AC41A-ADD0-4BB1-91C2-C1623BA3BDD6}"/>
              </a:ext>
            </a:extLst>
          </p:cNvPr>
          <p:cNvSpPr/>
          <p:nvPr/>
        </p:nvSpPr>
        <p:spPr>
          <a:xfrm>
            <a:off x="2265047" y="1141425"/>
            <a:ext cx="8601869" cy="954107"/>
          </a:xfrm>
          <a:prstGeom prst="rect">
            <a:avLst/>
          </a:prstGeom>
        </p:spPr>
        <p:txBody>
          <a:bodyPr wrap="square">
            <a:spAutoFit/>
          </a:bodyPr>
          <a:lstStyle/>
          <a:p>
            <a:pPr marL="685800" indent="-685800">
              <a:buFont typeface="Arial" panose="020B0604020202020204" pitchFamily="34" charset="0"/>
              <a:buChar char="•"/>
            </a:pPr>
            <a:r>
              <a:rPr lang="en-US" sz="2800" dirty="0"/>
              <a:t>Was this unstageable pressure ulcer due to slough and/or eschar present at SOC?</a:t>
            </a:r>
          </a:p>
        </p:txBody>
      </p:sp>
      <p:pic>
        <p:nvPicPr>
          <p:cNvPr id="6" name="Picture 5">
            <a:extLst>
              <a:ext uri="{FF2B5EF4-FFF2-40B4-BE49-F238E27FC236}">
                <a16:creationId xmlns:a16="http://schemas.microsoft.com/office/drawing/2014/main" id="{2B937923-0A91-4C6F-BC6A-6586926FBF1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9719" y="3032919"/>
            <a:ext cx="4724400" cy="5105400"/>
          </a:xfrm>
          <a:prstGeom prst="rect">
            <a:avLst/>
          </a:prstGeom>
          <a:noFill/>
          <a:ln>
            <a:noFill/>
          </a:ln>
        </p:spPr>
      </p:pic>
      <p:pic>
        <p:nvPicPr>
          <p:cNvPr id="7" name="Picture 6">
            <a:extLst>
              <a:ext uri="{FF2B5EF4-FFF2-40B4-BE49-F238E27FC236}">
                <a16:creationId xmlns:a16="http://schemas.microsoft.com/office/drawing/2014/main" id="{D6535BF6-16A4-4A1C-ACA7-009EAC3143B0}"/>
              </a:ext>
            </a:extLst>
          </p:cNvPr>
          <p:cNvPicPr>
            <a:picLocks noChangeAspect="1"/>
          </p:cNvPicPr>
          <p:nvPr/>
        </p:nvPicPr>
        <p:blipFill>
          <a:blip r:embed="rId4"/>
          <a:stretch>
            <a:fillRect/>
          </a:stretch>
        </p:blipFill>
        <p:spPr>
          <a:xfrm>
            <a:off x="5217319" y="2423319"/>
            <a:ext cx="7604919" cy="6995318"/>
          </a:xfrm>
          <a:prstGeom prst="rect">
            <a:avLst/>
          </a:prstGeom>
        </p:spPr>
      </p:pic>
    </p:spTree>
    <p:extLst>
      <p:ext uri="{BB962C8B-B14F-4D97-AF65-F5344CB8AC3E}">
        <p14:creationId xmlns:p14="http://schemas.microsoft.com/office/powerpoint/2010/main" val="1479269328"/>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D4D89-D6FC-4CEF-8E29-0BCB96F88E29}"/>
              </a:ext>
            </a:extLst>
          </p:cNvPr>
          <p:cNvSpPr>
            <a:spLocks noGrp="1"/>
          </p:cNvSpPr>
          <p:nvPr>
            <p:ph type="title"/>
          </p:nvPr>
        </p:nvSpPr>
        <p:spPr>
          <a:xfrm>
            <a:off x="574981" y="365919"/>
            <a:ext cx="12322035" cy="860148"/>
          </a:xfrm>
        </p:spPr>
        <p:txBody>
          <a:bodyPr/>
          <a:lstStyle/>
          <a:p>
            <a:pPr algn="ctr"/>
            <a:r>
              <a:rPr lang="en-US" sz="5400" dirty="0">
                <a:solidFill>
                  <a:srgbClr val="FF0000"/>
                </a:solidFill>
              </a:rPr>
              <a:t>Rationale:</a:t>
            </a:r>
          </a:p>
        </p:txBody>
      </p:sp>
      <p:sp>
        <p:nvSpPr>
          <p:cNvPr id="3" name="Content Placeholder 2">
            <a:extLst>
              <a:ext uri="{FF2B5EF4-FFF2-40B4-BE49-F238E27FC236}">
                <a16:creationId xmlns:a16="http://schemas.microsoft.com/office/drawing/2014/main" id="{BB80BB13-2F2B-448B-832A-2CDB7DC6016E}"/>
              </a:ext>
            </a:extLst>
          </p:cNvPr>
          <p:cNvSpPr>
            <a:spLocks noGrp="1"/>
          </p:cNvSpPr>
          <p:nvPr>
            <p:ph idx="1"/>
          </p:nvPr>
        </p:nvSpPr>
        <p:spPr>
          <a:xfrm>
            <a:off x="719866" y="1738248"/>
            <a:ext cx="11636506" cy="6813962"/>
          </a:xfrm>
        </p:spPr>
        <p:txBody>
          <a:bodyPr/>
          <a:lstStyle/>
          <a:p>
            <a:pPr marL="685800" indent="-685800">
              <a:buFont typeface="Arial" panose="020B0604020202020204" pitchFamily="34" charset="0"/>
              <a:buChar char="•"/>
            </a:pPr>
            <a:r>
              <a:rPr lang="en-US" sz="3200" b="1" dirty="0">
                <a:solidFill>
                  <a:schemeClr val="accent1"/>
                </a:solidFill>
              </a:rPr>
              <a:t>At admission</a:t>
            </a:r>
            <a:r>
              <a:rPr lang="en-US" sz="3200" b="1" dirty="0"/>
              <a:t>, the patient had a Stage 3 pressure ulcer on her coccyx, so:</a:t>
            </a:r>
            <a:endParaRPr lang="en-US" sz="3200" dirty="0"/>
          </a:p>
          <a:p>
            <a:pPr marL="685800" indent="-685800">
              <a:buFont typeface="Arial" panose="020B0604020202020204" pitchFamily="34" charset="0"/>
              <a:buChar char="•"/>
            </a:pPr>
            <a:r>
              <a:rPr lang="en-US" sz="3200" b="1" dirty="0"/>
              <a:t>M1311B1 is coded as 1 on the SOC/ROC Assessment.</a:t>
            </a:r>
            <a:endParaRPr lang="en-US" sz="3200" dirty="0"/>
          </a:p>
          <a:p>
            <a:endParaRPr lang="en-US" sz="3200" b="1" dirty="0">
              <a:solidFill>
                <a:schemeClr val="accent1"/>
              </a:solidFill>
            </a:endParaRPr>
          </a:p>
          <a:p>
            <a:r>
              <a:rPr lang="en-US" sz="3200" b="1" dirty="0">
                <a:solidFill>
                  <a:schemeClr val="accent1"/>
                </a:solidFill>
              </a:rPr>
              <a:t>Rationale at Discharge:</a:t>
            </a:r>
            <a:endParaRPr lang="en-US" sz="3200" dirty="0">
              <a:solidFill>
                <a:schemeClr val="accent1"/>
              </a:solidFill>
            </a:endParaRPr>
          </a:p>
          <a:p>
            <a:pPr marL="685800" indent="-685800">
              <a:buFont typeface="Arial" panose="020B0604020202020204" pitchFamily="34" charset="0"/>
              <a:buChar char="•"/>
            </a:pPr>
            <a:r>
              <a:rPr lang="en-US" sz="3200" b="1" dirty="0"/>
              <a:t>At DC, the Stage 3 </a:t>
            </a:r>
            <a:r>
              <a:rPr lang="en-US" sz="3200" b="1" dirty="0" err="1"/>
              <a:t>pu</a:t>
            </a:r>
            <a:r>
              <a:rPr lang="en-US" sz="3200" b="1" dirty="0"/>
              <a:t> on the coccyx is completely covered with eschar and the wound bed cannot be visualized and numerically staged so,</a:t>
            </a:r>
            <a:endParaRPr lang="en-US" sz="3200" dirty="0"/>
          </a:p>
          <a:p>
            <a:pPr marL="685800" indent="-685800">
              <a:buFont typeface="Arial" panose="020B0604020202020204" pitchFamily="34" charset="0"/>
              <a:buChar char="•"/>
            </a:pPr>
            <a:r>
              <a:rPr lang="en-US" sz="3200" b="1" dirty="0"/>
              <a:t>M1311E1 Unstageable:  Slough and/or eschar is coded as 1 on the DC assessment</a:t>
            </a:r>
            <a:endParaRPr lang="en-US" sz="3200" dirty="0"/>
          </a:p>
          <a:p>
            <a:pPr marL="685800" indent="-685800">
              <a:buFont typeface="Arial" panose="020B0604020202020204" pitchFamily="34" charset="0"/>
              <a:buChar char="•"/>
            </a:pPr>
            <a:r>
              <a:rPr lang="en-US" sz="3200" b="1" dirty="0"/>
              <a:t>M1311E2 is coded as 0 on the DC Assessment as this </a:t>
            </a:r>
            <a:r>
              <a:rPr lang="en-US" sz="3200" b="1" dirty="0" err="1"/>
              <a:t>pu</a:t>
            </a:r>
            <a:r>
              <a:rPr lang="en-US" sz="3200" b="1" dirty="0"/>
              <a:t> was not present at SOC/ROC</a:t>
            </a:r>
            <a:endParaRPr lang="en-US" sz="3200" dirty="0"/>
          </a:p>
          <a:p>
            <a:endParaRPr lang="en-US" dirty="0"/>
          </a:p>
        </p:txBody>
      </p:sp>
      <p:sp>
        <p:nvSpPr>
          <p:cNvPr id="4" name="Slide Number Placeholder 3">
            <a:extLst>
              <a:ext uri="{FF2B5EF4-FFF2-40B4-BE49-F238E27FC236}">
                <a16:creationId xmlns:a16="http://schemas.microsoft.com/office/drawing/2014/main" id="{81DA1B4F-D32A-4D3E-8133-A7290EAD9553}"/>
              </a:ext>
            </a:extLst>
          </p:cNvPr>
          <p:cNvSpPr>
            <a:spLocks noGrp="1"/>
          </p:cNvSpPr>
          <p:nvPr>
            <p:ph type="sldNum" sz="quarter" idx="12"/>
          </p:nvPr>
        </p:nvSpPr>
        <p:spPr/>
        <p:txBody>
          <a:bodyPr/>
          <a:lstStyle/>
          <a:p>
            <a:fld id="{895F941F-37F6-4B1F-AEB2-74CB5EFF426C}" type="slidenum">
              <a:rPr lang="en-US" smtClean="0"/>
              <a:pPr/>
              <a:t>164</a:t>
            </a:fld>
            <a:endParaRPr lang="en-US" dirty="0"/>
          </a:p>
        </p:txBody>
      </p:sp>
    </p:spTree>
    <p:extLst>
      <p:ext uri="{BB962C8B-B14F-4D97-AF65-F5344CB8AC3E}">
        <p14:creationId xmlns:p14="http://schemas.microsoft.com/office/powerpoint/2010/main" val="265706933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EBC3B-388F-4DFA-8CDF-44132387D9B6}"/>
              </a:ext>
            </a:extLst>
          </p:cNvPr>
          <p:cNvSpPr>
            <a:spLocks noGrp="1"/>
          </p:cNvSpPr>
          <p:nvPr>
            <p:ph type="title"/>
          </p:nvPr>
        </p:nvSpPr>
        <p:spPr>
          <a:xfrm>
            <a:off x="1" y="365918"/>
            <a:ext cx="13072308" cy="990601"/>
          </a:xfrm>
        </p:spPr>
        <p:txBody>
          <a:bodyPr/>
          <a:lstStyle/>
          <a:p>
            <a:pPr algn="ctr"/>
            <a:br>
              <a:rPr lang="en-US" sz="5400" dirty="0">
                <a:solidFill>
                  <a:srgbClr val="FF0000"/>
                </a:solidFill>
              </a:rPr>
            </a:br>
            <a:r>
              <a:rPr lang="en-US" sz="5400" dirty="0">
                <a:solidFill>
                  <a:srgbClr val="FF0000"/>
                </a:solidFill>
              </a:rPr>
              <a:t>Test Your Knowledge 2:</a:t>
            </a:r>
            <a:br>
              <a:rPr lang="en-US" dirty="0"/>
            </a:br>
            <a:endParaRPr lang="en-US" dirty="0"/>
          </a:p>
        </p:txBody>
      </p:sp>
      <p:sp>
        <p:nvSpPr>
          <p:cNvPr id="3" name="Content Placeholder 2">
            <a:extLst>
              <a:ext uri="{FF2B5EF4-FFF2-40B4-BE49-F238E27FC236}">
                <a16:creationId xmlns:a16="http://schemas.microsoft.com/office/drawing/2014/main" id="{B79AF05A-EF46-4CE3-8D6D-1E018823A321}"/>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C90CF830-3599-4E49-9632-0FC21E75019F}"/>
              </a:ext>
            </a:extLst>
          </p:cNvPr>
          <p:cNvSpPr>
            <a:spLocks noGrp="1"/>
          </p:cNvSpPr>
          <p:nvPr>
            <p:ph type="sldNum" sz="quarter" idx="12"/>
          </p:nvPr>
        </p:nvSpPr>
        <p:spPr/>
        <p:txBody>
          <a:bodyPr/>
          <a:lstStyle/>
          <a:p>
            <a:fld id="{895F941F-37F6-4B1F-AEB2-74CB5EFF426C}" type="slidenum">
              <a:rPr lang="en-US" smtClean="0"/>
              <a:pPr/>
              <a:t>165</a:t>
            </a:fld>
            <a:endParaRPr lang="en-US" dirty="0"/>
          </a:p>
        </p:txBody>
      </p:sp>
      <p:pic>
        <p:nvPicPr>
          <p:cNvPr id="5" name="Content Placeholder 4">
            <a:extLst>
              <a:ext uri="{FF2B5EF4-FFF2-40B4-BE49-F238E27FC236}">
                <a16:creationId xmlns:a16="http://schemas.microsoft.com/office/drawing/2014/main" id="{50C39F1E-B609-44E8-BBB4-E7559EB8A9D7}"/>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42118" y="1450957"/>
            <a:ext cx="11980307" cy="75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525247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F7CBC-61F7-4827-ACAB-48CC83B8E5A8}"/>
              </a:ext>
            </a:extLst>
          </p:cNvPr>
          <p:cNvSpPr>
            <a:spLocks noGrp="1"/>
          </p:cNvSpPr>
          <p:nvPr>
            <p:ph type="title"/>
          </p:nvPr>
        </p:nvSpPr>
        <p:spPr>
          <a:xfrm>
            <a:off x="431201" y="442119"/>
            <a:ext cx="12322035" cy="623698"/>
          </a:xfrm>
        </p:spPr>
        <p:txBody>
          <a:bodyPr/>
          <a:lstStyle/>
          <a:p>
            <a:pPr algn="ctr"/>
            <a:r>
              <a:rPr lang="en-US" sz="5400" dirty="0">
                <a:solidFill>
                  <a:srgbClr val="FF0000"/>
                </a:solidFill>
              </a:rPr>
              <a:t>Response Scenario 2:</a:t>
            </a:r>
            <a:endParaRPr lang="en-US" sz="5400" dirty="0"/>
          </a:p>
        </p:txBody>
      </p:sp>
      <p:sp>
        <p:nvSpPr>
          <p:cNvPr id="4" name="Slide Number Placeholder 3">
            <a:extLst>
              <a:ext uri="{FF2B5EF4-FFF2-40B4-BE49-F238E27FC236}">
                <a16:creationId xmlns:a16="http://schemas.microsoft.com/office/drawing/2014/main" id="{8A51629F-2D61-47FB-B191-850A233584A6}"/>
              </a:ext>
            </a:extLst>
          </p:cNvPr>
          <p:cNvSpPr>
            <a:spLocks noGrp="1"/>
          </p:cNvSpPr>
          <p:nvPr>
            <p:ph type="sldNum" sz="quarter" idx="12"/>
          </p:nvPr>
        </p:nvSpPr>
        <p:spPr/>
        <p:txBody>
          <a:bodyPr/>
          <a:lstStyle/>
          <a:p>
            <a:fld id="{895F941F-37F6-4B1F-AEB2-74CB5EFF426C}" type="slidenum">
              <a:rPr lang="en-US" smtClean="0"/>
              <a:pPr/>
              <a:t>166</a:t>
            </a:fld>
            <a:endParaRPr lang="en-US" dirty="0"/>
          </a:p>
        </p:txBody>
      </p:sp>
      <p:pic>
        <p:nvPicPr>
          <p:cNvPr id="5" name="Content Placeholder 4">
            <a:extLst>
              <a:ext uri="{FF2B5EF4-FFF2-40B4-BE49-F238E27FC236}">
                <a16:creationId xmlns:a16="http://schemas.microsoft.com/office/drawing/2014/main" id="{E60D7B1F-D949-4032-8A64-F63F64BA3C7F}"/>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7644" y="1253318"/>
            <a:ext cx="5343676" cy="8165320"/>
          </a:xfrm>
          <a:prstGeom prst="rect">
            <a:avLst/>
          </a:prstGeom>
          <a:noFill/>
          <a:ln>
            <a:noFill/>
          </a:ln>
        </p:spPr>
      </p:pic>
      <p:pic>
        <p:nvPicPr>
          <p:cNvPr id="6" name="Picture 5">
            <a:extLst>
              <a:ext uri="{FF2B5EF4-FFF2-40B4-BE49-F238E27FC236}">
                <a16:creationId xmlns:a16="http://schemas.microsoft.com/office/drawing/2014/main" id="{87A4389A-0B52-4992-A740-7345058A67C7}"/>
              </a:ext>
            </a:extLst>
          </p:cNvPr>
          <p:cNvPicPr>
            <a:picLocks noChangeAspect="1"/>
          </p:cNvPicPr>
          <p:nvPr/>
        </p:nvPicPr>
        <p:blipFill>
          <a:blip r:embed="rId4"/>
          <a:stretch>
            <a:fillRect/>
          </a:stretch>
        </p:blipFill>
        <p:spPr>
          <a:xfrm>
            <a:off x="5500844" y="1095342"/>
            <a:ext cx="7447750" cy="8323296"/>
          </a:xfrm>
          <a:prstGeom prst="rect">
            <a:avLst/>
          </a:prstGeom>
        </p:spPr>
      </p:pic>
    </p:spTree>
    <p:extLst>
      <p:ext uri="{BB962C8B-B14F-4D97-AF65-F5344CB8AC3E}">
        <p14:creationId xmlns:p14="http://schemas.microsoft.com/office/powerpoint/2010/main" val="393187496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4BD12-FF5A-4F69-8704-C66C1D3FB955}"/>
              </a:ext>
            </a:extLst>
          </p:cNvPr>
          <p:cNvSpPr>
            <a:spLocks noGrp="1"/>
          </p:cNvSpPr>
          <p:nvPr>
            <p:ph type="title"/>
          </p:nvPr>
        </p:nvSpPr>
        <p:spPr>
          <a:xfrm>
            <a:off x="574981" y="365919"/>
            <a:ext cx="12322035" cy="685800"/>
          </a:xfrm>
        </p:spPr>
        <p:txBody>
          <a:bodyPr/>
          <a:lstStyle/>
          <a:p>
            <a:pPr algn="ctr"/>
            <a:r>
              <a:rPr lang="en-US" sz="5400" dirty="0">
                <a:solidFill>
                  <a:srgbClr val="FF0000"/>
                </a:solidFill>
              </a:rPr>
              <a:t>Response at Discharge:</a:t>
            </a:r>
          </a:p>
        </p:txBody>
      </p:sp>
      <p:sp>
        <p:nvSpPr>
          <p:cNvPr id="4" name="Slide Number Placeholder 3">
            <a:extLst>
              <a:ext uri="{FF2B5EF4-FFF2-40B4-BE49-F238E27FC236}">
                <a16:creationId xmlns:a16="http://schemas.microsoft.com/office/drawing/2014/main" id="{098DFB38-4F61-4F14-895C-B38ACF13002B}"/>
              </a:ext>
            </a:extLst>
          </p:cNvPr>
          <p:cNvSpPr>
            <a:spLocks noGrp="1"/>
          </p:cNvSpPr>
          <p:nvPr>
            <p:ph type="sldNum" sz="quarter" idx="12"/>
          </p:nvPr>
        </p:nvSpPr>
        <p:spPr/>
        <p:txBody>
          <a:bodyPr/>
          <a:lstStyle/>
          <a:p>
            <a:fld id="{895F941F-37F6-4B1F-AEB2-74CB5EFF426C}" type="slidenum">
              <a:rPr lang="en-US" smtClean="0"/>
              <a:pPr/>
              <a:t>167</a:t>
            </a:fld>
            <a:endParaRPr lang="en-US" dirty="0"/>
          </a:p>
        </p:txBody>
      </p:sp>
      <p:pic>
        <p:nvPicPr>
          <p:cNvPr id="5" name="Content Placeholder 4">
            <a:extLst>
              <a:ext uri="{FF2B5EF4-FFF2-40B4-BE49-F238E27FC236}">
                <a16:creationId xmlns:a16="http://schemas.microsoft.com/office/drawing/2014/main" id="{77D633D4-4240-47A8-B0E2-9CCB4A7F59CF}"/>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0" y="1280320"/>
            <a:ext cx="5029200" cy="795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a:extLst>
              <a:ext uri="{FF2B5EF4-FFF2-40B4-BE49-F238E27FC236}">
                <a16:creationId xmlns:a16="http://schemas.microsoft.com/office/drawing/2014/main" id="{610F5249-E91C-4B8F-B239-CF316F6E6433}"/>
              </a:ext>
            </a:extLst>
          </p:cNvPr>
          <p:cNvPicPr>
            <a:picLocks noGrp="1" noChangeAspect="1"/>
          </p:cNvPicPr>
          <p:nvPr>
            <p:ph idx="1"/>
          </p:nvPr>
        </p:nvPicPr>
        <p:blipFill>
          <a:blip r:embed="rId4"/>
          <a:stretch>
            <a:fillRect/>
          </a:stretch>
        </p:blipFill>
        <p:spPr>
          <a:xfrm>
            <a:off x="5029200" y="1051720"/>
            <a:ext cx="7681119" cy="8179418"/>
          </a:xfrm>
          <a:prstGeom prst="rect">
            <a:avLst/>
          </a:prstGeom>
        </p:spPr>
      </p:pic>
    </p:spTree>
    <p:extLst>
      <p:ext uri="{BB962C8B-B14F-4D97-AF65-F5344CB8AC3E}">
        <p14:creationId xmlns:p14="http://schemas.microsoft.com/office/powerpoint/2010/main" val="45291360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2D4AE-46B8-4C15-8E48-58DC207821A1}"/>
              </a:ext>
            </a:extLst>
          </p:cNvPr>
          <p:cNvSpPr>
            <a:spLocks noGrp="1"/>
          </p:cNvSpPr>
          <p:nvPr>
            <p:ph type="title"/>
          </p:nvPr>
        </p:nvSpPr>
        <p:spPr>
          <a:xfrm>
            <a:off x="574981" y="365919"/>
            <a:ext cx="12322035" cy="860148"/>
          </a:xfrm>
        </p:spPr>
        <p:txBody>
          <a:bodyPr/>
          <a:lstStyle/>
          <a:p>
            <a:pPr algn="ctr"/>
            <a:r>
              <a:rPr lang="en-US" sz="5400" dirty="0">
                <a:solidFill>
                  <a:srgbClr val="FF0000"/>
                </a:solidFill>
              </a:rPr>
              <a:t>Present at SOC?</a:t>
            </a:r>
          </a:p>
        </p:txBody>
      </p:sp>
      <p:sp>
        <p:nvSpPr>
          <p:cNvPr id="3" name="Content Placeholder 2">
            <a:extLst>
              <a:ext uri="{FF2B5EF4-FFF2-40B4-BE49-F238E27FC236}">
                <a16:creationId xmlns:a16="http://schemas.microsoft.com/office/drawing/2014/main" id="{B3DC67B0-86BA-43C7-9BE5-0DBE852E54FA}"/>
              </a:ext>
            </a:extLst>
          </p:cNvPr>
          <p:cNvSpPr>
            <a:spLocks noGrp="1"/>
          </p:cNvSpPr>
          <p:nvPr>
            <p:ph idx="1"/>
          </p:nvPr>
        </p:nvSpPr>
        <p:spPr>
          <a:xfrm>
            <a:off x="10881519" y="2172936"/>
            <a:ext cx="1329968" cy="1814268"/>
          </a:xfrm>
        </p:spPr>
        <p:txBody>
          <a:bodyPr/>
          <a:lstStyle/>
          <a:p>
            <a:endParaRPr lang="en-US"/>
          </a:p>
        </p:txBody>
      </p:sp>
      <p:sp>
        <p:nvSpPr>
          <p:cNvPr id="4" name="Slide Number Placeholder 3">
            <a:extLst>
              <a:ext uri="{FF2B5EF4-FFF2-40B4-BE49-F238E27FC236}">
                <a16:creationId xmlns:a16="http://schemas.microsoft.com/office/drawing/2014/main" id="{B98CA3B7-865A-49BB-AFCA-E8C3F8D0D322}"/>
              </a:ext>
            </a:extLst>
          </p:cNvPr>
          <p:cNvSpPr>
            <a:spLocks noGrp="1"/>
          </p:cNvSpPr>
          <p:nvPr>
            <p:ph type="sldNum" sz="quarter" idx="12"/>
          </p:nvPr>
        </p:nvSpPr>
        <p:spPr/>
        <p:txBody>
          <a:bodyPr/>
          <a:lstStyle/>
          <a:p>
            <a:fld id="{895F941F-37F6-4B1F-AEB2-74CB5EFF426C}" type="slidenum">
              <a:rPr lang="en-US" smtClean="0"/>
              <a:pPr/>
              <a:t>168</a:t>
            </a:fld>
            <a:endParaRPr lang="en-US" dirty="0"/>
          </a:p>
        </p:txBody>
      </p:sp>
      <p:pic>
        <p:nvPicPr>
          <p:cNvPr id="5" name="Content Placeholder 4">
            <a:extLst>
              <a:ext uri="{FF2B5EF4-FFF2-40B4-BE49-F238E27FC236}">
                <a16:creationId xmlns:a16="http://schemas.microsoft.com/office/drawing/2014/main" id="{3A4D7281-3560-47A4-8A80-7534A0CC8536}"/>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13519" y="1585119"/>
            <a:ext cx="46482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13040FA7-6491-4487-BC0E-7310437CB87C}"/>
              </a:ext>
            </a:extLst>
          </p:cNvPr>
          <p:cNvPicPr>
            <a:picLocks noChangeAspect="1"/>
          </p:cNvPicPr>
          <p:nvPr/>
        </p:nvPicPr>
        <p:blipFill>
          <a:blip r:embed="rId4"/>
          <a:stretch>
            <a:fillRect/>
          </a:stretch>
        </p:blipFill>
        <p:spPr>
          <a:xfrm>
            <a:off x="5090319" y="1544636"/>
            <a:ext cx="7750035" cy="7686501"/>
          </a:xfrm>
          <a:prstGeom prst="rect">
            <a:avLst/>
          </a:prstGeom>
        </p:spPr>
      </p:pic>
    </p:spTree>
    <p:extLst>
      <p:ext uri="{BB962C8B-B14F-4D97-AF65-F5344CB8AC3E}">
        <p14:creationId xmlns:p14="http://schemas.microsoft.com/office/powerpoint/2010/main" val="106487550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E8EE6-518A-4857-A467-89FD3996C14E}"/>
              </a:ext>
            </a:extLst>
          </p:cNvPr>
          <p:cNvSpPr>
            <a:spLocks noGrp="1"/>
          </p:cNvSpPr>
          <p:nvPr>
            <p:ph type="title"/>
          </p:nvPr>
        </p:nvSpPr>
        <p:spPr>
          <a:xfrm>
            <a:off x="574981" y="365919"/>
            <a:ext cx="12322035" cy="860148"/>
          </a:xfrm>
        </p:spPr>
        <p:txBody>
          <a:bodyPr/>
          <a:lstStyle/>
          <a:p>
            <a:pPr algn="ctr"/>
            <a:r>
              <a:rPr lang="en-US" sz="5400" dirty="0">
                <a:solidFill>
                  <a:srgbClr val="FF0000"/>
                </a:solidFill>
              </a:rPr>
              <a:t>Rationale:</a:t>
            </a:r>
          </a:p>
        </p:txBody>
      </p:sp>
      <p:sp>
        <p:nvSpPr>
          <p:cNvPr id="3" name="Content Placeholder 2">
            <a:extLst>
              <a:ext uri="{FF2B5EF4-FFF2-40B4-BE49-F238E27FC236}">
                <a16:creationId xmlns:a16="http://schemas.microsoft.com/office/drawing/2014/main" id="{86EB399A-482E-4A4E-9D02-70C075A27818}"/>
              </a:ext>
            </a:extLst>
          </p:cNvPr>
          <p:cNvSpPr>
            <a:spLocks noGrp="1"/>
          </p:cNvSpPr>
          <p:nvPr>
            <p:ph idx="1"/>
          </p:nvPr>
        </p:nvSpPr>
        <p:spPr>
          <a:xfrm>
            <a:off x="574981" y="1356519"/>
            <a:ext cx="11636506" cy="8915400"/>
          </a:xfrm>
        </p:spPr>
        <p:txBody>
          <a:bodyPr/>
          <a:lstStyle/>
          <a:p>
            <a:pPr marL="685800" indent="-685800">
              <a:buFont typeface="Arial" panose="020B0604020202020204" pitchFamily="34" charset="0"/>
              <a:buChar char="•"/>
            </a:pPr>
            <a:r>
              <a:rPr lang="en-US" sz="3000" dirty="0"/>
              <a:t>The documentation that accompanied the patient at SOC identified a pressure ulcer/injury located beneath a non-removable dressing.</a:t>
            </a:r>
          </a:p>
          <a:p>
            <a:pPr marL="685800" indent="-685800">
              <a:buFont typeface="Arial" panose="020B0604020202020204" pitchFamily="34" charset="0"/>
              <a:buChar char="•"/>
            </a:pPr>
            <a:r>
              <a:rPr lang="en-US" sz="3000" dirty="0"/>
              <a:t>Pressure ulcers/injuries that are known to be present but that are unstageable due to a non-removable dressing/device should be reported in M1311D1 – Unstageable</a:t>
            </a:r>
          </a:p>
          <a:p>
            <a:pPr marL="685800" indent="-685800">
              <a:buFont typeface="Arial" panose="020B0604020202020204" pitchFamily="34" charset="0"/>
              <a:buChar char="•"/>
            </a:pPr>
            <a:r>
              <a:rPr lang="en-US" sz="3000" dirty="0"/>
              <a:t>“Known” refers to when documentation is available that states pressure ulcer/injury exists under the non-removable dressing/device</a:t>
            </a:r>
          </a:p>
          <a:p>
            <a:pPr marL="685800" indent="-685800">
              <a:buFont typeface="Arial" panose="020B0604020202020204" pitchFamily="34" charset="0"/>
              <a:buChar char="•"/>
            </a:pPr>
            <a:r>
              <a:rPr lang="en-US" sz="3000" dirty="0"/>
              <a:t>On day 4, the dressing is changed and a Stage 3 pressure ulcer is identified.  At the time of discharge, the pressure ulcer is covered with eschar and cannot be numerically staged.</a:t>
            </a:r>
          </a:p>
          <a:p>
            <a:pPr marL="685800" indent="-685800">
              <a:buFont typeface="Arial" panose="020B0604020202020204" pitchFamily="34" charset="0"/>
              <a:buChar char="•"/>
            </a:pPr>
            <a:r>
              <a:rPr lang="en-US" sz="3000" dirty="0"/>
              <a:t>Therefore, the Discharge Assessment Item:</a:t>
            </a:r>
          </a:p>
          <a:p>
            <a:pPr marL="685800" indent="-685800">
              <a:buFont typeface="Arial" panose="020B0604020202020204" pitchFamily="34" charset="0"/>
              <a:buChar char="•"/>
            </a:pPr>
            <a:r>
              <a:rPr lang="en-US" sz="3000" dirty="0"/>
              <a:t>M1311E1-Unstageable Pressure Ulcer due to Slough and/or eschar is coded as 1</a:t>
            </a:r>
          </a:p>
          <a:p>
            <a:pPr marL="685800" indent="-685800">
              <a:buFont typeface="Arial" panose="020B0604020202020204" pitchFamily="34" charset="0"/>
              <a:buChar char="•"/>
            </a:pPr>
            <a:r>
              <a:rPr lang="en-US" sz="3000" dirty="0"/>
              <a:t>M1311E2 is coded as 0 because this unstageable pressure ulcer due to slough/eschar was NOT present at the most recent SOC/ROC.</a:t>
            </a:r>
          </a:p>
          <a:p>
            <a:pPr marL="685800" indent="-6858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0C4AB65B-33FD-4AB2-ADEC-3F6419991510}"/>
              </a:ext>
            </a:extLst>
          </p:cNvPr>
          <p:cNvSpPr>
            <a:spLocks noGrp="1"/>
          </p:cNvSpPr>
          <p:nvPr>
            <p:ph type="sldNum" sz="quarter" idx="12"/>
          </p:nvPr>
        </p:nvSpPr>
        <p:spPr/>
        <p:txBody>
          <a:bodyPr/>
          <a:lstStyle/>
          <a:p>
            <a:fld id="{895F941F-37F6-4B1F-AEB2-74CB5EFF426C}" type="slidenum">
              <a:rPr lang="en-US" smtClean="0"/>
              <a:pPr/>
              <a:t>169</a:t>
            </a:fld>
            <a:endParaRPr lang="en-US" dirty="0"/>
          </a:p>
        </p:txBody>
      </p:sp>
    </p:spTree>
    <p:extLst>
      <p:ext uri="{BB962C8B-B14F-4D97-AF65-F5344CB8AC3E}">
        <p14:creationId xmlns:p14="http://schemas.microsoft.com/office/powerpoint/2010/main" val="14016648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7350" y="355258"/>
            <a:ext cx="6280488" cy="685801"/>
          </a:xfrm>
        </p:spPr>
        <p:txBody>
          <a:bodyPr>
            <a:noAutofit/>
          </a:bodyPr>
          <a:lstStyle/>
          <a:p>
            <a:r>
              <a:rPr lang="en-US" sz="3700" u="sng" dirty="0">
                <a:solidFill>
                  <a:schemeClr val="accent1"/>
                </a:solidFill>
              </a:rPr>
              <a:t>M0110 Episode Timing  B-7</a:t>
            </a:r>
          </a:p>
        </p:txBody>
      </p:sp>
      <p:sp>
        <p:nvSpPr>
          <p:cNvPr id="3" name="Content Placeholder 2"/>
          <p:cNvSpPr>
            <a:spLocks noGrp="1"/>
          </p:cNvSpPr>
          <p:nvPr>
            <p:ph idx="1"/>
          </p:nvPr>
        </p:nvSpPr>
        <p:spPr>
          <a:xfrm>
            <a:off x="272420" y="1239019"/>
            <a:ext cx="12070374" cy="7449364"/>
          </a:xfrm>
        </p:spPr>
        <p:txBody>
          <a:bodyPr>
            <a:normAutofit lnSpcReduction="10000"/>
          </a:bodyPr>
          <a:lstStyle/>
          <a:p>
            <a:r>
              <a:rPr lang="en-US" sz="3200" b="1" dirty="0">
                <a:solidFill>
                  <a:srgbClr val="000000"/>
                </a:solidFill>
              </a:rPr>
              <a:t>*PPS payment item and affects (HIPPS Code)</a:t>
            </a:r>
          </a:p>
          <a:p>
            <a:pPr marL="652294" lvl="1" indent="0">
              <a:buNone/>
            </a:pPr>
            <a:endParaRPr lang="en-US" sz="900" dirty="0">
              <a:solidFill>
                <a:srgbClr val="000000"/>
              </a:solidFill>
            </a:endParaRPr>
          </a:p>
          <a:p>
            <a:pPr marL="457200" lvl="1" indent="-457200">
              <a:buFont typeface="Arial" panose="020B0604020202020204" pitchFamily="34" charset="0"/>
              <a:buChar char="•"/>
            </a:pPr>
            <a:r>
              <a:rPr lang="en-US" sz="3200" dirty="0">
                <a:solidFill>
                  <a:srgbClr val="000000"/>
                </a:solidFill>
              </a:rPr>
              <a:t>*Identifies placement of the current Medicare payment episode in the patient’s current sequence of </a:t>
            </a:r>
            <a:r>
              <a:rPr lang="en-US" sz="3200" b="1" dirty="0">
                <a:solidFill>
                  <a:srgbClr val="000000"/>
                </a:solidFill>
              </a:rPr>
              <a:t>adjacent</a:t>
            </a:r>
            <a:r>
              <a:rPr lang="en-US" sz="3200" dirty="0">
                <a:solidFill>
                  <a:srgbClr val="000000"/>
                </a:solidFill>
              </a:rPr>
              <a:t> Medicare PPS 60 day payment episodes</a:t>
            </a:r>
            <a:r>
              <a:rPr lang="en-US" sz="3600" dirty="0">
                <a:solidFill>
                  <a:srgbClr val="000000"/>
                </a:solidFill>
              </a:rPr>
              <a:t>. </a:t>
            </a:r>
          </a:p>
          <a:p>
            <a:pPr marL="0" lvl="1" indent="0">
              <a:buNone/>
            </a:pPr>
            <a:endParaRPr lang="en-US" sz="900" dirty="0">
              <a:solidFill>
                <a:srgbClr val="000000"/>
              </a:solidFill>
            </a:endParaRPr>
          </a:p>
          <a:p>
            <a:pPr marL="571500" lvl="1" indent="-571500">
              <a:buFont typeface="Arial" panose="020B0604020202020204" pitchFamily="34" charset="0"/>
              <a:buChar char="•"/>
            </a:pPr>
            <a:r>
              <a:rPr lang="en-US" sz="3600" dirty="0">
                <a:solidFill>
                  <a:srgbClr val="000000"/>
                </a:solidFill>
              </a:rPr>
              <a:t>*</a:t>
            </a:r>
            <a:r>
              <a:rPr lang="en-US" sz="3200" dirty="0">
                <a:solidFill>
                  <a:srgbClr val="000000"/>
                </a:solidFill>
              </a:rPr>
              <a:t>Also used by Non-PPS payers using a PPS-like payment model.</a:t>
            </a:r>
          </a:p>
          <a:p>
            <a:pPr marL="0" lvl="1" indent="0">
              <a:buNone/>
            </a:pPr>
            <a:endParaRPr lang="en-US" sz="900" dirty="0">
              <a:solidFill>
                <a:srgbClr val="000000"/>
              </a:solidFill>
            </a:endParaRPr>
          </a:p>
          <a:p>
            <a:pPr marL="457200" lvl="1" indent="-457200">
              <a:buFont typeface="Arial" panose="020B0604020202020204" pitchFamily="34" charset="0"/>
              <a:buChar char="•"/>
            </a:pPr>
            <a:r>
              <a:rPr lang="en-US" sz="3200" dirty="0">
                <a:solidFill>
                  <a:srgbClr val="000000"/>
                </a:solidFill>
              </a:rPr>
              <a:t>Currently, HH PPS uses a 4 equation case-mix payment model that recognizes and differentiates payment for 60 day episode </a:t>
            </a:r>
            <a:r>
              <a:rPr lang="en-US" sz="3200" b="1" dirty="0">
                <a:solidFill>
                  <a:srgbClr val="000000"/>
                </a:solidFill>
              </a:rPr>
              <a:t>based on whether the patient is in early or late episode of care </a:t>
            </a:r>
            <a:r>
              <a:rPr lang="en-US" sz="3200" dirty="0">
                <a:solidFill>
                  <a:srgbClr val="000000"/>
                </a:solidFill>
              </a:rPr>
              <a:t>to develop the HIPPS billing code – </a:t>
            </a:r>
            <a:r>
              <a:rPr lang="en-US" sz="3200" b="1" dirty="0">
                <a:solidFill>
                  <a:srgbClr val="000000"/>
                </a:solidFill>
              </a:rPr>
              <a:t>January 1, 2020 </a:t>
            </a:r>
            <a:r>
              <a:rPr lang="en-US" sz="3200" dirty="0">
                <a:solidFill>
                  <a:srgbClr val="000000"/>
                </a:solidFill>
              </a:rPr>
              <a:t>case-mix will rely more heavily on patient characteristics and 5 other variables – </a:t>
            </a:r>
            <a:r>
              <a:rPr lang="en-US" sz="3200" b="1" dirty="0">
                <a:solidFill>
                  <a:srgbClr val="000000"/>
                </a:solidFill>
              </a:rPr>
              <a:t>unit of payment will change to every 30 day.</a:t>
            </a:r>
          </a:p>
          <a:p>
            <a:pPr marL="0" lvl="1" indent="0">
              <a:buNone/>
            </a:pPr>
            <a:endParaRPr lang="en-US" sz="900" dirty="0">
              <a:solidFill>
                <a:srgbClr val="000000"/>
              </a:solidFill>
            </a:endParaRPr>
          </a:p>
          <a:p>
            <a:pPr marL="457200" lvl="1" indent="-457200">
              <a:buFont typeface="Arial" panose="020B0604020202020204" pitchFamily="34" charset="0"/>
              <a:buChar char="•"/>
            </a:pPr>
            <a:r>
              <a:rPr lang="en-US" sz="3200" dirty="0">
                <a:solidFill>
                  <a:srgbClr val="000000"/>
                </a:solidFill>
              </a:rPr>
              <a:t>Currently HIPPS codes are used with revenue codes on institutional claims submitted to Medicare Contractor – until Jan. 1, 2020</a:t>
            </a:r>
          </a:p>
          <a:p>
            <a:pPr marL="0" lvl="1" indent="0">
              <a:buNone/>
            </a:pPr>
            <a:endParaRPr lang="en-US" sz="36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17</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212064020"/>
              </p:ext>
            </p:extLst>
          </p:nvPr>
        </p:nvGraphicFramePr>
        <p:xfrm>
          <a:off x="586753" y="8211596"/>
          <a:ext cx="11441708" cy="1060842"/>
        </p:xfrm>
        <a:graphic>
          <a:graphicData uri="http://schemas.openxmlformats.org/drawingml/2006/table">
            <a:tbl>
              <a:tblPr firstRow="1" bandRow="1">
                <a:tableStyleId>{5C22544A-7EE6-4342-B048-85BDC9FD1C3A}</a:tableStyleId>
              </a:tblPr>
              <a:tblGrid>
                <a:gridCol w="11441708">
                  <a:extLst>
                    <a:ext uri="{9D8B030D-6E8A-4147-A177-3AD203B41FA5}">
                      <a16:colId xmlns:a16="http://schemas.microsoft.com/office/drawing/2014/main" val="20000"/>
                    </a:ext>
                  </a:extLst>
                </a:gridCol>
              </a:tblGrid>
              <a:tr h="1060842">
                <a:tc>
                  <a:txBody>
                    <a:bodyPr/>
                    <a:lstStyle/>
                    <a:p>
                      <a:endParaRPr lang="en-US" sz="400" dirty="0"/>
                    </a:p>
                    <a:p>
                      <a:r>
                        <a:rPr lang="en-US" sz="2400" dirty="0"/>
                        <a:t>For a list of case mix diagnoses: www.cms.gov/Medicare/Medicare-Fee-for-Service-Payment/HomeHealthPPS/CaseMixGrouperSoftware.html</a:t>
                      </a:r>
                    </a:p>
                  </a:txBody>
                  <a:tcPr marL="130762" marR="130762" marT="62791" marB="62791">
                    <a:solidFill>
                      <a:schemeClr val="accent5">
                        <a:lumMod val="50000"/>
                        <a:lumOff val="50000"/>
                      </a:schemeClr>
                    </a:solid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4004F496-3A6F-493B-B4ED-CC2E5D952BC2}"/>
              </a:ext>
            </a:extLst>
          </p:cNvPr>
          <p:cNvPicPr>
            <a:picLocks noChangeAspect="1"/>
          </p:cNvPicPr>
          <p:nvPr/>
        </p:nvPicPr>
        <p:blipFill>
          <a:blip r:embed="rId3"/>
          <a:stretch>
            <a:fillRect/>
          </a:stretch>
        </p:blipFill>
        <p:spPr>
          <a:xfrm>
            <a:off x="8138320" y="355258"/>
            <a:ext cx="4937918" cy="1534661"/>
          </a:xfrm>
          <a:prstGeom prst="rect">
            <a:avLst/>
          </a:prstGeom>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755" y="2687472"/>
            <a:ext cx="12531414" cy="6731165"/>
          </a:xfrm>
        </p:spPr>
        <p:txBody>
          <a:bodyPr>
            <a:normAutofit fontScale="92500" lnSpcReduction="20000"/>
          </a:bodyPr>
          <a:lstStyle/>
          <a:p>
            <a:pPr marL="0" indent="0"/>
            <a:endParaRPr lang="en-US" sz="800" dirty="0">
              <a:solidFill>
                <a:srgbClr val="000000"/>
              </a:solidFill>
            </a:endParaRPr>
          </a:p>
          <a:p>
            <a:pPr marL="866327" lvl="1" indent="-509603"/>
            <a:r>
              <a:rPr lang="en-US" sz="2800" dirty="0">
                <a:solidFill>
                  <a:srgbClr val="000000"/>
                </a:solidFill>
              </a:rPr>
              <a:t>Response “0” NO – the only pressure ulcer is Stage l or if a former Stage 2 has healed and the patient has no other pressure ulcers. </a:t>
            </a:r>
          </a:p>
          <a:p>
            <a:pPr marL="356723" lvl="1" indent="0">
              <a:buNone/>
            </a:pPr>
            <a:endParaRPr lang="en-US" sz="200" dirty="0">
              <a:solidFill>
                <a:srgbClr val="000000"/>
              </a:solidFill>
            </a:endParaRPr>
          </a:p>
          <a:p>
            <a:pPr marL="866327" lvl="1" indent="-509603"/>
            <a:r>
              <a:rPr lang="en-US" sz="2800" dirty="0">
                <a:solidFill>
                  <a:srgbClr val="000000"/>
                </a:solidFill>
              </a:rPr>
              <a:t>*Response “1” YES – If the patient has an </a:t>
            </a:r>
            <a:r>
              <a:rPr lang="en-US" sz="2800" b="1" u="sng" dirty="0">
                <a:solidFill>
                  <a:srgbClr val="000000"/>
                </a:solidFill>
              </a:rPr>
              <a:t>unhealed</a:t>
            </a:r>
            <a:r>
              <a:rPr lang="en-US" sz="2800" dirty="0">
                <a:solidFill>
                  <a:srgbClr val="000000"/>
                </a:solidFill>
              </a:rPr>
              <a:t> Stage 2,  Stage 3 or Stage 4 pressure ulcer at any healing status level </a:t>
            </a:r>
            <a:r>
              <a:rPr lang="en-US" sz="2800" b="1" dirty="0">
                <a:solidFill>
                  <a:srgbClr val="000000"/>
                </a:solidFill>
              </a:rPr>
              <a:t>OR</a:t>
            </a:r>
            <a:r>
              <a:rPr lang="en-US" sz="2800" dirty="0">
                <a:solidFill>
                  <a:srgbClr val="000000"/>
                </a:solidFill>
              </a:rPr>
              <a:t> if the patient has an </a:t>
            </a:r>
            <a:r>
              <a:rPr lang="en-US" sz="2800" b="1" dirty="0">
                <a:solidFill>
                  <a:srgbClr val="000000"/>
                </a:solidFill>
              </a:rPr>
              <a:t>Unstageable</a:t>
            </a:r>
            <a:r>
              <a:rPr lang="en-US" sz="2800" dirty="0">
                <a:solidFill>
                  <a:srgbClr val="000000"/>
                </a:solidFill>
              </a:rPr>
              <a:t> ulcer(s).</a:t>
            </a:r>
          </a:p>
          <a:p>
            <a:pPr marL="866327" lvl="1" indent="-509603"/>
            <a:r>
              <a:rPr lang="en-US" sz="2800" dirty="0">
                <a:solidFill>
                  <a:srgbClr val="FF0000"/>
                </a:solidFill>
              </a:rPr>
              <a:t>Closed</a:t>
            </a:r>
            <a:r>
              <a:rPr lang="en-US" sz="2800" dirty="0">
                <a:solidFill>
                  <a:srgbClr val="000000"/>
                </a:solidFill>
              </a:rPr>
              <a:t> stage 3 or 4 are </a:t>
            </a:r>
            <a:r>
              <a:rPr lang="en-US" sz="2800" b="1" dirty="0">
                <a:solidFill>
                  <a:schemeClr val="accent1"/>
                </a:solidFill>
              </a:rPr>
              <a:t>not reported </a:t>
            </a:r>
            <a:r>
              <a:rPr lang="en-US" sz="2800" dirty="0">
                <a:solidFill>
                  <a:srgbClr val="000000"/>
                </a:solidFill>
              </a:rPr>
              <a:t>UNLESS they reopen.</a:t>
            </a:r>
          </a:p>
          <a:p>
            <a:pPr marL="356724" lvl="1" indent="0">
              <a:buNone/>
            </a:pPr>
            <a:endParaRPr lang="en-US" sz="1900" dirty="0">
              <a:solidFill>
                <a:srgbClr val="000000"/>
              </a:solidFill>
            </a:endParaRPr>
          </a:p>
          <a:p>
            <a:pPr marL="356723" lvl="1" indent="0">
              <a:buNone/>
            </a:pPr>
            <a:endParaRPr lang="en-US" sz="500" dirty="0">
              <a:solidFill>
                <a:srgbClr val="000000"/>
              </a:solidFill>
            </a:endParaRPr>
          </a:p>
          <a:p>
            <a:pPr marL="866327" lvl="1" indent="-509603"/>
            <a:r>
              <a:rPr lang="en-US" sz="3200" b="1" dirty="0">
                <a:solidFill>
                  <a:srgbClr val="000000"/>
                </a:solidFill>
              </a:rPr>
              <a:t>Unstageable</a:t>
            </a:r>
            <a:r>
              <a:rPr lang="en-US" sz="3200" dirty="0">
                <a:solidFill>
                  <a:srgbClr val="000000"/>
                </a:solidFill>
              </a:rPr>
              <a:t> pressure ulcer – </a:t>
            </a:r>
            <a:r>
              <a:rPr lang="en-US" sz="3200" b="1" dirty="0">
                <a:solidFill>
                  <a:srgbClr val="000000"/>
                </a:solidFill>
              </a:rPr>
              <a:t>3 definitions</a:t>
            </a:r>
            <a:r>
              <a:rPr lang="en-US" sz="3200" dirty="0">
                <a:solidFill>
                  <a:srgbClr val="000000"/>
                </a:solidFill>
              </a:rPr>
              <a:t>:</a:t>
            </a:r>
          </a:p>
          <a:p>
            <a:pPr marL="1133850" lvl="1" indent="-571500">
              <a:buFont typeface="Arial"/>
              <a:buChar char="•"/>
            </a:pPr>
            <a:r>
              <a:rPr lang="en-US" sz="2800" b="1" dirty="0">
                <a:solidFill>
                  <a:srgbClr val="000000"/>
                </a:solidFill>
              </a:rPr>
              <a:t> “Known” </a:t>
            </a:r>
            <a:r>
              <a:rPr lang="en-US" sz="2800" dirty="0">
                <a:solidFill>
                  <a:srgbClr val="000000"/>
                </a:solidFill>
              </a:rPr>
              <a:t>refers to documentation available that states a pressure ulcer/injury exists under the non-removable dressing/device. F-1</a:t>
            </a:r>
          </a:p>
          <a:p>
            <a:pPr marL="152881" indent="0"/>
            <a:endParaRPr lang="en-US" sz="600" dirty="0">
              <a:solidFill>
                <a:srgbClr val="000000"/>
              </a:solidFill>
            </a:endParaRPr>
          </a:p>
          <a:p>
            <a:pPr marL="1161898" lvl="2" indent="-509603"/>
            <a:r>
              <a:rPr lang="en-US" sz="2800" dirty="0">
                <a:solidFill>
                  <a:srgbClr val="000000"/>
                </a:solidFill>
              </a:rPr>
              <a:t>Pressure ulcers present on assessment but </a:t>
            </a:r>
            <a:r>
              <a:rPr lang="en-US" sz="2800" dirty="0">
                <a:solidFill>
                  <a:schemeClr val="accent1"/>
                </a:solidFill>
              </a:rPr>
              <a:t>cannot be staged </a:t>
            </a:r>
            <a:r>
              <a:rPr lang="en-US" sz="2800" dirty="0">
                <a:solidFill>
                  <a:srgbClr val="000000"/>
                </a:solidFill>
              </a:rPr>
              <a:t>because no bone, muscle, tendon or joint capsule are visible and some eschar/slough or scabbing are present obscuring visualization of Stage 4 structures=Unstageable</a:t>
            </a:r>
          </a:p>
          <a:p>
            <a:pPr marL="652295" lvl="2" indent="0">
              <a:buNone/>
            </a:pPr>
            <a:endParaRPr lang="en-US" sz="900" dirty="0">
              <a:solidFill>
                <a:srgbClr val="000000"/>
              </a:solidFill>
            </a:endParaRPr>
          </a:p>
          <a:p>
            <a:pPr marL="1161898" lvl="2" indent="-509603"/>
            <a:r>
              <a:rPr lang="en-US" sz="2800" dirty="0"/>
              <a:t>On the Discharge Assessment, if an unknown pressure ulcer/injury is discovered upon removal of a non-removable dressing/device, that pressure ulcer/injury </a:t>
            </a:r>
            <a:r>
              <a:rPr lang="en-US" sz="2800" b="1" dirty="0"/>
              <a:t>should be considered new</a:t>
            </a:r>
            <a:r>
              <a:rPr lang="en-US" sz="2800" dirty="0"/>
              <a:t>, and not be coded as present at the most recent SOC/ROC for M1311X2. </a:t>
            </a:r>
          </a:p>
          <a:p>
            <a:pPr marL="1161898" lvl="2" indent="-509603"/>
            <a:endParaRPr lang="en-US" sz="2800" dirty="0">
              <a:solidFill>
                <a:srgbClr val="000000"/>
              </a:solidFill>
            </a:endParaRPr>
          </a:p>
          <a:p>
            <a:pPr marL="0" indent="0">
              <a:buFont typeface="Wingdings" pitchFamily="2" charset="2"/>
              <a:buChar char="¢"/>
            </a:pPr>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170</a:t>
            </a:fld>
            <a:endParaRPr lang="en-US" dirty="0"/>
          </a:p>
        </p:txBody>
      </p:sp>
      <p:pic>
        <p:nvPicPr>
          <p:cNvPr id="6" name="Picture 5">
            <a:extLst>
              <a:ext uri="{FF2B5EF4-FFF2-40B4-BE49-F238E27FC236}">
                <a16:creationId xmlns:a16="http://schemas.microsoft.com/office/drawing/2014/main" id="{6970261E-0932-41A7-80D9-AA87A7F3FA8D}"/>
              </a:ext>
            </a:extLst>
          </p:cNvPr>
          <p:cNvPicPr>
            <a:picLocks noChangeAspect="1"/>
          </p:cNvPicPr>
          <p:nvPr/>
        </p:nvPicPr>
        <p:blipFill>
          <a:blip r:embed="rId3"/>
          <a:stretch>
            <a:fillRect/>
          </a:stretch>
        </p:blipFill>
        <p:spPr>
          <a:xfrm>
            <a:off x="272412" y="365920"/>
            <a:ext cx="12531414" cy="2362200"/>
          </a:xfrm>
          <a:prstGeom prst="rect">
            <a:avLst/>
          </a:prstGeom>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48E88-EDB0-43A6-8601-D06AEDB0B8F7}"/>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4FA3E808-63CD-4030-B05D-9D9E35356833}"/>
              </a:ext>
            </a:extLst>
          </p:cNvPr>
          <p:cNvSpPr>
            <a:spLocks noGrp="1"/>
          </p:cNvSpPr>
          <p:nvPr>
            <p:ph idx="1"/>
          </p:nvPr>
        </p:nvSpPr>
        <p:spPr>
          <a:xfrm>
            <a:off x="213519" y="3800244"/>
            <a:ext cx="12683496" cy="5355784"/>
          </a:xfrm>
        </p:spPr>
        <p:txBody>
          <a:bodyPr/>
          <a:lstStyle/>
          <a:p>
            <a:pPr marL="457200" indent="-457200">
              <a:buFont typeface="Arial"/>
              <a:buChar char="•"/>
            </a:pPr>
            <a:r>
              <a:rPr lang="en-US" sz="2800" b="1" dirty="0">
                <a:solidFill>
                  <a:srgbClr val="000000"/>
                </a:solidFill>
              </a:rPr>
              <a:t>Response 1 - Only if </a:t>
            </a:r>
            <a:r>
              <a:rPr lang="en-US" sz="2800" dirty="0">
                <a:solidFill>
                  <a:srgbClr val="000000"/>
                </a:solidFill>
              </a:rPr>
              <a:t>the </a:t>
            </a:r>
            <a:r>
              <a:rPr lang="en-US" sz="2800" b="1" dirty="0">
                <a:solidFill>
                  <a:srgbClr val="000000"/>
                </a:solidFill>
              </a:rPr>
              <a:t>oldest </a:t>
            </a:r>
            <a:r>
              <a:rPr lang="en-US" sz="2800" dirty="0">
                <a:solidFill>
                  <a:srgbClr val="000000"/>
                </a:solidFill>
              </a:rPr>
              <a:t>Stage 2 P.U. that is present at discharge was </a:t>
            </a:r>
            <a:r>
              <a:rPr lang="en-US" sz="2800" b="1" dirty="0">
                <a:solidFill>
                  <a:schemeClr val="accent1"/>
                </a:solidFill>
              </a:rPr>
              <a:t>Already present </a:t>
            </a:r>
            <a:r>
              <a:rPr lang="en-US" sz="2800" b="1" dirty="0">
                <a:solidFill>
                  <a:srgbClr val="000000"/>
                </a:solidFill>
              </a:rPr>
              <a:t>as a Stage 2 </a:t>
            </a:r>
            <a:r>
              <a:rPr lang="en-US" sz="2800" dirty="0">
                <a:solidFill>
                  <a:srgbClr val="000000"/>
                </a:solidFill>
              </a:rPr>
              <a:t>when the </a:t>
            </a:r>
            <a:r>
              <a:rPr lang="en-US" sz="2800" b="1" dirty="0">
                <a:solidFill>
                  <a:schemeClr val="accent1"/>
                </a:solidFill>
              </a:rPr>
              <a:t>first skin assessment </a:t>
            </a:r>
            <a:r>
              <a:rPr lang="en-US" sz="2800" dirty="0">
                <a:solidFill>
                  <a:srgbClr val="000000"/>
                </a:solidFill>
              </a:rPr>
              <a:t>completed at the </a:t>
            </a:r>
            <a:r>
              <a:rPr lang="en-US" sz="2800" dirty="0">
                <a:solidFill>
                  <a:schemeClr val="accent1"/>
                </a:solidFill>
              </a:rPr>
              <a:t>SOC/ROC.</a:t>
            </a:r>
            <a:r>
              <a:rPr lang="en-US" sz="2800" dirty="0">
                <a:solidFill>
                  <a:srgbClr val="000000"/>
                </a:solidFill>
              </a:rPr>
              <a:t> </a:t>
            </a:r>
          </a:p>
          <a:p>
            <a:pPr marL="171450" indent="-171450">
              <a:buFont typeface="Arial"/>
              <a:buChar char="•"/>
            </a:pPr>
            <a:r>
              <a:rPr lang="en-US" sz="400" dirty="0">
                <a:solidFill>
                  <a:srgbClr val="000000"/>
                </a:solidFill>
              </a:rPr>
              <a:t>    </a:t>
            </a:r>
          </a:p>
          <a:p>
            <a:pPr marL="457200" indent="-457200">
              <a:buFont typeface="Arial"/>
              <a:buChar char="•"/>
            </a:pPr>
            <a:r>
              <a:rPr lang="en-US" sz="2800" b="1" dirty="0">
                <a:solidFill>
                  <a:srgbClr val="000000"/>
                </a:solidFill>
              </a:rPr>
              <a:t>Response 2 - if </a:t>
            </a:r>
            <a:r>
              <a:rPr lang="en-US" sz="2800" dirty="0">
                <a:solidFill>
                  <a:srgbClr val="000000"/>
                </a:solidFill>
              </a:rPr>
              <a:t>the oldest Stage 2 P.U. that is </a:t>
            </a:r>
            <a:r>
              <a:rPr lang="en-US" sz="2800" dirty="0">
                <a:solidFill>
                  <a:schemeClr val="accent1"/>
                </a:solidFill>
              </a:rPr>
              <a:t>present at discharge was </a:t>
            </a:r>
            <a:r>
              <a:rPr lang="en-US" sz="2800" b="1" dirty="0">
                <a:solidFill>
                  <a:schemeClr val="accent1"/>
                </a:solidFill>
              </a:rPr>
              <a:t>NOT</a:t>
            </a:r>
            <a:r>
              <a:rPr lang="en-US" sz="2800" dirty="0">
                <a:solidFill>
                  <a:schemeClr val="accent1"/>
                </a:solidFill>
              </a:rPr>
              <a:t> </a:t>
            </a:r>
            <a:r>
              <a:rPr lang="en-US" sz="2800" dirty="0">
                <a:solidFill>
                  <a:srgbClr val="000000"/>
                </a:solidFill>
              </a:rPr>
              <a:t>a </a:t>
            </a:r>
            <a:r>
              <a:rPr lang="en-US" sz="2800" dirty="0">
                <a:solidFill>
                  <a:schemeClr val="accent1"/>
                </a:solidFill>
              </a:rPr>
              <a:t>stage 2 </a:t>
            </a:r>
            <a:r>
              <a:rPr lang="en-US" sz="2800" dirty="0">
                <a:solidFill>
                  <a:srgbClr val="000000"/>
                </a:solidFill>
              </a:rPr>
              <a:t>pressure ulcer </a:t>
            </a:r>
            <a:r>
              <a:rPr lang="en-US" sz="2800" dirty="0">
                <a:solidFill>
                  <a:schemeClr val="accent1"/>
                </a:solidFill>
              </a:rPr>
              <a:t>at the first skin assessment </a:t>
            </a:r>
            <a:r>
              <a:rPr lang="en-US" sz="2800" dirty="0">
                <a:solidFill>
                  <a:srgbClr val="000000"/>
                </a:solidFill>
              </a:rPr>
              <a:t>completed at the SOC/ROC visit - then enter the date first identified.   </a:t>
            </a:r>
          </a:p>
          <a:p>
            <a:pPr marL="171450" indent="-171450">
              <a:buFont typeface="Arial"/>
              <a:buChar char="•"/>
            </a:pPr>
            <a:r>
              <a:rPr lang="en-US" sz="400" dirty="0">
                <a:solidFill>
                  <a:srgbClr val="000000"/>
                </a:solidFill>
              </a:rPr>
              <a:t>  </a:t>
            </a:r>
          </a:p>
          <a:p>
            <a:pPr marL="457200" indent="-457200">
              <a:buFont typeface="Arial"/>
              <a:buChar char="•"/>
            </a:pPr>
            <a:r>
              <a:rPr lang="en-US" sz="2800" dirty="0">
                <a:solidFill>
                  <a:srgbClr val="000000"/>
                </a:solidFill>
              </a:rPr>
              <a:t>If no ulcer at SOC, then a stage l developed and </a:t>
            </a:r>
            <a:r>
              <a:rPr lang="en-US" sz="2800" b="1" dirty="0">
                <a:solidFill>
                  <a:srgbClr val="000000"/>
                </a:solidFill>
              </a:rPr>
              <a:t>advances to Stage 2 </a:t>
            </a:r>
            <a:r>
              <a:rPr lang="en-US" sz="2800" dirty="0">
                <a:solidFill>
                  <a:srgbClr val="000000"/>
                </a:solidFill>
              </a:rPr>
              <a:t>by DC - select </a:t>
            </a:r>
            <a:r>
              <a:rPr lang="en-US" sz="2800" b="1" dirty="0">
                <a:solidFill>
                  <a:srgbClr val="000000"/>
                </a:solidFill>
              </a:rPr>
              <a:t>Response 2 </a:t>
            </a:r>
            <a:r>
              <a:rPr lang="en-US" sz="2800" dirty="0">
                <a:solidFill>
                  <a:srgbClr val="000000"/>
                </a:solidFill>
              </a:rPr>
              <a:t>– then enter the date first identified.</a:t>
            </a:r>
          </a:p>
          <a:p>
            <a:pPr marL="171450" indent="-171450">
              <a:buClrTx/>
              <a:buFont typeface="Arial"/>
              <a:buChar char="•"/>
            </a:pPr>
            <a:endParaRPr lang="en-US" sz="400" dirty="0">
              <a:solidFill>
                <a:srgbClr val="000000"/>
              </a:solidFill>
            </a:endParaRPr>
          </a:p>
          <a:p>
            <a:pPr marL="457200" indent="-457200">
              <a:buFont typeface="Arial"/>
              <a:buChar char="•"/>
            </a:pPr>
            <a:r>
              <a:rPr lang="en-US" sz="2800" dirty="0">
                <a:solidFill>
                  <a:srgbClr val="000000"/>
                </a:solidFill>
              </a:rPr>
              <a:t>An ulcer that is </a:t>
            </a:r>
            <a:r>
              <a:rPr lang="en-US" sz="2800" b="1" dirty="0">
                <a:solidFill>
                  <a:srgbClr val="000000"/>
                </a:solidFill>
              </a:rPr>
              <a:t>suspected</a:t>
            </a:r>
            <a:r>
              <a:rPr lang="en-US" sz="2800" dirty="0">
                <a:solidFill>
                  <a:srgbClr val="000000"/>
                </a:solidFill>
              </a:rPr>
              <a:t> of being a Stage 2, but is </a:t>
            </a:r>
            <a:r>
              <a:rPr lang="en-US" sz="2800" u="sng" dirty="0">
                <a:solidFill>
                  <a:srgbClr val="000000"/>
                </a:solidFill>
              </a:rPr>
              <a:t>un</a:t>
            </a:r>
            <a:r>
              <a:rPr lang="en-US" sz="2800" dirty="0">
                <a:solidFill>
                  <a:srgbClr val="000000"/>
                </a:solidFill>
              </a:rPr>
              <a:t>stageable, should </a:t>
            </a:r>
            <a:r>
              <a:rPr lang="en-US" sz="2800" b="1" dirty="0">
                <a:solidFill>
                  <a:srgbClr val="000000"/>
                </a:solidFill>
              </a:rPr>
              <a:t>NOT</a:t>
            </a:r>
            <a:r>
              <a:rPr lang="en-US" sz="2800" dirty="0">
                <a:solidFill>
                  <a:srgbClr val="000000"/>
                </a:solidFill>
              </a:rPr>
              <a:t> be identified as the “oldest Stage 2 pressure ulcer.”</a:t>
            </a:r>
          </a:p>
          <a:p>
            <a:endParaRPr lang="en-US" sz="2800" dirty="0"/>
          </a:p>
        </p:txBody>
      </p:sp>
      <p:sp>
        <p:nvSpPr>
          <p:cNvPr id="4" name="Slide Number Placeholder 3">
            <a:extLst>
              <a:ext uri="{FF2B5EF4-FFF2-40B4-BE49-F238E27FC236}">
                <a16:creationId xmlns:a16="http://schemas.microsoft.com/office/drawing/2014/main" id="{36C99689-4059-4602-AE79-1B0A3A8570EB}"/>
              </a:ext>
            </a:extLst>
          </p:cNvPr>
          <p:cNvSpPr>
            <a:spLocks noGrp="1"/>
          </p:cNvSpPr>
          <p:nvPr>
            <p:ph type="sldNum" sz="quarter" idx="12"/>
          </p:nvPr>
        </p:nvSpPr>
        <p:spPr/>
        <p:txBody>
          <a:bodyPr/>
          <a:lstStyle/>
          <a:p>
            <a:fld id="{895F941F-37F6-4B1F-AEB2-74CB5EFF426C}" type="slidenum">
              <a:rPr lang="en-US" smtClean="0"/>
              <a:pPr/>
              <a:t>171</a:t>
            </a:fld>
            <a:endParaRPr lang="en-US" dirty="0"/>
          </a:p>
        </p:txBody>
      </p:sp>
      <p:pic>
        <p:nvPicPr>
          <p:cNvPr id="5" name="Picture 2">
            <a:extLst>
              <a:ext uri="{FF2B5EF4-FFF2-40B4-BE49-F238E27FC236}">
                <a16:creationId xmlns:a16="http://schemas.microsoft.com/office/drawing/2014/main" id="{8A219E43-DC75-4A98-A0E6-487589B45D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 y="284700"/>
            <a:ext cx="13034800" cy="33326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9016281"/>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half" idx="2"/>
          </p:nvPr>
        </p:nvSpPr>
        <p:spPr>
          <a:xfrm>
            <a:off x="746919" y="4236724"/>
            <a:ext cx="8839200" cy="3505200"/>
          </a:xfrm>
        </p:spPr>
        <p:txBody>
          <a:bodyPr>
            <a:normAutofit fontScale="92500" lnSpcReduction="20000"/>
          </a:bodyPr>
          <a:lstStyle/>
          <a:p>
            <a:pPr>
              <a:buFont typeface="Arial" panose="020B0604020202020204" pitchFamily="34" charset="0"/>
              <a:buChar char="•"/>
            </a:pPr>
            <a:r>
              <a:rPr lang="en-US" sz="3200" dirty="0">
                <a:solidFill>
                  <a:schemeClr val="tx1"/>
                </a:solidFill>
              </a:rPr>
              <a:t>Remember healed vs non-healed/closed vs open</a:t>
            </a:r>
          </a:p>
          <a:p>
            <a:pPr>
              <a:buFont typeface="Arial" panose="020B0604020202020204" pitchFamily="34" charset="0"/>
              <a:buChar char="•"/>
            </a:pPr>
            <a:r>
              <a:rPr lang="en-US" sz="3200" dirty="0">
                <a:solidFill>
                  <a:schemeClr val="tx1"/>
                </a:solidFill>
              </a:rPr>
              <a:t>Determine which pressure/ulcer injuries are </a:t>
            </a:r>
            <a:r>
              <a:rPr lang="en-US" sz="3200" dirty="0" err="1">
                <a:solidFill>
                  <a:schemeClr val="tx1"/>
                </a:solidFill>
              </a:rPr>
              <a:t>stageable</a:t>
            </a:r>
            <a:r>
              <a:rPr lang="en-US" sz="3200" dirty="0">
                <a:solidFill>
                  <a:schemeClr val="tx1"/>
                </a:solidFill>
              </a:rPr>
              <a:t>/unstageable</a:t>
            </a:r>
          </a:p>
          <a:p>
            <a:pPr>
              <a:buFont typeface="Arial" panose="020B0604020202020204" pitchFamily="34" charset="0"/>
              <a:buChar char="•"/>
            </a:pPr>
            <a:r>
              <a:rPr lang="en-US" sz="3200" dirty="0">
                <a:solidFill>
                  <a:schemeClr val="tx1"/>
                </a:solidFill>
              </a:rPr>
              <a:t>Determine which “</a:t>
            </a:r>
            <a:r>
              <a:rPr lang="en-US" sz="3200" dirty="0" err="1">
                <a:solidFill>
                  <a:schemeClr val="tx1"/>
                </a:solidFill>
              </a:rPr>
              <a:t>stageable</a:t>
            </a:r>
            <a:r>
              <a:rPr lang="en-US" sz="3200" dirty="0">
                <a:solidFill>
                  <a:schemeClr val="tx1"/>
                </a:solidFill>
              </a:rPr>
              <a:t>” pressure ulcer is most problematic.</a:t>
            </a:r>
          </a:p>
          <a:p>
            <a:pPr>
              <a:buFont typeface="Arial" panose="020B0604020202020204" pitchFamily="34" charset="0"/>
              <a:buChar char="•"/>
            </a:pPr>
            <a:r>
              <a:rPr lang="en-US" sz="3200" dirty="0">
                <a:solidFill>
                  <a:schemeClr val="tx1"/>
                </a:solidFill>
              </a:rPr>
              <a:t>Enter the response that most accurately described the stage of the most problematic using definitions of Stage in M1311.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172</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162852547"/>
              </p:ext>
            </p:extLst>
          </p:nvPr>
        </p:nvGraphicFramePr>
        <p:xfrm>
          <a:off x="9890919" y="4236724"/>
          <a:ext cx="2745542" cy="3621616"/>
        </p:xfrm>
        <a:graphic>
          <a:graphicData uri="http://schemas.openxmlformats.org/drawingml/2006/table">
            <a:tbl>
              <a:tblPr firstRow="1" bandRow="1">
                <a:tableStyleId>{5C22544A-7EE6-4342-B048-85BDC9FD1C3A}</a:tableStyleId>
              </a:tblPr>
              <a:tblGrid>
                <a:gridCol w="2745542">
                  <a:extLst>
                    <a:ext uri="{9D8B030D-6E8A-4147-A177-3AD203B41FA5}">
                      <a16:colId xmlns:a16="http://schemas.microsoft.com/office/drawing/2014/main" val="20000"/>
                    </a:ext>
                  </a:extLst>
                </a:gridCol>
              </a:tblGrid>
              <a:tr h="3621616">
                <a:tc>
                  <a:txBody>
                    <a:bodyPr/>
                    <a:lstStyle/>
                    <a:p>
                      <a:r>
                        <a:rPr lang="en-US" sz="2400" dirty="0"/>
                        <a:t>Even</a:t>
                      </a:r>
                      <a:r>
                        <a:rPr lang="en-US" sz="2400" baseline="0" dirty="0"/>
                        <a:t> if the wound bed is obscured by some degree of necrotic tissue and a stage 4 structure is visible, the pressure ulcer is still reported as a stage 4.    </a:t>
                      </a:r>
                      <a:endParaRPr lang="en-US" sz="2400" dirty="0"/>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AC42A557-A8AB-4E14-84A2-235E5FBCF20D}"/>
              </a:ext>
            </a:extLst>
          </p:cNvPr>
          <p:cNvPicPr>
            <a:picLocks noChangeAspect="1"/>
          </p:cNvPicPr>
          <p:nvPr/>
        </p:nvPicPr>
        <p:blipFill>
          <a:blip r:embed="rId3"/>
          <a:stretch>
            <a:fillRect/>
          </a:stretch>
        </p:blipFill>
        <p:spPr>
          <a:xfrm>
            <a:off x="0" y="442119"/>
            <a:ext cx="13076238" cy="3505200"/>
          </a:xfrm>
          <a:prstGeom prst="rect">
            <a:avLst/>
          </a:prstGeom>
        </p:spPr>
      </p:pic>
    </p:spTree>
    <p:extLst>
      <p:ext uri="{BB962C8B-B14F-4D97-AF65-F5344CB8AC3E}">
        <p14:creationId xmlns:p14="http://schemas.microsoft.com/office/powerpoint/2010/main" val="343301130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119" y="518319"/>
            <a:ext cx="11616214" cy="457200"/>
          </a:xfrm>
        </p:spPr>
        <p:txBody>
          <a:bodyPr>
            <a:noAutofit/>
          </a:bodyPr>
          <a:lstStyle/>
          <a:p>
            <a:pPr algn="ctr"/>
            <a:br>
              <a:rPr lang="en-US" sz="3300" spc="-335" dirty="0">
                <a:solidFill>
                  <a:srgbClr val="000000"/>
                </a:solidFill>
              </a:rPr>
            </a:br>
            <a:endParaRPr lang="en-US" sz="3300" u="sng" dirty="0"/>
          </a:p>
        </p:txBody>
      </p:sp>
      <p:sp>
        <p:nvSpPr>
          <p:cNvPr id="3" name="Content Placeholder 2"/>
          <p:cNvSpPr>
            <a:spLocks noGrp="1"/>
          </p:cNvSpPr>
          <p:nvPr>
            <p:ph idx="1"/>
          </p:nvPr>
        </p:nvSpPr>
        <p:spPr>
          <a:xfrm>
            <a:off x="-13222" y="2859841"/>
            <a:ext cx="13076238" cy="6558797"/>
          </a:xfrm>
        </p:spPr>
        <p:txBody>
          <a:bodyPr>
            <a:normAutofit/>
          </a:bodyPr>
          <a:lstStyle/>
          <a:p>
            <a:r>
              <a:rPr lang="en-US" sz="3600" b="1" dirty="0">
                <a:solidFill>
                  <a:schemeClr val="accent1"/>
                </a:solidFill>
              </a:rPr>
              <a:t>M1330</a:t>
            </a:r>
            <a:r>
              <a:rPr lang="en-US" sz="3600" dirty="0">
                <a:solidFill>
                  <a:srgbClr val="000000"/>
                </a:solidFill>
              </a:rPr>
              <a:t> Does this patient have a Stasis Ulcer?</a:t>
            </a:r>
          </a:p>
          <a:p>
            <a:pPr lvl="1"/>
            <a:r>
              <a:rPr lang="en-US" sz="3600" dirty="0">
                <a:solidFill>
                  <a:srgbClr val="000000"/>
                </a:solidFill>
              </a:rPr>
              <a:t>0-No</a:t>
            </a:r>
          </a:p>
          <a:p>
            <a:pPr lvl="1"/>
            <a:r>
              <a:rPr lang="en-US" sz="3600" dirty="0">
                <a:solidFill>
                  <a:srgbClr val="000000"/>
                </a:solidFill>
              </a:rPr>
              <a:t>1-Yes, patient has both observable and unobservable  stasis ulcer</a:t>
            </a:r>
          </a:p>
          <a:p>
            <a:pPr lvl="1"/>
            <a:r>
              <a:rPr lang="en-US" sz="3600" dirty="0">
                <a:solidFill>
                  <a:srgbClr val="000000"/>
                </a:solidFill>
              </a:rPr>
              <a:t>2- Yes, patient has observable stasis ulcer Only</a:t>
            </a:r>
          </a:p>
          <a:p>
            <a:pPr lvl="1"/>
            <a:r>
              <a:rPr lang="en-US" sz="3600" dirty="0">
                <a:solidFill>
                  <a:srgbClr val="000000"/>
                </a:solidFill>
              </a:rPr>
              <a:t>3-Yes, patient has unobservable stasis ulcers ONLY (“known”) but not observable due to non-removable dressing/device)</a:t>
            </a:r>
          </a:p>
          <a:p>
            <a:pPr marL="652294" lvl="1" indent="0">
              <a:buNone/>
            </a:pPr>
            <a:r>
              <a:rPr lang="en-US" sz="3600" dirty="0">
                <a:solidFill>
                  <a:srgbClr val="000000"/>
                </a:solidFill>
              </a:rPr>
              <a:t>*Report only current stasis ulcers (inadequate </a:t>
            </a:r>
            <a:r>
              <a:rPr lang="en-US" sz="3600" b="1" dirty="0">
                <a:solidFill>
                  <a:srgbClr val="000000"/>
                </a:solidFill>
              </a:rPr>
              <a:t>venous</a:t>
            </a:r>
            <a:r>
              <a:rPr lang="en-US" sz="3600" dirty="0">
                <a:solidFill>
                  <a:srgbClr val="000000"/>
                </a:solidFill>
              </a:rPr>
              <a:t> circulation); not arterial lesions or ulcers</a:t>
            </a:r>
          </a:p>
          <a:p>
            <a:pPr marL="652294" lvl="1" indent="0">
              <a:buNone/>
            </a:pPr>
            <a:r>
              <a:rPr lang="en-US" sz="3600" dirty="0">
                <a:solidFill>
                  <a:srgbClr val="000000"/>
                </a:solidFill>
              </a:rPr>
              <a:t>*Select “No” if all stasis ulcers are completely epithelialized.</a:t>
            </a:r>
          </a:p>
          <a:p>
            <a:pPr marL="652294" lvl="1" indent="0">
              <a:buNone/>
            </a:pPr>
            <a:endParaRPr lang="en-US" sz="6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173</a:t>
            </a:fld>
            <a:endParaRPr lang="en-US" dirty="0"/>
          </a:p>
        </p:txBody>
      </p:sp>
      <p:pic>
        <p:nvPicPr>
          <p:cNvPr id="5" name="Picture 4">
            <a:extLst>
              <a:ext uri="{FF2B5EF4-FFF2-40B4-BE49-F238E27FC236}">
                <a16:creationId xmlns:a16="http://schemas.microsoft.com/office/drawing/2014/main" id="{EB1DD516-6B72-4F67-A063-953988832F8B}"/>
              </a:ext>
            </a:extLst>
          </p:cNvPr>
          <p:cNvPicPr>
            <a:picLocks noChangeAspect="1"/>
          </p:cNvPicPr>
          <p:nvPr/>
        </p:nvPicPr>
        <p:blipFill>
          <a:blip r:embed="rId3"/>
          <a:stretch>
            <a:fillRect/>
          </a:stretch>
        </p:blipFill>
        <p:spPr>
          <a:xfrm>
            <a:off x="93107" y="378038"/>
            <a:ext cx="12890024" cy="2481803"/>
          </a:xfrm>
          <a:prstGeom prst="rect">
            <a:avLst/>
          </a:prstGeom>
        </p:spPr>
      </p:pic>
    </p:spTree>
    <p:extLst>
      <p:ext uri="{BB962C8B-B14F-4D97-AF65-F5344CB8AC3E}">
        <p14:creationId xmlns:p14="http://schemas.microsoft.com/office/powerpoint/2010/main" val="237476417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2C8CF35-5FB9-4B14-9428-B409A0E0F4DF}"/>
              </a:ext>
            </a:extLst>
          </p:cNvPr>
          <p:cNvPicPr>
            <a:picLocks noChangeAspect="1"/>
          </p:cNvPicPr>
          <p:nvPr/>
        </p:nvPicPr>
        <p:blipFill rotWithShape="1">
          <a:blip r:embed="rId3"/>
          <a:srcRect b="10344"/>
          <a:stretch/>
        </p:blipFill>
        <p:spPr>
          <a:xfrm>
            <a:off x="182489" y="187499"/>
            <a:ext cx="12756430" cy="2007219"/>
          </a:xfrm>
          <a:prstGeom prst="rect">
            <a:avLst/>
          </a:prstGeom>
        </p:spPr>
      </p:pic>
      <p:graphicFrame>
        <p:nvGraphicFramePr>
          <p:cNvPr id="6" name="Content Placeholder 5">
            <a:extLst>
              <a:ext uri="{FF2B5EF4-FFF2-40B4-BE49-F238E27FC236}">
                <a16:creationId xmlns:a16="http://schemas.microsoft.com/office/drawing/2014/main" id="{F5EC84EB-8B94-4E49-8D58-D44F573F0826}"/>
              </a:ext>
            </a:extLst>
          </p:cNvPr>
          <p:cNvGraphicFramePr>
            <a:graphicFrameLocks noGrp="1"/>
          </p:cNvGraphicFramePr>
          <p:nvPr>
            <p:ph idx="1"/>
            <p:extLst>
              <p:ext uri="{D42A27DB-BD31-4B8C-83A1-F6EECF244321}">
                <p14:modId xmlns:p14="http://schemas.microsoft.com/office/powerpoint/2010/main" val="3835059918"/>
              </p:ext>
            </p:extLst>
          </p:nvPr>
        </p:nvGraphicFramePr>
        <p:xfrm>
          <a:off x="182489" y="2042319"/>
          <a:ext cx="12801600" cy="769620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1228506312"/>
                    </a:ext>
                  </a:extLst>
                </a:gridCol>
                <a:gridCol w="4267200">
                  <a:extLst>
                    <a:ext uri="{9D8B030D-6E8A-4147-A177-3AD203B41FA5}">
                      <a16:colId xmlns:a16="http://schemas.microsoft.com/office/drawing/2014/main" val="4084903883"/>
                    </a:ext>
                  </a:extLst>
                </a:gridCol>
                <a:gridCol w="4267200">
                  <a:extLst>
                    <a:ext uri="{9D8B030D-6E8A-4147-A177-3AD203B41FA5}">
                      <a16:colId xmlns:a16="http://schemas.microsoft.com/office/drawing/2014/main" val="3526266908"/>
                    </a:ext>
                  </a:extLst>
                </a:gridCol>
              </a:tblGrid>
              <a:tr h="729104">
                <a:tc>
                  <a:txBody>
                    <a:bodyPr/>
                    <a:lstStyle/>
                    <a:p>
                      <a:endParaRPr lang="en-US" dirty="0"/>
                    </a:p>
                  </a:txBody>
                  <a:tcPr/>
                </a:tc>
                <a:tc>
                  <a:txBody>
                    <a:bodyPr/>
                    <a:lstStyle/>
                    <a:p>
                      <a:r>
                        <a:rPr lang="en-US" sz="2800" dirty="0"/>
                        <a:t>Healing Status Definitions-developed by the WOCN</a:t>
                      </a:r>
                    </a:p>
                  </a:txBody>
                  <a:tcPr/>
                </a:tc>
                <a:tc>
                  <a:txBody>
                    <a:bodyPr/>
                    <a:lstStyle/>
                    <a:p>
                      <a:endParaRPr lang="en-US" dirty="0"/>
                    </a:p>
                  </a:txBody>
                  <a:tcPr/>
                </a:tc>
                <a:extLst>
                  <a:ext uri="{0D108BD9-81ED-4DB2-BD59-A6C34878D82A}">
                    <a16:rowId xmlns:a16="http://schemas.microsoft.com/office/drawing/2014/main" val="2764328702"/>
                  </a:ext>
                </a:extLst>
              </a:tr>
              <a:tr h="455993">
                <a:tc>
                  <a:txBody>
                    <a:bodyPr/>
                    <a:lstStyle/>
                    <a:p>
                      <a:pPr algn="ctr"/>
                      <a:r>
                        <a:rPr lang="en-US" b="1" dirty="0"/>
                        <a:t>Fully Granulating:</a:t>
                      </a:r>
                    </a:p>
                  </a:txBody>
                  <a:tcPr/>
                </a:tc>
                <a:tc>
                  <a:txBody>
                    <a:bodyPr/>
                    <a:lstStyle/>
                    <a:p>
                      <a:pPr algn="ctr"/>
                      <a:r>
                        <a:rPr lang="en-US" b="1" dirty="0"/>
                        <a:t>Early/Partial Granulation:</a:t>
                      </a:r>
                    </a:p>
                  </a:txBody>
                  <a:tcPr/>
                </a:tc>
                <a:tc>
                  <a:txBody>
                    <a:bodyPr/>
                    <a:lstStyle/>
                    <a:p>
                      <a:pPr algn="ctr"/>
                      <a:r>
                        <a:rPr lang="en-US" b="1" dirty="0"/>
                        <a:t>Not Healing:</a:t>
                      </a:r>
                    </a:p>
                  </a:txBody>
                  <a:tcPr/>
                </a:tc>
                <a:extLst>
                  <a:ext uri="{0D108BD9-81ED-4DB2-BD59-A6C34878D82A}">
                    <a16:rowId xmlns:a16="http://schemas.microsoft.com/office/drawing/2014/main" val="353737642"/>
                  </a:ext>
                </a:extLst>
              </a:tr>
              <a:tr h="3397881">
                <a:tc>
                  <a:txBody>
                    <a:bodyPr/>
                    <a:lstStyle/>
                    <a:p>
                      <a:pPr marL="342900" indent="-342900">
                        <a:buFont typeface="Arial" panose="020B0604020202020204" pitchFamily="34" charset="0"/>
                        <a:buChar char="•"/>
                      </a:pPr>
                      <a:r>
                        <a:rPr lang="en-US" dirty="0"/>
                        <a:t>Wound bed is filled with granulation tissue to the level of the surrounding skin or new epithelium, no dead space, no avascular tissue or symptoms of infection, wound edges are open</a:t>
                      </a:r>
                    </a:p>
                  </a:txBody>
                  <a:tcPr/>
                </a:tc>
                <a:tc>
                  <a:txBody>
                    <a:bodyPr/>
                    <a:lstStyle/>
                    <a:p>
                      <a:r>
                        <a:rPr lang="en-US" dirty="0"/>
                        <a:t>Equal or greater than 25% of the wound is covered with granulation tissue – minimal avascular tissue (less  than 25%), may have some dead space, no signs/symptoms of infection, wound edges open.</a:t>
                      </a:r>
                    </a:p>
                  </a:txBody>
                  <a:tcPr/>
                </a:tc>
                <a:tc>
                  <a:txBody>
                    <a:bodyPr/>
                    <a:lstStyle/>
                    <a:p>
                      <a:r>
                        <a:rPr lang="en-US" dirty="0"/>
                        <a:t>Equal to or greater than 25% avascular tissue, OR signs/symptoms of infection, OR clean but non-granulating OR closed hyperkeratotic wound edges OR persistent failure to improve despite appropriate comprehensive management </a:t>
                      </a:r>
                    </a:p>
                  </a:txBody>
                  <a:tcPr/>
                </a:tc>
                <a:extLst>
                  <a:ext uri="{0D108BD9-81ED-4DB2-BD59-A6C34878D82A}">
                    <a16:rowId xmlns:a16="http://schemas.microsoft.com/office/drawing/2014/main" val="2834580835"/>
                  </a:ext>
                </a:extLst>
              </a:tr>
              <a:tr h="2153259">
                <a:tc>
                  <a:txBody>
                    <a:bodyPr/>
                    <a:lstStyle/>
                    <a:p>
                      <a:pPr marL="342900" indent="-342900">
                        <a:buFont typeface="Arial" panose="020B0604020202020204" pitchFamily="34" charset="0"/>
                        <a:buChar char="•"/>
                      </a:pPr>
                      <a:endParaRPr lang="en-US" dirty="0"/>
                    </a:p>
                  </a:txBody>
                  <a:tcPr/>
                </a:tc>
                <a:tc>
                  <a:txBody>
                    <a:bodyPr/>
                    <a:lstStyle/>
                    <a:p>
                      <a:r>
                        <a:rPr lang="en-US" dirty="0"/>
                        <a:t>Once a stasis ulcer has completely epithelialized, and is without signs/symptoms of infection, it is considered healed and should no be reported as a current stasis ulcer.</a:t>
                      </a:r>
                    </a:p>
                  </a:txBody>
                  <a:tcPr/>
                </a:tc>
                <a:tc>
                  <a:txBody>
                    <a:bodyPr/>
                    <a:lstStyle/>
                    <a:p>
                      <a:endParaRPr lang="en-US" dirty="0"/>
                    </a:p>
                  </a:txBody>
                  <a:tcPr/>
                </a:tc>
                <a:extLst>
                  <a:ext uri="{0D108BD9-81ED-4DB2-BD59-A6C34878D82A}">
                    <a16:rowId xmlns:a16="http://schemas.microsoft.com/office/drawing/2014/main" val="2672245278"/>
                  </a:ext>
                </a:extLst>
              </a:tr>
            </a:tbl>
          </a:graphicData>
        </a:graphic>
      </p:graphicFrame>
      <p:sp>
        <p:nvSpPr>
          <p:cNvPr id="4" name="Slide Number Placeholder 3">
            <a:extLst>
              <a:ext uri="{FF2B5EF4-FFF2-40B4-BE49-F238E27FC236}">
                <a16:creationId xmlns:a16="http://schemas.microsoft.com/office/drawing/2014/main" id="{598886B1-1E9A-4101-A0CC-9E9A5C4FB9EC}"/>
              </a:ext>
            </a:extLst>
          </p:cNvPr>
          <p:cNvSpPr>
            <a:spLocks noGrp="1"/>
          </p:cNvSpPr>
          <p:nvPr>
            <p:ph type="sldNum" sz="quarter" idx="12"/>
          </p:nvPr>
        </p:nvSpPr>
        <p:spPr/>
        <p:txBody>
          <a:bodyPr/>
          <a:lstStyle/>
          <a:p>
            <a:fld id="{895F941F-37F6-4B1F-AEB2-74CB5EFF426C}" type="slidenum">
              <a:rPr lang="en-US" smtClean="0"/>
              <a:pPr/>
              <a:t>174</a:t>
            </a:fld>
            <a:endParaRPr lang="en-US" dirty="0"/>
          </a:p>
        </p:txBody>
      </p:sp>
    </p:spTree>
    <p:extLst>
      <p:ext uri="{BB962C8B-B14F-4D97-AF65-F5344CB8AC3E}">
        <p14:creationId xmlns:p14="http://schemas.microsoft.com/office/powerpoint/2010/main" val="284307837"/>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A58EBB-9F36-40A0-AF6A-98DD2E6E803D}"/>
              </a:ext>
            </a:extLst>
          </p:cNvPr>
          <p:cNvSpPr>
            <a:spLocks noGrp="1"/>
          </p:cNvSpPr>
          <p:nvPr>
            <p:ph idx="1"/>
          </p:nvPr>
        </p:nvSpPr>
        <p:spPr>
          <a:xfrm>
            <a:off x="200209" y="4638533"/>
            <a:ext cx="12510109" cy="3271186"/>
          </a:xfrm>
        </p:spPr>
        <p:txBody>
          <a:bodyPr/>
          <a:lstStyle/>
          <a:p>
            <a:pPr marL="685800" indent="-685800">
              <a:buFont typeface="Arial" panose="020B0604020202020204" pitchFamily="34" charset="0"/>
              <a:buChar char="•"/>
            </a:pPr>
            <a:r>
              <a:rPr lang="en-US" dirty="0"/>
              <a:t>If the patient has both an observable and an unobservable wound, the best response is 1. Yes.</a:t>
            </a:r>
          </a:p>
          <a:p>
            <a:pPr marL="685800" indent="-685800">
              <a:buFont typeface="Arial" panose="020B0604020202020204" pitchFamily="34" charset="0"/>
              <a:buChar char="•"/>
            </a:pPr>
            <a:r>
              <a:rPr lang="en-US" dirty="0"/>
              <a:t>Enter Response 2 if the only surgical wound(s) is/are not observable.  </a:t>
            </a:r>
          </a:p>
        </p:txBody>
      </p:sp>
      <p:sp>
        <p:nvSpPr>
          <p:cNvPr id="4" name="Slide Number Placeholder 3">
            <a:extLst>
              <a:ext uri="{FF2B5EF4-FFF2-40B4-BE49-F238E27FC236}">
                <a16:creationId xmlns:a16="http://schemas.microsoft.com/office/drawing/2014/main" id="{7653C174-9C83-4982-B4BE-F6A3E93B1B39}"/>
              </a:ext>
            </a:extLst>
          </p:cNvPr>
          <p:cNvSpPr>
            <a:spLocks noGrp="1"/>
          </p:cNvSpPr>
          <p:nvPr>
            <p:ph type="sldNum" sz="quarter" idx="12"/>
          </p:nvPr>
        </p:nvSpPr>
        <p:spPr/>
        <p:txBody>
          <a:bodyPr/>
          <a:lstStyle/>
          <a:p>
            <a:fld id="{895F941F-37F6-4B1F-AEB2-74CB5EFF426C}" type="slidenum">
              <a:rPr lang="en-US" smtClean="0"/>
              <a:pPr/>
              <a:t>175</a:t>
            </a:fld>
            <a:endParaRPr lang="en-US" dirty="0"/>
          </a:p>
        </p:txBody>
      </p:sp>
      <p:pic>
        <p:nvPicPr>
          <p:cNvPr id="5" name="Picture 4">
            <a:extLst>
              <a:ext uri="{FF2B5EF4-FFF2-40B4-BE49-F238E27FC236}">
                <a16:creationId xmlns:a16="http://schemas.microsoft.com/office/drawing/2014/main" id="{341596D8-2153-4A27-8321-2BCBB3DF0B2F}"/>
              </a:ext>
            </a:extLst>
          </p:cNvPr>
          <p:cNvPicPr>
            <a:picLocks noChangeAspect="1"/>
          </p:cNvPicPr>
          <p:nvPr/>
        </p:nvPicPr>
        <p:blipFill>
          <a:blip r:embed="rId3"/>
          <a:stretch>
            <a:fillRect/>
          </a:stretch>
        </p:blipFill>
        <p:spPr>
          <a:xfrm>
            <a:off x="200210" y="365919"/>
            <a:ext cx="12649200" cy="3810000"/>
          </a:xfrm>
          <a:prstGeom prst="rect">
            <a:avLst/>
          </a:prstGeom>
        </p:spPr>
      </p:pic>
    </p:spTree>
    <p:extLst>
      <p:ext uri="{BB962C8B-B14F-4D97-AF65-F5344CB8AC3E}">
        <p14:creationId xmlns:p14="http://schemas.microsoft.com/office/powerpoint/2010/main" val="404110902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7319"/>
            <a:ext cx="13076238" cy="823113"/>
          </a:xfrm>
        </p:spPr>
        <p:txBody>
          <a:bodyPr>
            <a:normAutofit/>
          </a:bodyPr>
          <a:lstStyle/>
          <a:p>
            <a:pPr algn="ctr"/>
            <a:r>
              <a:rPr lang="en-US" sz="3500" u="sng" dirty="0">
                <a:solidFill>
                  <a:schemeClr val="accent1"/>
                </a:solidFill>
              </a:rPr>
              <a:t>M1340 Does This Patient Have a Surgical Wound?  F-18</a:t>
            </a:r>
          </a:p>
        </p:txBody>
      </p:sp>
      <p:sp>
        <p:nvSpPr>
          <p:cNvPr id="3" name="Content Placeholder 2"/>
          <p:cNvSpPr>
            <a:spLocks noGrp="1"/>
          </p:cNvSpPr>
          <p:nvPr>
            <p:ph idx="1"/>
          </p:nvPr>
        </p:nvSpPr>
        <p:spPr>
          <a:xfrm>
            <a:off x="289719" y="746919"/>
            <a:ext cx="12296547" cy="8476776"/>
          </a:xfrm>
        </p:spPr>
        <p:txBody>
          <a:bodyPr>
            <a:noAutofit/>
          </a:bodyPr>
          <a:lstStyle/>
          <a:p>
            <a:pPr>
              <a:buFont typeface="Arial"/>
              <a:buChar char="•"/>
            </a:pPr>
            <a:r>
              <a:rPr lang="en-US" sz="3100" dirty="0">
                <a:solidFill>
                  <a:srgbClr val="000000"/>
                </a:solidFill>
              </a:rPr>
              <a:t>Old surgical wounds that have resulted in scar or keloid formation should </a:t>
            </a:r>
            <a:r>
              <a:rPr lang="en-US" sz="3100" b="1" dirty="0">
                <a:solidFill>
                  <a:srgbClr val="000000"/>
                </a:solidFill>
              </a:rPr>
              <a:t>not</a:t>
            </a:r>
            <a:r>
              <a:rPr lang="en-US" sz="3100" dirty="0">
                <a:solidFill>
                  <a:srgbClr val="000000"/>
                </a:solidFill>
              </a:rPr>
              <a:t> be included in this item.</a:t>
            </a:r>
          </a:p>
          <a:p>
            <a:pPr>
              <a:buFont typeface="Arial"/>
              <a:buChar char="•"/>
            </a:pPr>
            <a:r>
              <a:rPr lang="en-US" sz="3100" dirty="0">
                <a:solidFill>
                  <a:srgbClr val="000000"/>
                </a:solidFill>
              </a:rPr>
              <a:t>A pressure ulcer that has been surgically debrided remains a pressure ulcer.  It does </a:t>
            </a:r>
            <a:r>
              <a:rPr lang="en-US" sz="3100" b="1" dirty="0">
                <a:solidFill>
                  <a:srgbClr val="000000"/>
                </a:solidFill>
              </a:rPr>
              <a:t>not </a:t>
            </a:r>
            <a:r>
              <a:rPr lang="en-US" sz="3100" dirty="0">
                <a:solidFill>
                  <a:srgbClr val="000000"/>
                </a:solidFill>
              </a:rPr>
              <a:t>become a surgical wound.</a:t>
            </a:r>
          </a:p>
          <a:p>
            <a:pPr>
              <a:buFont typeface="Arial"/>
              <a:buChar char="•"/>
            </a:pPr>
            <a:r>
              <a:rPr lang="en-US" sz="3100" dirty="0">
                <a:solidFill>
                  <a:srgbClr val="000000"/>
                </a:solidFill>
              </a:rPr>
              <a:t>*A muscle flap, skin advancement flap,  rotational flap or </a:t>
            </a:r>
            <a:r>
              <a:rPr lang="en-US" sz="3100" b="1" dirty="0">
                <a:solidFill>
                  <a:srgbClr val="000000"/>
                </a:solidFill>
              </a:rPr>
              <a:t>skin graft </a:t>
            </a:r>
            <a:r>
              <a:rPr lang="en-US" sz="3100" dirty="0">
                <a:solidFill>
                  <a:srgbClr val="000000"/>
                </a:solidFill>
              </a:rPr>
              <a:t>performed to surgically replace a pressure ulcer is </a:t>
            </a:r>
            <a:r>
              <a:rPr lang="en-US" sz="3100" b="1" dirty="0">
                <a:solidFill>
                  <a:srgbClr val="000000"/>
                </a:solidFill>
              </a:rPr>
              <a:t>a surgical wound </a:t>
            </a:r>
            <a:r>
              <a:rPr lang="en-US" sz="3100" dirty="0">
                <a:solidFill>
                  <a:srgbClr val="000000"/>
                </a:solidFill>
              </a:rPr>
              <a:t>and is no longer a pressure ulcer.  If graft fails still a surgical wound. </a:t>
            </a:r>
          </a:p>
          <a:p>
            <a:pPr>
              <a:buFont typeface="Arial"/>
              <a:buChar char="•"/>
            </a:pPr>
            <a:r>
              <a:rPr lang="en-US" sz="3100" b="1" dirty="0">
                <a:solidFill>
                  <a:srgbClr val="000000"/>
                </a:solidFill>
              </a:rPr>
              <a:t>*</a:t>
            </a:r>
            <a:r>
              <a:rPr lang="en-US" sz="3100" dirty="0">
                <a:solidFill>
                  <a:srgbClr val="000000"/>
                </a:solidFill>
              </a:rPr>
              <a:t>A bowel ostomy is excluded as a surgical wound, unless a “take-down” procedure of a previous bowel ostomy is performed, in which case the surgical take-down produces a surgical wound.  A bowel ostomy being allowed to close on it’s own is excluded as a surgical wound.</a:t>
            </a:r>
          </a:p>
          <a:p>
            <a:pPr>
              <a:buFont typeface="Arial"/>
              <a:buChar char="•"/>
            </a:pPr>
            <a:r>
              <a:rPr lang="en-US" sz="3100" b="1" dirty="0">
                <a:solidFill>
                  <a:srgbClr val="000000"/>
                </a:solidFill>
              </a:rPr>
              <a:t>All other ostomies are excluded </a:t>
            </a:r>
            <a:r>
              <a:rPr lang="en-US" sz="3100" dirty="0">
                <a:solidFill>
                  <a:srgbClr val="000000"/>
                </a:solidFill>
              </a:rPr>
              <a:t>from consideration under this item and should </a:t>
            </a:r>
            <a:r>
              <a:rPr lang="en-US" sz="3100" b="1" dirty="0">
                <a:solidFill>
                  <a:srgbClr val="000000"/>
                </a:solidFill>
              </a:rPr>
              <a:t>not</a:t>
            </a:r>
            <a:r>
              <a:rPr lang="en-US" sz="3100" dirty="0">
                <a:solidFill>
                  <a:srgbClr val="000000"/>
                </a:solidFill>
              </a:rPr>
              <a:t> be </a:t>
            </a:r>
            <a:r>
              <a:rPr lang="en-US" sz="3100" b="1" dirty="0">
                <a:solidFill>
                  <a:srgbClr val="000000"/>
                </a:solidFill>
              </a:rPr>
              <a:t>counted</a:t>
            </a:r>
            <a:r>
              <a:rPr lang="en-US" sz="3100" dirty="0">
                <a:solidFill>
                  <a:srgbClr val="000000"/>
                </a:solidFill>
              </a:rPr>
              <a:t> as surgical wounds.</a:t>
            </a:r>
          </a:p>
          <a:p>
            <a:pPr>
              <a:buFont typeface="Arial"/>
              <a:buChar char="•"/>
            </a:pPr>
            <a:r>
              <a:rPr lang="en-US" sz="3100" dirty="0">
                <a:solidFill>
                  <a:srgbClr val="000000"/>
                </a:solidFill>
              </a:rPr>
              <a:t>A PICC line is not a surgical wound, as it is peripherally inserted.</a:t>
            </a:r>
          </a:p>
          <a:p>
            <a:pPr>
              <a:buFont typeface="Arial"/>
              <a:buChar char="•"/>
            </a:pPr>
            <a:r>
              <a:rPr lang="en-US" sz="3100" dirty="0">
                <a:solidFill>
                  <a:srgbClr val="000000"/>
                </a:solidFill>
              </a:rPr>
              <a:t>Cataract surgery of the eye, surgery to the mucosal membranes, or a gynecological surgical procedure via a vaginal approach does not create a surgical wound for the purpose of this item.</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176</a:t>
            </a:fld>
            <a:endParaRPr lang="en-US" dirty="0"/>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077" y="0"/>
            <a:ext cx="11768614" cy="732561"/>
          </a:xfrm>
        </p:spPr>
        <p:txBody>
          <a:bodyPr>
            <a:normAutofit/>
          </a:bodyPr>
          <a:lstStyle/>
          <a:p>
            <a:r>
              <a:rPr lang="en-US" sz="3700" u="sng" dirty="0"/>
              <a:t>M1340 F- 26 &amp; F-27 </a:t>
            </a:r>
          </a:p>
        </p:txBody>
      </p:sp>
      <p:sp>
        <p:nvSpPr>
          <p:cNvPr id="3" name="Content Placeholder 2"/>
          <p:cNvSpPr>
            <a:spLocks noGrp="1"/>
          </p:cNvSpPr>
          <p:nvPr>
            <p:ph idx="1"/>
          </p:nvPr>
        </p:nvSpPr>
        <p:spPr>
          <a:xfrm>
            <a:off x="326907" y="2728119"/>
            <a:ext cx="12422426" cy="6543235"/>
          </a:xfrm>
        </p:spPr>
        <p:txBody>
          <a:bodyPr>
            <a:noAutofit/>
          </a:bodyPr>
          <a:lstStyle/>
          <a:p>
            <a:pPr marL="152881" indent="0"/>
            <a:endParaRPr lang="en-US" sz="400" dirty="0">
              <a:solidFill>
                <a:srgbClr val="000000"/>
              </a:solidFill>
            </a:endParaRPr>
          </a:p>
          <a:p>
            <a:pPr marL="457200" indent="-457200">
              <a:buFont typeface="Arial"/>
              <a:buChar char="•"/>
            </a:pPr>
            <a:r>
              <a:rPr lang="en-US" sz="3200" dirty="0">
                <a:solidFill>
                  <a:srgbClr val="000000"/>
                </a:solidFill>
              </a:rPr>
              <a:t>For the purpose of this OASIS item, a surgical site closed primarily (with sutures, staples or a chemical bonding agent) is generally described in documentation as a </a:t>
            </a:r>
            <a:r>
              <a:rPr lang="en-US" sz="3200" b="1" dirty="0">
                <a:solidFill>
                  <a:srgbClr val="000000"/>
                </a:solidFill>
              </a:rPr>
              <a:t>surgical wound </a:t>
            </a:r>
            <a:r>
              <a:rPr lang="en-US" sz="3200" dirty="0">
                <a:solidFill>
                  <a:srgbClr val="000000"/>
                </a:solidFill>
              </a:rPr>
              <a:t>until re-epithelialization has been present for approximately 30 days, </a:t>
            </a:r>
            <a:r>
              <a:rPr lang="en-US" sz="3200" b="1" dirty="0">
                <a:solidFill>
                  <a:srgbClr val="000000"/>
                </a:solidFill>
              </a:rPr>
              <a:t>unless </a:t>
            </a:r>
            <a:r>
              <a:rPr lang="en-US" sz="3200" dirty="0">
                <a:solidFill>
                  <a:srgbClr val="000000"/>
                </a:solidFill>
              </a:rPr>
              <a:t>it dehisces or presents signs of infection.  </a:t>
            </a:r>
            <a:br>
              <a:rPr lang="en-US" sz="3200" dirty="0">
                <a:solidFill>
                  <a:srgbClr val="000000"/>
                </a:solidFill>
              </a:rPr>
            </a:br>
            <a:r>
              <a:rPr lang="en-US" sz="3200" dirty="0">
                <a:solidFill>
                  <a:srgbClr val="000000"/>
                </a:solidFill>
              </a:rPr>
              <a:t>	- A </a:t>
            </a:r>
            <a:r>
              <a:rPr lang="en-US" sz="3200" b="1" dirty="0">
                <a:solidFill>
                  <a:srgbClr val="000000"/>
                </a:solidFill>
              </a:rPr>
              <a:t>scab</a:t>
            </a:r>
            <a:r>
              <a:rPr lang="en-US" sz="3200" dirty="0">
                <a:solidFill>
                  <a:srgbClr val="000000"/>
                </a:solidFill>
              </a:rPr>
              <a:t> does not mean  wound is not healing. </a:t>
            </a:r>
            <a:br>
              <a:rPr lang="en-US" sz="3200" dirty="0">
                <a:solidFill>
                  <a:srgbClr val="000000"/>
                </a:solidFill>
              </a:rPr>
            </a:br>
            <a:r>
              <a:rPr lang="en-US" sz="3200" dirty="0">
                <a:solidFill>
                  <a:srgbClr val="000000"/>
                </a:solidFill>
              </a:rPr>
              <a:t> 	- It means the wound is not fully epithelialized.</a:t>
            </a:r>
          </a:p>
          <a:p>
            <a:pPr marL="324331" indent="-171450">
              <a:buFont typeface="Arial"/>
              <a:buChar char="•"/>
            </a:pPr>
            <a:endParaRPr lang="en-US" sz="800" dirty="0">
              <a:solidFill>
                <a:srgbClr val="000000"/>
              </a:solidFill>
            </a:endParaRPr>
          </a:p>
          <a:p>
            <a:pPr>
              <a:buFont typeface="Arial"/>
              <a:buChar char="•"/>
            </a:pPr>
            <a:r>
              <a:rPr lang="en-US" sz="3200" dirty="0">
                <a:solidFill>
                  <a:srgbClr val="000000"/>
                </a:solidFill>
              </a:rPr>
              <a:t>Staple or suture </a:t>
            </a:r>
            <a:r>
              <a:rPr lang="en-US" sz="3200" u="sng" dirty="0">
                <a:solidFill>
                  <a:srgbClr val="000000"/>
                </a:solidFill>
              </a:rPr>
              <a:t>sites</a:t>
            </a:r>
            <a:r>
              <a:rPr lang="en-US" sz="3200" dirty="0">
                <a:solidFill>
                  <a:srgbClr val="000000"/>
                </a:solidFill>
              </a:rPr>
              <a:t> are </a:t>
            </a:r>
            <a:r>
              <a:rPr lang="en-US" sz="3200" b="1" dirty="0">
                <a:solidFill>
                  <a:srgbClr val="000000"/>
                </a:solidFill>
              </a:rPr>
              <a:t>not </a:t>
            </a:r>
            <a:r>
              <a:rPr lang="en-US" sz="3200" dirty="0">
                <a:solidFill>
                  <a:srgbClr val="000000"/>
                </a:solidFill>
              </a:rPr>
              <a:t>considered a surgical wound</a:t>
            </a:r>
          </a:p>
          <a:p>
            <a:pPr>
              <a:buFont typeface="Arial"/>
              <a:buChar char="•"/>
            </a:pPr>
            <a:r>
              <a:rPr lang="en-US" sz="3200" b="1" dirty="0">
                <a:solidFill>
                  <a:schemeClr val="accent1"/>
                </a:solidFill>
              </a:rPr>
              <a:t>Find Cat. 4b </a:t>
            </a:r>
            <a:r>
              <a:rPr lang="en-US" sz="3200" dirty="0">
                <a:solidFill>
                  <a:srgbClr val="000000"/>
                </a:solidFill>
              </a:rPr>
              <a:t>– start looking just to the right of the Q….  Look for the M00 number M1340 – these are in numerical order – This is where you will find additional items and if they are or are not a surgical wound.</a:t>
            </a:r>
          </a:p>
          <a:p>
            <a:pPr marL="324331" indent="-171450">
              <a:buFont typeface="Arial"/>
              <a:buChar char="•"/>
            </a:pPr>
            <a:endParaRPr lang="en-US" sz="800" dirty="0">
              <a:solidFill>
                <a:srgbClr val="000000"/>
              </a:solidFill>
            </a:endParaRPr>
          </a:p>
          <a:p>
            <a:pPr marL="152881" indent="0"/>
            <a:endParaRPr lang="en-US" sz="28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177</a:t>
            </a:fld>
            <a:endParaRPr lang="en-US" dirty="0"/>
          </a:p>
        </p:txBody>
      </p:sp>
      <p:pic>
        <p:nvPicPr>
          <p:cNvPr id="747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375"/>
            <a:ext cx="13076238" cy="2871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2432992303"/>
              </p:ext>
            </p:extLst>
          </p:nvPr>
        </p:nvGraphicFramePr>
        <p:xfrm>
          <a:off x="11667317" y="661833"/>
          <a:ext cx="1089687" cy="712338"/>
        </p:xfrm>
        <a:graphic>
          <a:graphicData uri="http://schemas.openxmlformats.org/drawingml/2006/table">
            <a:tbl>
              <a:tblPr firstRow="1" bandRow="1">
                <a:tableStyleId>{5C22544A-7EE6-4342-B048-85BDC9FD1C3A}</a:tableStyleId>
              </a:tblPr>
              <a:tblGrid>
                <a:gridCol w="1089687">
                  <a:extLst>
                    <a:ext uri="{9D8B030D-6E8A-4147-A177-3AD203B41FA5}">
                      <a16:colId xmlns:a16="http://schemas.microsoft.com/office/drawing/2014/main" val="20000"/>
                    </a:ext>
                  </a:extLst>
                </a:gridCol>
              </a:tblGrid>
              <a:tr h="712338">
                <a:tc>
                  <a:txBody>
                    <a:bodyPr/>
                    <a:lstStyle/>
                    <a:p>
                      <a:r>
                        <a:rPr lang="en-US" sz="3400" dirty="0"/>
                        <a:t>F-18</a:t>
                      </a:r>
                    </a:p>
                  </a:txBody>
                  <a:tcPr marL="130762" marR="130762" marT="62791" marB="62791">
                    <a:solidFill>
                      <a:schemeClr val="accent2"/>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76" y="165241"/>
            <a:ext cx="11768614" cy="776624"/>
          </a:xfrm>
        </p:spPr>
        <p:txBody>
          <a:bodyPr>
            <a:normAutofit/>
          </a:bodyPr>
          <a:lstStyle/>
          <a:p>
            <a:pPr algn="ctr"/>
            <a:r>
              <a:rPr lang="en-US" sz="3700" dirty="0">
                <a:solidFill>
                  <a:schemeClr val="accent1"/>
                </a:solidFill>
              </a:rPr>
              <a:t>M1340 Is this a surgical wound?</a:t>
            </a:r>
          </a:p>
        </p:txBody>
      </p:sp>
      <p:sp>
        <p:nvSpPr>
          <p:cNvPr id="3" name="Content Placeholder 2"/>
          <p:cNvSpPr>
            <a:spLocks noGrp="1"/>
          </p:cNvSpPr>
          <p:nvPr>
            <p:ph idx="1"/>
          </p:nvPr>
        </p:nvSpPr>
        <p:spPr>
          <a:xfrm>
            <a:off x="365919" y="823119"/>
            <a:ext cx="12095520" cy="8686800"/>
          </a:xfrm>
        </p:spPr>
        <p:txBody>
          <a:bodyPr>
            <a:normAutofit fontScale="77500" lnSpcReduction="20000"/>
          </a:bodyPr>
          <a:lstStyle/>
          <a:p>
            <a:r>
              <a:rPr lang="en-US" b="1" dirty="0">
                <a:solidFill>
                  <a:srgbClr val="000000"/>
                </a:solidFill>
              </a:rPr>
              <a:t>Surgical Wounds</a:t>
            </a:r>
          </a:p>
          <a:p>
            <a:r>
              <a:rPr lang="en-US" dirty="0">
                <a:solidFill>
                  <a:srgbClr val="000000"/>
                </a:solidFill>
              </a:rPr>
              <a:t>Central line sites, implanted infusion devices, implanted venous access devices, Orthotic pin sites ARE surgical wounds:</a:t>
            </a:r>
          </a:p>
          <a:p>
            <a:pPr lvl="1"/>
            <a:r>
              <a:rPr lang="en-US" dirty="0">
                <a:solidFill>
                  <a:srgbClr val="000000"/>
                </a:solidFill>
              </a:rPr>
              <a:t>Even if not presently functional</a:t>
            </a:r>
          </a:p>
          <a:p>
            <a:pPr lvl="1"/>
            <a:r>
              <a:rPr lang="en-US" dirty="0">
                <a:solidFill>
                  <a:srgbClr val="000000"/>
                </a:solidFill>
              </a:rPr>
              <a:t>Including </a:t>
            </a:r>
            <a:r>
              <a:rPr lang="en-US" dirty="0" err="1">
                <a:solidFill>
                  <a:srgbClr val="000000"/>
                </a:solidFill>
              </a:rPr>
              <a:t>Vantas</a:t>
            </a:r>
            <a:r>
              <a:rPr lang="en-US" dirty="0">
                <a:solidFill>
                  <a:srgbClr val="000000"/>
                </a:solidFill>
              </a:rPr>
              <a:t> device, AV shunt/graft/fistula</a:t>
            </a:r>
          </a:p>
          <a:p>
            <a:pPr lvl="1"/>
            <a:r>
              <a:rPr lang="en-US" dirty="0">
                <a:solidFill>
                  <a:srgbClr val="000000"/>
                </a:solidFill>
              </a:rPr>
              <a:t>Peritoneal dialysis catheter exit site</a:t>
            </a:r>
          </a:p>
          <a:p>
            <a:pPr marL="652294" lvl="1" indent="0">
              <a:buNone/>
            </a:pPr>
            <a:endParaRPr lang="en-US" sz="700" dirty="0">
              <a:solidFill>
                <a:srgbClr val="000000"/>
              </a:solidFill>
            </a:endParaRPr>
          </a:p>
          <a:p>
            <a:r>
              <a:rPr lang="en-US" dirty="0">
                <a:solidFill>
                  <a:srgbClr val="000000"/>
                </a:solidFill>
              </a:rPr>
              <a:t>Wounds with drains ARE surgical wounds</a:t>
            </a:r>
          </a:p>
          <a:p>
            <a:pPr lvl="1"/>
            <a:r>
              <a:rPr lang="en-US" dirty="0">
                <a:solidFill>
                  <a:srgbClr val="000000"/>
                </a:solidFill>
              </a:rPr>
              <a:t>Even after drain is removed</a:t>
            </a:r>
          </a:p>
          <a:p>
            <a:pPr lvl="1"/>
            <a:r>
              <a:rPr lang="en-US" dirty="0">
                <a:solidFill>
                  <a:srgbClr val="000000"/>
                </a:solidFill>
              </a:rPr>
              <a:t>Even if drain opening was created </a:t>
            </a:r>
            <a:r>
              <a:rPr lang="en-US" dirty="0" err="1">
                <a:solidFill>
                  <a:srgbClr val="000000"/>
                </a:solidFill>
              </a:rPr>
              <a:t>percutaneously</a:t>
            </a:r>
            <a:endParaRPr lang="en-US" dirty="0">
              <a:solidFill>
                <a:srgbClr val="000000"/>
              </a:solidFill>
            </a:endParaRPr>
          </a:p>
          <a:p>
            <a:pPr lvl="1"/>
            <a:r>
              <a:rPr lang="en-US" dirty="0">
                <a:solidFill>
                  <a:srgbClr val="000000"/>
                </a:solidFill>
              </a:rPr>
              <a:t>Even if drain is inserted into puncture site (</a:t>
            </a:r>
            <a:r>
              <a:rPr lang="en-US" dirty="0" err="1">
                <a:solidFill>
                  <a:srgbClr val="000000"/>
                </a:solidFill>
              </a:rPr>
              <a:t>paracentesis</a:t>
            </a:r>
            <a:r>
              <a:rPr lang="en-US" dirty="0">
                <a:solidFill>
                  <a:srgbClr val="000000"/>
                </a:solidFill>
              </a:rPr>
              <a:t> site)</a:t>
            </a:r>
          </a:p>
          <a:p>
            <a:pPr marL="652294" lvl="1" indent="0">
              <a:buNone/>
            </a:pPr>
            <a:endParaRPr lang="en-US" sz="700" dirty="0">
              <a:solidFill>
                <a:srgbClr val="000000"/>
              </a:solidFill>
            </a:endParaRPr>
          </a:p>
          <a:p>
            <a:r>
              <a:rPr lang="en-US" dirty="0">
                <a:solidFill>
                  <a:srgbClr val="000000"/>
                </a:solidFill>
              </a:rPr>
              <a:t>NOT Surgical Wounds</a:t>
            </a:r>
          </a:p>
          <a:p>
            <a:pPr lvl="1"/>
            <a:r>
              <a:rPr lang="en-US" dirty="0">
                <a:solidFill>
                  <a:srgbClr val="000000"/>
                </a:solidFill>
              </a:rPr>
              <a:t>VP shunt after the incision heals</a:t>
            </a:r>
          </a:p>
          <a:p>
            <a:pPr lvl="1"/>
            <a:r>
              <a:rPr lang="en-US" dirty="0">
                <a:solidFill>
                  <a:srgbClr val="000000"/>
                </a:solidFill>
              </a:rPr>
              <a:t>Implanted pacemakers or internal defibrillators after original incision has healed</a:t>
            </a:r>
          </a:p>
          <a:p>
            <a:pPr lvl="1"/>
            <a:r>
              <a:rPr lang="en-US" dirty="0">
                <a:solidFill>
                  <a:srgbClr val="000000"/>
                </a:solidFill>
              </a:rPr>
              <a:t>External infusion device infusing meds SQ</a:t>
            </a:r>
          </a:p>
          <a:p>
            <a:pPr lvl="1"/>
            <a:r>
              <a:rPr lang="en-US" dirty="0">
                <a:solidFill>
                  <a:srgbClr val="000000"/>
                </a:solidFill>
              </a:rPr>
              <a:t>Ostomies with a drain</a:t>
            </a:r>
          </a:p>
          <a:p>
            <a:pPr lvl="1"/>
            <a:r>
              <a:rPr lang="en-US" dirty="0">
                <a:solidFill>
                  <a:srgbClr val="000000"/>
                </a:solidFill>
              </a:rPr>
              <a:t>Chest Tube with or without a drain</a:t>
            </a:r>
          </a:p>
          <a:p>
            <a:pPr lvl="1"/>
            <a:r>
              <a:rPr lang="en-US" dirty="0">
                <a:solidFill>
                  <a:srgbClr val="000000"/>
                </a:solidFill>
              </a:rPr>
              <a:t>Staple or suture </a:t>
            </a:r>
            <a:r>
              <a:rPr lang="en-US" b="1" dirty="0">
                <a:solidFill>
                  <a:srgbClr val="000000"/>
                </a:solidFill>
              </a:rPr>
              <a:t>sites</a:t>
            </a:r>
            <a:r>
              <a:rPr lang="en-US" dirty="0">
                <a:solidFill>
                  <a:srgbClr val="000000"/>
                </a:solidFill>
              </a:rPr>
              <a:t>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178</a:t>
            </a:fld>
            <a:endParaRPr lang="en-US" dirty="0"/>
          </a:p>
        </p:txBody>
      </p:sp>
    </p:spTree>
    <p:extLst>
      <p:ext uri="{BB962C8B-B14F-4D97-AF65-F5344CB8AC3E}">
        <p14:creationId xmlns:p14="http://schemas.microsoft.com/office/powerpoint/2010/main" val="317163804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749" y="165244"/>
            <a:ext cx="11768614" cy="743577"/>
          </a:xfrm>
        </p:spPr>
        <p:txBody>
          <a:bodyPr>
            <a:normAutofit/>
          </a:bodyPr>
          <a:lstStyle/>
          <a:p>
            <a:pPr algn="ctr"/>
            <a:r>
              <a:rPr lang="en-US" sz="3700" dirty="0">
                <a:solidFill>
                  <a:schemeClr val="accent1"/>
                </a:solidFill>
              </a:rPr>
              <a:t>M1340 Surgical Wounds (</a:t>
            </a:r>
            <a:r>
              <a:rPr lang="en-US" sz="3700" dirty="0" err="1">
                <a:solidFill>
                  <a:schemeClr val="accent1"/>
                </a:solidFill>
              </a:rPr>
              <a:t>cont</a:t>
            </a:r>
            <a:r>
              <a:rPr lang="en-US" sz="3700" dirty="0">
                <a:solidFill>
                  <a:schemeClr val="accent1"/>
                </a:solidFill>
              </a:rPr>
              <a:t>)</a:t>
            </a:r>
          </a:p>
        </p:txBody>
      </p:sp>
      <p:sp>
        <p:nvSpPr>
          <p:cNvPr id="3" name="Content Placeholder 2"/>
          <p:cNvSpPr>
            <a:spLocks noGrp="1"/>
          </p:cNvSpPr>
          <p:nvPr>
            <p:ph idx="1"/>
          </p:nvPr>
        </p:nvSpPr>
        <p:spPr>
          <a:xfrm>
            <a:off x="213519" y="975521"/>
            <a:ext cx="12725400" cy="8014105"/>
          </a:xfrm>
        </p:spPr>
        <p:txBody>
          <a:bodyPr>
            <a:noAutofit/>
          </a:bodyPr>
          <a:lstStyle/>
          <a:p>
            <a:pPr marL="0" lvl="1" indent="0">
              <a:buNone/>
            </a:pPr>
            <a:r>
              <a:rPr lang="en-US" sz="3200" dirty="0">
                <a:solidFill>
                  <a:srgbClr val="000000"/>
                </a:solidFill>
              </a:rPr>
              <a:t>Needle Puncture Sites are NOT Surgical Wounds including sites resulting from: </a:t>
            </a:r>
          </a:p>
          <a:p>
            <a:pPr marL="642686" lvl="1" indent="0">
              <a:buSzPct val="53000"/>
              <a:buNone/>
            </a:pPr>
            <a:r>
              <a:rPr lang="en-US" sz="3200" dirty="0">
                <a:solidFill>
                  <a:srgbClr val="CD0920"/>
                </a:solidFill>
              </a:rPr>
              <a:t>•</a:t>
            </a:r>
            <a:r>
              <a:rPr lang="en-US" sz="3200" dirty="0">
                <a:solidFill>
                  <a:srgbClr val="000000"/>
                </a:solidFill>
              </a:rPr>
              <a:t> </a:t>
            </a:r>
            <a:r>
              <a:rPr lang="en-US" sz="3200" dirty="0" err="1">
                <a:solidFill>
                  <a:srgbClr val="000000"/>
                </a:solidFill>
              </a:rPr>
              <a:t>Kyphoplasty</a:t>
            </a:r>
            <a:r>
              <a:rPr lang="en-US" sz="3200" dirty="0">
                <a:solidFill>
                  <a:srgbClr val="000000"/>
                </a:solidFill>
              </a:rPr>
              <a:t>             </a:t>
            </a:r>
            <a:r>
              <a:rPr lang="en-US" sz="3200" dirty="0">
                <a:solidFill>
                  <a:srgbClr val="CD0920"/>
                </a:solidFill>
              </a:rPr>
              <a:t>•</a:t>
            </a:r>
            <a:r>
              <a:rPr lang="en-US" sz="3200" dirty="0">
                <a:solidFill>
                  <a:srgbClr val="000000"/>
                </a:solidFill>
              </a:rPr>
              <a:t>  Cardiac Catheterization</a:t>
            </a:r>
          </a:p>
          <a:p>
            <a:pPr marL="642686" lvl="1" indent="0">
              <a:buSzPct val="53000"/>
              <a:buNone/>
            </a:pPr>
            <a:r>
              <a:rPr lang="en-US" sz="3200" dirty="0">
                <a:solidFill>
                  <a:srgbClr val="CD0920"/>
                </a:solidFill>
              </a:rPr>
              <a:t>•</a:t>
            </a:r>
            <a:r>
              <a:rPr lang="en-US" sz="3200" dirty="0">
                <a:solidFill>
                  <a:srgbClr val="000000"/>
                </a:solidFill>
              </a:rPr>
              <a:t> </a:t>
            </a:r>
            <a:r>
              <a:rPr lang="en-US" sz="3200" dirty="0" err="1">
                <a:solidFill>
                  <a:srgbClr val="000000"/>
                </a:solidFill>
              </a:rPr>
              <a:t>Arthrocentesis</a:t>
            </a:r>
            <a:r>
              <a:rPr lang="en-US" sz="3200" dirty="0">
                <a:solidFill>
                  <a:srgbClr val="000000"/>
                </a:solidFill>
              </a:rPr>
              <a:t>         </a:t>
            </a:r>
            <a:r>
              <a:rPr lang="en-US" sz="3200" dirty="0">
                <a:solidFill>
                  <a:schemeClr val="accent1"/>
                </a:solidFill>
              </a:rPr>
              <a:t>•</a:t>
            </a:r>
            <a:r>
              <a:rPr lang="en-US" sz="3200" dirty="0">
                <a:solidFill>
                  <a:srgbClr val="000000"/>
                </a:solidFill>
              </a:rPr>
              <a:t>  </a:t>
            </a:r>
            <a:r>
              <a:rPr lang="en-US" sz="3200" dirty="0" err="1">
                <a:solidFill>
                  <a:srgbClr val="000000"/>
                </a:solidFill>
              </a:rPr>
              <a:t>Paracentesis</a:t>
            </a:r>
            <a:endParaRPr lang="en-US" sz="3200" dirty="0">
              <a:solidFill>
                <a:srgbClr val="000000"/>
              </a:solidFill>
            </a:endParaRPr>
          </a:p>
          <a:p>
            <a:pPr marL="642686" lvl="1" indent="0">
              <a:buSzPct val="53000"/>
              <a:buNone/>
            </a:pPr>
            <a:r>
              <a:rPr lang="en-US" sz="3200" dirty="0">
                <a:solidFill>
                  <a:srgbClr val="CD0920"/>
                </a:solidFill>
              </a:rPr>
              <a:t>•</a:t>
            </a:r>
            <a:r>
              <a:rPr lang="en-US" sz="3200" dirty="0">
                <a:solidFill>
                  <a:srgbClr val="000000"/>
                </a:solidFill>
              </a:rPr>
              <a:t> </a:t>
            </a:r>
            <a:r>
              <a:rPr lang="en-US" sz="3200" dirty="0" err="1">
                <a:solidFill>
                  <a:srgbClr val="000000"/>
                </a:solidFill>
              </a:rPr>
              <a:t>Thoracentesis</a:t>
            </a:r>
            <a:endParaRPr lang="en-US" sz="3200" dirty="0">
              <a:solidFill>
                <a:srgbClr val="000000"/>
              </a:solidFill>
            </a:endParaRPr>
          </a:p>
          <a:p>
            <a:pPr marL="0" lvl="1" indent="0">
              <a:buNone/>
            </a:pPr>
            <a:r>
              <a:rPr lang="en-US" sz="3200" dirty="0">
                <a:solidFill>
                  <a:srgbClr val="000000"/>
                </a:solidFill>
              </a:rPr>
              <a:t>Trauma wounds are NOT surgical wounds UNLESS beyond simple sutured traumatic laceration such as repair of ruptured organs, torn tendons/ligaments or muscle, fractures</a:t>
            </a:r>
          </a:p>
          <a:p>
            <a:r>
              <a:rPr lang="en-US" sz="3200" dirty="0">
                <a:solidFill>
                  <a:srgbClr val="000000"/>
                </a:solidFill>
              </a:rPr>
              <a:t>Needle puncture sites with a drain IS a surgical wound</a:t>
            </a:r>
          </a:p>
          <a:p>
            <a:r>
              <a:rPr lang="en-US" sz="3200" b="1" dirty="0">
                <a:solidFill>
                  <a:srgbClr val="000000"/>
                </a:solidFill>
              </a:rPr>
              <a:t>Most surgical incisions are surgical wounds including</a:t>
            </a:r>
            <a:r>
              <a:rPr lang="en-US" sz="3200" dirty="0">
                <a:solidFill>
                  <a:srgbClr val="000000"/>
                </a:solidFill>
              </a:rPr>
              <a:t>:</a:t>
            </a:r>
          </a:p>
          <a:p>
            <a:pPr marL="642686" lvl="1" indent="0">
              <a:buSzPct val="56000"/>
              <a:buNone/>
            </a:pPr>
            <a:r>
              <a:rPr lang="en-US" sz="3200" dirty="0">
                <a:solidFill>
                  <a:srgbClr val="CD0920"/>
                </a:solidFill>
              </a:rPr>
              <a:t>•</a:t>
            </a:r>
            <a:r>
              <a:rPr lang="en-US" sz="3200" dirty="0">
                <a:solidFill>
                  <a:srgbClr val="000000"/>
                </a:solidFill>
              </a:rPr>
              <a:t>  Sites from surgical procedure performed via arthroscopy</a:t>
            </a:r>
          </a:p>
          <a:p>
            <a:pPr marL="642686" lvl="1" indent="0">
              <a:buSzPct val="56000"/>
              <a:buNone/>
            </a:pPr>
            <a:r>
              <a:rPr lang="en-US" sz="3200" dirty="0">
                <a:solidFill>
                  <a:srgbClr val="CD0920"/>
                </a:solidFill>
              </a:rPr>
              <a:t>•</a:t>
            </a:r>
            <a:r>
              <a:rPr lang="en-US" sz="3200" dirty="0">
                <a:solidFill>
                  <a:srgbClr val="000000"/>
                </a:solidFill>
              </a:rPr>
              <a:t> Incision or “cut-down” created for a procedure via femoral sheath</a:t>
            </a:r>
          </a:p>
          <a:p>
            <a:pPr marL="642686" lvl="1" indent="0">
              <a:buSzPct val="56000"/>
              <a:buNone/>
            </a:pPr>
            <a:r>
              <a:rPr lang="en-US" sz="3200" dirty="0">
                <a:solidFill>
                  <a:srgbClr val="CD0920"/>
                </a:solidFill>
              </a:rPr>
              <a:t>•</a:t>
            </a:r>
            <a:r>
              <a:rPr lang="en-US" sz="3200" dirty="0">
                <a:solidFill>
                  <a:srgbClr val="000000"/>
                </a:solidFill>
              </a:rPr>
              <a:t> Shave/punch/excisional biopsy site</a:t>
            </a:r>
          </a:p>
          <a:p>
            <a:pPr marL="642686" lvl="1" indent="0">
              <a:buSzPct val="56000"/>
              <a:buNone/>
            </a:pPr>
            <a:r>
              <a:rPr lang="en-US" sz="3200" dirty="0">
                <a:solidFill>
                  <a:srgbClr val="CD0920"/>
                </a:solidFill>
              </a:rPr>
              <a:t>•</a:t>
            </a:r>
            <a:r>
              <a:rPr lang="en-US" sz="3200" dirty="0">
                <a:solidFill>
                  <a:srgbClr val="000000"/>
                </a:solidFill>
              </a:rPr>
              <a:t> Left ventricular assist device (LVAD) exit site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179</a:t>
            </a:fld>
            <a:endParaRPr lang="en-US" dirty="0"/>
          </a:p>
        </p:txBody>
      </p:sp>
    </p:spTree>
    <p:extLst>
      <p:ext uri="{BB962C8B-B14F-4D97-AF65-F5344CB8AC3E}">
        <p14:creationId xmlns:p14="http://schemas.microsoft.com/office/powerpoint/2010/main" val="7756772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2D543-DE31-4557-84B1-E77845D11116}"/>
              </a:ext>
            </a:extLst>
          </p:cNvPr>
          <p:cNvSpPr>
            <a:spLocks noGrp="1"/>
          </p:cNvSpPr>
          <p:nvPr>
            <p:ph type="title"/>
          </p:nvPr>
        </p:nvSpPr>
        <p:spPr>
          <a:xfrm>
            <a:off x="470450" y="202899"/>
            <a:ext cx="12135338" cy="860148"/>
          </a:xfrm>
        </p:spPr>
        <p:txBody>
          <a:bodyPr/>
          <a:lstStyle/>
          <a:p>
            <a:pPr algn="ctr"/>
            <a:r>
              <a:rPr lang="en-US" sz="5400" dirty="0">
                <a:solidFill>
                  <a:schemeClr val="accent1"/>
                </a:solidFill>
              </a:rPr>
              <a:t>PDGM 30 Day Payments</a:t>
            </a:r>
          </a:p>
        </p:txBody>
      </p:sp>
      <p:sp>
        <p:nvSpPr>
          <p:cNvPr id="3" name="Content Placeholder 2">
            <a:extLst>
              <a:ext uri="{FF2B5EF4-FFF2-40B4-BE49-F238E27FC236}">
                <a16:creationId xmlns:a16="http://schemas.microsoft.com/office/drawing/2014/main" id="{E5F4DBE4-BE84-4FDE-8055-21F4BAD000E7}"/>
              </a:ext>
            </a:extLst>
          </p:cNvPr>
          <p:cNvSpPr>
            <a:spLocks noGrp="1"/>
          </p:cNvSpPr>
          <p:nvPr>
            <p:ph idx="1"/>
          </p:nvPr>
        </p:nvSpPr>
        <p:spPr>
          <a:xfrm>
            <a:off x="470450" y="1063047"/>
            <a:ext cx="12135338" cy="8168091"/>
          </a:xfrm>
        </p:spPr>
        <p:txBody>
          <a:bodyPr/>
          <a:lstStyle/>
          <a:p>
            <a:pPr marL="685800" indent="-685800">
              <a:buFont typeface="Arial" panose="020B0604020202020204" pitchFamily="34" charset="0"/>
              <a:buChar char="•"/>
            </a:pPr>
            <a:r>
              <a:rPr lang="en-US" sz="3600" b="1" dirty="0">
                <a:solidFill>
                  <a:schemeClr val="tx1">
                    <a:lumMod val="85000"/>
                    <a:lumOff val="15000"/>
                  </a:schemeClr>
                </a:solidFill>
              </a:rPr>
              <a:t>The 60-day episode will be divided into two 30-day payment periods.</a:t>
            </a:r>
          </a:p>
          <a:p>
            <a:pPr marL="685800" indent="-685800">
              <a:buFont typeface="Arial" panose="020B0604020202020204" pitchFamily="34" charset="0"/>
              <a:buChar char="•"/>
            </a:pPr>
            <a:r>
              <a:rPr lang="en-US" sz="3600" b="1" dirty="0">
                <a:solidFill>
                  <a:schemeClr val="tx1">
                    <a:lumMod val="85000"/>
                    <a:lumOff val="15000"/>
                  </a:schemeClr>
                </a:solidFill>
              </a:rPr>
              <a:t>HHA’s will be paid for each 30-day period of care.</a:t>
            </a:r>
          </a:p>
          <a:p>
            <a:pPr marL="685800" indent="-685800">
              <a:buFont typeface="Arial" panose="020B0604020202020204" pitchFamily="34" charset="0"/>
              <a:buChar char="•"/>
            </a:pPr>
            <a:r>
              <a:rPr lang="en-US" sz="3600" b="1" dirty="0">
                <a:solidFill>
                  <a:schemeClr val="tx1">
                    <a:lumMod val="85000"/>
                    <a:lumOff val="15000"/>
                  </a:schemeClr>
                </a:solidFill>
              </a:rPr>
              <a:t>60 day episode of care and recertification periods remain the same.</a:t>
            </a:r>
          </a:p>
          <a:p>
            <a:pPr marL="685800" indent="-685800">
              <a:buFont typeface="Arial" panose="020B0604020202020204" pitchFamily="34" charset="0"/>
              <a:buChar char="•"/>
            </a:pPr>
            <a:r>
              <a:rPr lang="en-US" sz="3600" dirty="0">
                <a:solidFill>
                  <a:srgbClr val="000000"/>
                </a:solidFill>
              </a:rPr>
              <a:t>The Start of Care </a:t>
            </a:r>
            <a:r>
              <a:rPr lang="en-US" sz="3600" b="1" dirty="0">
                <a:solidFill>
                  <a:srgbClr val="000000"/>
                </a:solidFill>
              </a:rPr>
              <a:t>Date</a:t>
            </a:r>
            <a:r>
              <a:rPr lang="en-US" sz="3600" dirty="0">
                <a:solidFill>
                  <a:srgbClr val="000000"/>
                </a:solidFill>
              </a:rPr>
              <a:t> begins the initial </a:t>
            </a:r>
            <a:r>
              <a:rPr lang="en-US" sz="3600" b="1" dirty="0">
                <a:solidFill>
                  <a:srgbClr val="000000"/>
                </a:solidFill>
              </a:rPr>
              <a:t>certification</a:t>
            </a:r>
            <a:r>
              <a:rPr lang="en-US" sz="3600" dirty="0">
                <a:solidFill>
                  <a:srgbClr val="000000"/>
                </a:solidFill>
              </a:rPr>
              <a:t> payment episode and the episode may not be longer than 60 days. (SOC date + 59 = 60) – stays the same</a:t>
            </a:r>
          </a:p>
          <a:p>
            <a:pPr marL="685800" indent="-685800">
              <a:buFont typeface="Arial" panose="020B0604020202020204" pitchFamily="34" charset="0"/>
              <a:buChar char="•"/>
            </a:pPr>
            <a:r>
              <a:rPr lang="en-US" sz="3600" dirty="0">
                <a:solidFill>
                  <a:srgbClr val="000000"/>
                </a:solidFill>
              </a:rPr>
              <a:t>Care plan will stay the same </a:t>
            </a:r>
          </a:p>
          <a:p>
            <a:pPr marL="685800" indent="-685800">
              <a:buFont typeface="Arial" panose="020B0604020202020204" pitchFamily="34" charset="0"/>
              <a:buChar char="•"/>
            </a:pPr>
            <a:r>
              <a:rPr lang="en-US" sz="3600" dirty="0">
                <a:solidFill>
                  <a:srgbClr val="000000"/>
                </a:solidFill>
              </a:rPr>
              <a:t>OASIS Assessments will stay the same</a:t>
            </a:r>
          </a:p>
          <a:p>
            <a:pPr marL="685800" indent="-685800">
              <a:buFont typeface="Arial" panose="020B0604020202020204" pitchFamily="34" charset="0"/>
              <a:buChar char="•"/>
            </a:pPr>
            <a:r>
              <a:rPr lang="en-US" sz="3600" dirty="0">
                <a:solidFill>
                  <a:srgbClr val="000000"/>
                </a:solidFill>
              </a:rPr>
              <a:t>The 30 – day periods are grouped by - New – Admission </a:t>
            </a:r>
            <a:r>
              <a:rPr lang="en-US" sz="3600" dirty="0">
                <a:solidFill>
                  <a:schemeClr val="accent1"/>
                </a:solidFill>
              </a:rPr>
              <a:t>source (admitted from) </a:t>
            </a:r>
            <a:r>
              <a:rPr lang="en-US" sz="3600" dirty="0">
                <a:solidFill>
                  <a:srgbClr val="000000"/>
                </a:solidFill>
              </a:rPr>
              <a:t>and Timing. </a:t>
            </a:r>
          </a:p>
        </p:txBody>
      </p:sp>
      <p:sp>
        <p:nvSpPr>
          <p:cNvPr id="4" name="Slide Number Placeholder 3">
            <a:extLst>
              <a:ext uri="{FF2B5EF4-FFF2-40B4-BE49-F238E27FC236}">
                <a16:creationId xmlns:a16="http://schemas.microsoft.com/office/drawing/2014/main" id="{8F730D42-5C63-47EE-AB16-15738581CF7B}"/>
              </a:ext>
            </a:extLst>
          </p:cNvPr>
          <p:cNvSpPr>
            <a:spLocks noGrp="1"/>
          </p:cNvSpPr>
          <p:nvPr>
            <p:ph type="sldNum" sz="quarter" idx="12"/>
          </p:nvPr>
        </p:nvSpPr>
        <p:spPr/>
        <p:txBody>
          <a:bodyPr/>
          <a:lstStyle/>
          <a:p>
            <a:fld id="{895F941F-37F6-4B1F-AEB2-74CB5EFF426C}" type="slidenum">
              <a:rPr lang="en-US" smtClean="0"/>
              <a:pPr/>
              <a:t>18</a:t>
            </a:fld>
            <a:endParaRPr lang="en-US" dirty="0"/>
          </a:p>
        </p:txBody>
      </p:sp>
    </p:spTree>
    <p:extLst>
      <p:ext uri="{BB962C8B-B14F-4D97-AF65-F5344CB8AC3E}">
        <p14:creationId xmlns:p14="http://schemas.microsoft.com/office/powerpoint/2010/main" val="1014084981"/>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165239"/>
            <a:ext cx="11768614" cy="991435"/>
          </a:xfrm>
        </p:spPr>
        <p:txBody>
          <a:bodyPr>
            <a:normAutofit/>
          </a:bodyPr>
          <a:lstStyle/>
          <a:p>
            <a:pPr algn="ctr"/>
            <a:r>
              <a:rPr lang="en-US" sz="4500" dirty="0"/>
              <a:t>Test Your Knowledge</a:t>
            </a:r>
          </a:p>
        </p:txBody>
      </p:sp>
      <p:sp>
        <p:nvSpPr>
          <p:cNvPr id="3" name="Content Placeholder 2"/>
          <p:cNvSpPr>
            <a:spLocks noGrp="1"/>
          </p:cNvSpPr>
          <p:nvPr>
            <p:ph idx="1"/>
          </p:nvPr>
        </p:nvSpPr>
        <p:spPr>
          <a:xfrm>
            <a:off x="653813" y="1255821"/>
            <a:ext cx="11768614" cy="6467465"/>
          </a:xfrm>
        </p:spPr>
        <p:txBody>
          <a:bodyPr>
            <a:normAutofit fontScale="85000" lnSpcReduction="20000"/>
          </a:bodyPr>
          <a:lstStyle/>
          <a:p>
            <a:pPr marL="0" indent="0"/>
            <a:r>
              <a:rPr lang="en-US" sz="4700" dirty="0">
                <a:solidFill>
                  <a:srgbClr val="000000"/>
                </a:solidFill>
              </a:rPr>
              <a:t>You are performing a Start of Care Assessment and during your assessment identify that the patient has a chest tube, a new ostomy and an old port-a-cath/mediport that is not accessed or maintained.</a:t>
            </a:r>
          </a:p>
          <a:p>
            <a:pPr marL="0" indent="0"/>
            <a:endParaRPr lang="en-US" sz="4700" dirty="0">
              <a:solidFill>
                <a:srgbClr val="000000"/>
              </a:solidFill>
            </a:endParaRPr>
          </a:p>
          <a:p>
            <a:pPr marL="0" indent="0"/>
            <a:r>
              <a:rPr lang="en-US" sz="4700" dirty="0">
                <a:solidFill>
                  <a:srgbClr val="000000"/>
                </a:solidFill>
              </a:rPr>
              <a:t>Which of these would be reported for M1340 Does this patient have a Surgical Wound?</a:t>
            </a:r>
          </a:p>
          <a:p>
            <a:pPr marL="509603" indent="-509603">
              <a:buAutoNum type="alphaUcPeriod"/>
            </a:pPr>
            <a:r>
              <a:rPr lang="en-US" b="1" dirty="0">
                <a:solidFill>
                  <a:srgbClr val="000000"/>
                </a:solidFill>
              </a:rPr>
              <a:t> Chest Tube</a:t>
            </a:r>
          </a:p>
          <a:p>
            <a:pPr marL="509603" indent="-509603">
              <a:buAutoNum type="alphaUcPeriod"/>
            </a:pPr>
            <a:r>
              <a:rPr lang="en-US" b="1" dirty="0">
                <a:solidFill>
                  <a:srgbClr val="000000"/>
                </a:solidFill>
              </a:rPr>
              <a:t> New Ostomy</a:t>
            </a:r>
          </a:p>
          <a:p>
            <a:pPr marL="509603" indent="-509603">
              <a:buAutoNum type="alphaUcPeriod"/>
            </a:pPr>
            <a:r>
              <a:rPr lang="en-US" b="1" dirty="0">
                <a:solidFill>
                  <a:srgbClr val="000000"/>
                </a:solidFill>
              </a:rPr>
              <a:t> Port-A-Cath/Mediport</a:t>
            </a:r>
          </a:p>
          <a:p>
            <a:pPr marL="509603" indent="-509603">
              <a:buAutoNum type="alphaUcPeriod"/>
            </a:pPr>
            <a:r>
              <a:rPr lang="en-US" b="1" dirty="0">
                <a:solidFill>
                  <a:srgbClr val="000000"/>
                </a:solidFill>
              </a:rPr>
              <a:t> None of these wounds would be reported</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180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392965724"/>
              </p:ext>
            </p:extLst>
          </p:nvPr>
        </p:nvGraphicFramePr>
        <p:xfrm>
          <a:off x="1280319" y="8066711"/>
          <a:ext cx="10134084" cy="589353"/>
        </p:xfrm>
        <a:graphic>
          <a:graphicData uri="http://schemas.openxmlformats.org/drawingml/2006/table">
            <a:tbl>
              <a:tblPr firstRow="1" bandRow="1">
                <a:tableStyleId>{5C22544A-7EE6-4342-B048-85BDC9FD1C3A}</a:tableStyleId>
              </a:tblPr>
              <a:tblGrid>
                <a:gridCol w="10134084">
                  <a:extLst>
                    <a:ext uri="{9D8B030D-6E8A-4147-A177-3AD203B41FA5}">
                      <a16:colId xmlns:a16="http://schemas.microsoft.com/office/drawing/2014/main" val="20000"/>
                    </a:ext>
                  </a:extLst>
                </a:gridCol>
              </a:tblGrid>
              <a:tr h="589353">
                <a:tc>
                  <a:txBody>
                    <a:bodyPr/>
                    <a:lstStyle/>
                    <a:p>
                      <a:r>
                        <a:rPr lang="en-US" sz="2700" dirty="0"/>
                        <a:t>*Cat 4b:   M1340 Q</a:t>
                      </a:r>
                      <a:r>
                        <a:rPr lang="en-US" sz="2700" baseline="0" dirty="0"/>
                        <a:t> 102.1      M1340  Q 105.4.2      M1340 Q105.11</a:t>
                      </a:r>
                      <a:endParaRPr lang="en-US" sz="2700" dirty="0"/>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45559621"/>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5635CE-5D4A-4CA6-98A0-CF5580F9831A}"/>
              </a:ext>
            </a:extLst>
          </p:cNvPr>
          <p:cNvSpPr>
            <a:spLocks noGrp="1"/>
          </p:cNvSpPr>
          <p:nvPr>
            <p:ph type="title"/>
          </p:nvPr>
        </p:nvSpPr>
        <p:spPr>
          <a:xfrm>
            <a:off x="272631" y="3170389"/>
            <a:ext cx="12530976" cy="3077860"/>
          </a:xfrm>
        </p:spPr>
        <p:txBody>
          <a:bodyPr/>
          <a:lstStyle/>
          <a:p>
            <a:r>
              <a:rPr lang="en-US" dirty="0">
                <a:solidFill>
                  <a:schemeClr val="accent1"/>
                </a:solidFill>
              </a:rPr>
              <a:t>Category 4b beside the question number look for the OASIS Item Number – look until you find M1340.</a:t>
            </a:r>
          </a:p>
        </p:txBody>
      </p:sp>
      <p:sp>
        <p:nvSpPr>
          <p:cNvPr id="4" name="Slide Number Placeholder 3">
            <a:extLst>
              <a:ext uri="{FF2B5EF4-FFF2-40B4-BE49-F238E27FC236}">
                <a16:creationId xmlns:a16="http://schemas.microsoft.com/office/drawing/2014/main" id="{0A40B4AD-6672-4C32-8D7D-410C1C0B0CB5}"/>
              </a:ext>
            </a:extLst>
          </p:cNvPr>
          <p:cNvSpPr>
            <a:spLocks noGrp="1"/>
          </p:cNvSpPr>
          <p:nvPr>
            <p:ph type="sldNum" sz="quarter" idx="12"/>
          </p:nvPr>
        </p:nvSpPr>
        <p:spPr/>
        <p:txBody>
          <a:bodyPr/>
          <a:lstStyle/>
          <a:p>
            <a:fld id="{895F941F-37F6-4B1F-AEB2-74CB5EFF426C}" type="slidenum">
              <a:rPr lang="en-US" smtClean="0"/>
              <a:pPr/>
              <a:t>181</a:t>
            </a:fld>
            <a:endParaRPr lang="en-US" dirty="0"/>
          </a:p>
        </p:txBody>
      </p:sp>
    </p:spTree>
    <p:extLst>
      <p:ext uri="{BB962C8B-B14F-4D97-AF65-F5344CB8AC3E}">
        <p14:creationId xmlns:p14="http://schemas.microsoft.com/office/powerpoint/2010/main" val="1164074878"/>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19881" y="137319"/>
            <a:ext cx="13563600" cy="1299882"/>
          </a:xfrm>
        </p:spPr>
        <p:txBody>
          <a:bodyPr>
            <a:normAutofit/>
          </a:bodyPr>
          <a:lstStyle/>
          <a:p>
            <a:r>
              <a:rPr lang="en-US" sz="3700" spc="-150" dirty="0">
                <a:solidFill>
                  <a:schemeClr val="accent1"/>
                </a:solidFill>
              </a:rPr>
              <a:t>Is Surgical Incision healing by Primary or Secondary Intention (M1342)</a:t>
            </a:r>
          </a:p>
        </p:txBody>
      </p:sp>
      <p:sp>
        <p:nvSpPr>
          <p:cNvPr id="6" name="Text Placeholder 5"/>
          <p:cNvSpPr>
            <a:spLocks noGrp="1"/>
          </p:cNvSpPr>
          <p:nvPr>
            <p:ph type="body" idx="1"/>
          </p:nvPr>
        </p:nvSpPr>
        <p:spPr>
          <a:xfrm>
            <a:off x="289719" y="1486530"/>
            <a:ext cx="5798730" cy="1114678"/>
          </a:xfrm>
        </p:spPr>
        <p:txBody>
          <a:bodyPr wrap="none">
            <a:spAutoFit/>
          </a:bodyPr>
          <a:lstStyle/>
          <a:p>
            <a:pPr>
              <a:spcBef>
                <a:spcPts val="0"/>
              </a:spcBef>
            </a:pPr>
            <a:r>
              <a:rPr lang="en-US" sz="3200" b="1" dirty="0"/>
              <a:t>Primary Intention</a:t>
            </a:r>
          </a:p>
          <a:p>
            <a:pPr>
              <a:spcBef>
                <a:spcPts val="0"/>
              </a:spcBef>
            </a:pPr>
            <a:r>
              <a:rPr lang="en-US" sz="3200" b="1" dirty="0"/>
              <a:t>No openings or disruption (scab)</a:t>
            </a:r>
            <a:endParaRPr lang="en-US" b="1" dirty="0"/>
          </a:p>
        </p:txBody>
      </p:sp>
      <p:sp>
        <p:nvSpPr>
          <p:cNvPr id="9" name="Content Placeholder 8"/>
          <p:cNvSpPr>
            <a:spLocks noGrp="1"/>
          </p:cNvSpPr>
          <p:nvPr>
            <p:ph sz="half" idx="2"/>
          </p:nvPr>
        </p:nvSpPr>
        <p:spPr>
          <a:xfrm>
            <a:off x="6647095" y="3767464"/>
            <a:ext cx="5779880" cy="5169350"/>
          </a:xfrm>
        </p:spPr>
        <p:txBody>
          <a:bodyPr/>
          <a:lstStyle/>
          <a:p>
            <a:endParaRPr lang="en-US" dirty="0"/>
          </a:p>
          <a:p>
            <a:pPr marL="152881" indent="0"/>
            <a:endParaRPr lang="en-US" dirty="0"/>
          </a:p>
        </p:txBody>
      </p:sp>
      <p:sp>
        <p:nvSpPr>
          <p:cNvPr id="8" name="Text Placeholder 7"/>
          <p:cNvSpPr>
            <a:spLocks noGrp="1"/>
          </p:cNvSpPr>
          <p:nvPr>
            <p:ph type="body" sz="quarter" idx="3"/>
          </p:nvPr>
        </p:nvSpPr>
        <p:spPr>
          <a:xfrm>
            <a:off x="7068312" y="2212848"/>
            <a:ext cx="5779880" cy="914400"/>
          </a:xfrm>
          <a:ln>
            <a:noFill/>
          </a:ln>
        </p:spPr>
        <p:txBody>
          <a:bodyPr>
            <a:noAutofit/>
          </a:bodyPr>
          <a:lstStyle/>
          <a:p>
            <a:pPr>
              <a:spcBef>
                <a:spcPts val="0"/>
              </a:spcBef>
              <a:spcAft>
                <a:spcPts val="0"/>
              </a:spcAft>
            </a:pPr>
            <a:r>
              <a:rPr lang="en-US" sz="3200" dirty="0"/>
              <a:t>Secondary Intention</a:t>
            </a:r>
          </a:p>
          <a:p>
            <a:pPr>
              <a:spcBef>
                <a:spcPts val="0"/>
              </a:spcBef>
              <a:spcAft>
                <a:spcPts val="0"/>
              </a:spcAft>
            </a:pPr>
            <a:r>
              <a:rPr lang="en-US" sz="3200" dirty="0"/>
              <a:t>Opening or Disruption (scab)</a:t>
            </a:r>
          </a:p>
          <a:p>
            <a:endParaRPr lang="en-US" sz="3200"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182</a:t>
            </a:fld>
            <a:endParaRPr lang="en-US" dirty="0"/>
          </a:p>
        </p:txBody>
      </p:sp>
      <p:graphicFrame>
        <p:nvGraphicFramePr>
          <p:cNvPr id="12" name="Content Placeholder 9"/>
          <p:cNvGraphicFramePr>
            <a:graphicFrameLocks/>
          </p:cNvGraphicFramePr>
          <p:nvPr>
            <p:extLst>
              <p:ext uri="{D42A27DB-BD31-4B8C-83A1-F6EECF244321}">
                <p14:modId xmlns:p14="http://schemas.microsoft.com/office/powerpoint/2010/main" val="2943168758"/>
              </p:ext>
            </p:extLst>
          </p:nvPr>
        </p:nvGraphicFramePr>
        <p:xfrm>
          <a:off x="167646" y="4461463"/>
          <a:ext cx="6035187" cy="1758144"/>
        </p:xfrm>
        <a:graphic>
          <a:graphicData uri="http://schemas.openxmlformats.org/drawingml/2006/table">
            <a:tbl>
              <a:tblPr firstRow="1" bandRow="1">
                <a:tableStyleId>{5C22544A-7EE6-4342-B048-85BDC9FD1C3A}</a:tableStyleId>
              </a:tblPr>
              <a:tblGrid>
                <a:gridCol w="6035187">
                  <a:extLst>
                    <a:ext uri="{9D8B030D-6E8A-4147-A177-3AD203B41FA5}">
                      <a16:colId xmlns:a16="http://schemas.microsoft.com/office/drawing/2014/main" val="20000"/>
                    </a:ext>
                  </a:extLst>
                </a:gridCol>
              </a:tblGrid>
              <a:tr h="1758144">
                <a:tc>
                  <a:txBody>
                    <a:bodyPr/>
                    <a:lstStyle/>
                    <a:p>
                      <a:r>
                        <a:rPr lang="en-US" sz="2700" dirty="0"/>
                        <a:t>Step 1: Is the incision line completely re-epithelialized with no s/s of infection, disruption or openings?</a:t>
                      </a:r>
                    </a:p>
                  </a:txBody>
                  <a:tcPr marL="130762" marR="130762" marT="62791" marB="62791">
                    <a:solidFill>
                      <a:schemeClr val="accent5">
                        <a:lumMod val="75000"/>
                        <a:lumOff val="25000"/>
                      </a:schemeClr>
                    </a:solidFill>
                  </a:tcPr>
                </a:tc>
                <a:extLst>
                  <a:ext uri="{0D108BD9-81ED-4DB2-BD59-A6C34878D82A}">
                    <a16:rowId xmlns:a16="http://schemas.microsoft.com/office/drawing/2014/main" val="10000"/>
                  </a:ext>
                </a:extLst>
              </a:tr>
            </a:tbl>
          </a:graphicData>
        </a:graphic>
      </p:graphicFrame>
      <p:graphicFrame>
        <p:nvGraphicFramePr>
          <p:cNvPr id="13" name="Content Placeholder 9"/>
          <p:cNvGraphicFramePr>
            <a:graphicFrameLocks/>
          </p:cNvGraphicFramePr>
          <p:nvPr>
            <p:extLst>
              <p:ext uri="{D42A27DB-BD31-4B8C-83A1-F6EECF244321}">
                <p14:modId xmlns:p14="http://schemas.microsoft.com/office/powerpoint/2010/main" val="3030412101"/>
              </p:ext>
            </p:extLst>
          </p:nvPr>
        </p:nvGraphicFramePr>
        <p:xfrm>
          <a:off x="213519" y="6309519"/>
          <a:ext cx="6019800" cy="962794"/>
        </p:xfrm>
        <a:graphic>
          <a:graphicData uri="http://schemas.openxmlformats.org/drawingml/2006/table">
            <a:tbl>
              <a:tblPr firstRow="1" bandRow="1">
                <a:tableStyleId>{5C22544A-7EE6-4342-B048-85BDC9FD1C3A}</a:tableStyleId>
              </a:tblPr>
              <a:tblGrid>
                <a:gridCol w="6019800">
                  <a:extLst>
                    <a:ext uri="{9D8B030D-6E8A-4147-A177-3AD203B41FA5}">
                      <a16:colId xmlns:a16="http://schemas.microsoft.com/office/drawing/2014/main" val="20000"/>
                    </a:ext>
                  </a:extLst>
                </a:gridCol>
              </a:tblGrid>
              <a:tr h="962794">
                <a:tc>
                  <a:txBody>
                    <a:bodyPr/>
                    <a:lstStyle/>
                    <a:p>
                      <a:r>
                        <a:rPr lang="en-US" sz="2700" dirty="0"/>
                        <a:t>If Yes,</a:t>
                      </a:r>
                      <a:r>
                        <a:rPr lang="en-US" sz="2700" baseline="0" dirty="0"/>
                        <a:t> then status = Newly epithelialized.</a:t>
                      </a:r>
                      <a:endParaRPr lang="en-US" sz="2700" dirty="0"/>
                    </a:p>
                  </a:txBody>
                  <a:tcPr marL="130762" marR="130762" marT="62791" marB="62791">
                    <a:solidFill>
                      <a:schemeClr val="accent5">
                        <a:lumMod val="75000"/>
                        <a:lumOff val="25000"/>
                      </a:schemeClr>
                    </a:solidFill>
                  </a:tcPr>
                </a:tc>
                <a:extLst>
                  <a:ext uri="{0D108BD9-81ED-4DB2-BD59-A6C34878D82A}">
                    <a16:rowId xmlns:a16="http://schemas.microsoft.com/office/drawing/2014/main" val="10000"/>
                  </a:ext>
                </a:extLst>
              </a:tr>
            </a:tbl>
          </a:graphicData>
        </a:graphic>
      </p:graphicFrame>
      <p:graphicFrame>
        <p:nvGraphicFramePr>
          <p:cNvPr id="15" name="Content Placeholder 9"/>
          <p:cNvGraphicFramePr>
            <a:graphicFrameLocks/>
          </p:cNvGraphicFramePr>
          <p:nvPr>
            <p:extLst>
              <p:ext uri="{D42A27DB-BD31-4B8C-83A1-F6EECF244321}">
                <p14:modId xmlns:p14="http://schemas.microsoft.com/office/powerpoint/2010/main" val="1394612690"/>
              </p:ext>
            </p:extLst>
          </p:nvPr>
        </p:nvGraphicFramePr>
        <p:xfrm>
          <a:off x="6873409" y="2809070"/>
          <a:ext cx="5777606" cy="2258267"/>
        </p:xfrm>
        <a:graphic>
          <a:graphicData uri="http://schemas.openxmlformats.org/drawingml/2006/table">
            <a:tbl>
              <a:tblPr firstRow="1" bandRow="1">
                <a:tableStyleId>{5C22544A-7EE6-4342-B048-85BDC9FD1C3A}</a:tableStyleId>
              </a:tblPr>
              <a:tblGrid>
                <a:gridCol w="5777606">
                  <a:extLst>
                    <a:ext uri="{9D8B030D-6E8A-4147-A177-3AD203B41FA5}">
                      <a16:colId xmlns:a16="http://schemas.microsoft.com/office/drawing/2014/main" val="20000"/>
                    </a:ext>
                  </a:extLst>
                </a:gridCol>
              </a:tblGrid>
              <a:tr h="2258267">
                <a:tc>
                  <a:txBody>
                    <a:bodyPr/>
                    <a:lstStyle/>
                    <a:p>
                      <a:r>
                        <a:rPr lang="en-US" sz="2700" b="1" dirty="0"/>
                        <a:t>The wound healing by </a:t>
                      </a:r>
                      <a:r>
                        <a:rPr lang="en-US" sz="2700" b="1" u="sng" dirty="0"/>
                        <a:t>secondary</a:t>
                      </a:r>
                      <a:r>
                        <a:rPr lang="en-US" sz="2700" b="1" u="none" dirty="0"/>
                        <a:t> </a:t>
                      </a:r>
                      <a:r>
                        <a:rPr lang="en-US" sz="2700" b="1" dirty="0"/>
                        <a:t>intention and can have the </a:t>
                      </a:r>
                      <a:r>
                        <a:rPr lang="en-US" sz="2700" b="1" u="sng" dirty="0"/>
                        <a:t>status</a:t>
                      </a:r>
                      <a:r>
                        <a:rPr lang="en-US" sz="2700" b="1" dirty="0"/>
                        <a:t> of non-healing,</a:t>
                      </a:r>
                      <a:r>
                        <a:rPr lang="en-US" sz="2700" b="1" baseline="0" dirty="0"/>
                        <a:t> early/partial granulation, fully granulating or newly epithelialized</a:t>
                      </a:r>
                      <a:endParaRPr lang="en-US" sz="2700" b="1" dirty="0"/>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graphicFrame>
        <p:nvGraphicFramePr>
          <p:cNvPr id="14" name="Content Placeholder 9"/>
          <p:cNvGraphicFramePr>
            <a:graphicFrameLocks/>
          </p:cNvGraphicFramePr>
          <p:nvPr>
            <p:extLst>
              <p:ext uri="{D42A27DB-BD31-4B8C-83A1-F6EECF244321}">
                <p14:modId xmlns:p14="http://schemas.microsoft.com/office/powerpoint/2010/main" val="360777562"/>
              </p:ext>
            </p:extLst>
          </p:nvPr>
        </p:nvGraphicFramePr>
        <p:xfrm>
          <a:off x="167647" y="7353148"/>
          <a:ext cx="5989471" cy="1758144"/>
        </p:xfrm>
        <a:graphic>
          <a:graphicData uri="http://schemas.openxmlformats.org/drawingml/2006/table">
            <a:tbl>
              <a:tblPr firstRow="1" bandRow="1">
                <a:tableStyleId>{5C22544A-7EE6-4342-B048-85BDC9FD1C3A}</a:tableStyleId>
              </a:tblPr>
              <a:tblGrid>
                <a:gridCol w="5989471">
                  <a:extLst>
                    <a:ext uri="{9D8B030D-6E8A-4147-A177-3AD203B41FA5}">
                      <a16:colId xmlns:a16="http://schemas.microsoft.com/office/drawing/2014/main" val="20000"/>
                    </a:ext>
                  </a:extLst>
                </a:gridCol>
              </a:tblGrid>
              <a:tr h="1758144">
                <a:tc>
                  <a:txBody>
                    <a:bodyPr/>
                    <a:lstStyle/>
                    <a:p>
                      <a:r>
                        <a:rPr lang="en-US" sz="2700" dirty="0"/>
                        <a:t>If Not, ex. Scab is adhering to incisional tissue and/or s/s of infection, then status = Not Healing</a:t>
                      </a:r>
                    </a:p>
                  </a:txBody>
                  <a:tcPr marL="130762" marR="130762" marT="62791" marB="62791">
                    <a:solidFill>
                      <a:schemeClr val="accent5">
                        <a:lumMod val="75000"/>
                        <a:lumOff val="25000"/>
                      </a:schemeClr>
                    </a:solidFill>
                  </a:tcPr>
                </a:tc>
                <a:extLst>
                  <a:ext uri="{0D108BD9-81ED-4DB2-BD59-A6C34878D82A}">
                    <a16:rowId xmlns:a16="http://schemas.microsoft.com/office/drawing/2014/main" val="10000"/>
                  </a:ext>
                </a:extLst>
              </a:tr>
            </a:tbl>
          </a:graphicData>
        </a:graphic>
      </p:graphicFrame>
      <p:graphicFrame>
        <p:nvGraphicFramePr>
          <p:cNvPr id="18" name="Content Placeholder 9"/>
          <p:cNvGraphicFramePr>
            <a:graphicFrameLocks/>
          </p:cNvGraphicFramePr>
          <p:nvPr>
            <p:extLst>
              <p:ext uri="{D42A27DB-BD31-4B8C-83A1-F6EECF244321}">
                <p14:modId xmlns:p14="http://schemas.microsoft.com/office/powerpoint/2010/main" val="2147643594"/>
              </p:ext>
            </p:extLst>
          </p:nvPr>
        </p:nvGraphicFramePr>
        <p:xfrm>
          <a:off x="167645" y="2809070"/>
          <a:ext cx="5984894" cy="1404533"/>
        </p:xfrm>
        <a:graphic>
          <a:graphicData uri="http://schemas.openxmlformats.org/drawingml/2006/table">
            <a:tbl>
              <a:tblPr firstRow="1" bandRow="1">
                <a:tableStyleId>{5C22544A-7EE6-4342-B048-85BDC9FD1C3A}</a:tableStyleId>
              </a:tblPr>
              <a:tblGrid>
                <a:gridCol w="5984894">
                  <a:extLst>
                    <a:ext uri="{9D8B030D-6E8A-4147-A177-3AD203B41FA5}">
                      <a16:colId xmlns:a16="http://schemas.microsoft.com/office/drawing/2014/main" val="20000"/>
                    </a:ext>
                  </a:extLst>
                </a:gridCol>
              </a:tblGrid>
              <a:tr h="1404533">
                <a:tc>
                  <a:txBody>
                    <a:bodyPr/>
                    <a:lstStyle/>
                    <a:p>
                      <a:r>
                        <a:rPr lang="en-US" sz="2700" dirty="0"/>
                        <a:t>The</a:t>
                      </a:r>
                      <a:r>
                        <a:rPr lang="en-US" sz="2700" baseline="0" dirty="0"/>
                        <a:t> wound healing by </a:t>
                      </a:r>
                      <a:r>
                        <a:rPr lang="en-US" sz="2700" b="1" u="sng" baseline="0" dirty="0"/>
                        <a:t>primary </a:t>
                      </a:r>
                      <a:r>
                        <a:rPr lang="en-US" sz="2700" b="1" u="none" baseline="0" dirty="0"/>
                        <a:t>in</a:t>
                      </a:r>
                      <a:r>
                        <a:rPr lang="en-US" sz="2700" baseline="0" dirty="0"/>
                        <a:t>tention can only have the </a:t>
                      </a:r>
                      <a:r>
                        <a:rPr lang="en-US" sz="2700" u="sng" baseline="0" dirty="0"/>
                        <a:t>status</a:t>
                      </a:r>
                      <a:r>
                        <a:rPr lang="en-US" sz="2700" baseline="0" dirty="0"/>
                        <a:t> of non-healing or newly epithelialized.</a:t>
                      </a:r>
                      <a:endParaRPr lang="en-US" sz="2700" dirty="0"/>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04548672"/>
              </p:ext>
            </p:extLst>
          </p:nvPr>
        </p:nvGraphicFramePr>
        <p:xfrm>
          <a:off x="6873407" y="5287659"/>
          <a:ext cx="6102244" cy="3893037"/>
        </p:xfrm>
        <a:graphic>
          <a:graphicData uri="http://schemas.openxmlformats.org/drawingml/2006/table">
            <a:tbl>
              <a:tblPr firstRow="1" bandRow="1">
                <a:tableStyleId>{5C22544A-7EE6-4342-B048-85BDC9FD1C3A}</a:tableStyleId>
              </a:tblPr>
              <a:tblGrid>
                <a:gridCol w="6102244">
                  <a:extLst>
                    <a:ext uri="{9D8B030D-6E8A-4147-A177-3AD203B41FA5}">
                      <a16:colId xmlns:a16="http://schemas.microsoft.com/office/drawing/2014/main" val="20000"/>
                    </a:ext>
                  </a:extLst>
                </a:gridCol>
              </a:tblGrid>
              <a:tr h="3893037">
                <a:tc>
                  <a:txBody>
                    <a:bodyPr/>
                    <a:lstStyle/>
                    <a:p>
                      <a:r>
                        <a:rPr lang="en-US" sz="2700" dirty="0"/>
                        <a:t>“Scab” Not automatically</a:t>
                      </a:r>
                      <a:r>
                        <a:rPr lang="en-US" sz="2700" baseline="0" dirty="0"/>
                        <a:t> = Not Healing</a:t>
                      </a:r>
                    </a:p>
                    <a:p>
                      <a:pPr marL="285750" indent="-285750">
                        <a:buFont typeface="Arial" panose="020B0604020202020204" pitchFamily="34" charset="0"/>
                        <a:buChar char="•"/>
                      </a:pPr>
                      <a:r>
                        <a:rPr lang="en-US" sz="2700" baseline="0" dirty="0"/>
                        <a:t>Not equated to avascular or necrotic tissue when applying WOCN guidelines</a:t>
                      </a:r>
                    </a:p>
                    <a:p>
                      <a:pPr marL="0" indent="0">
                        <a:buFont typeface="Arial" panose="020B0604020202020204" pitchFamily="34" charset="0"/>
                        <a:buNone/>
                      </a:pPr>
                      <a:endParaRPr lang="en-US" sz="2700" baseline="0" dirty="0"/>
                    </a:p>
                    <a:p>
                      <a:pPr marL="285750" indent="-285750">
                        <a:buFont typeface="Arial" panose="020B0604020202020204" pitchFamily="34" charset="0"/>
                        <a:buChar char="•"/>
                      </a:pPr>
                      <a:r>
                        <a:rPr lang="en-US" sz="2700" baseline="0" dirty="0"/>
                        <a:t>If adhering to underlying tissue – full epithelialization has not occurred in scabbed area - early partial granulation may be choice.</a:t>
                      </a:r>
                      <a:endParaRPr lang="en-US" sz="2700" dirty="0"/>
                    </a:p>
                  </a:txBody>
                  <a:tcPr marL="130762" marR="130762" marT="62791" marB="62791">
                    <a:solidFill>
                      <a:schemeClr val="accent5">
                        <a:lumMod val="75000"/>
                        <a:lumOff val="25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45850613"/>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82623"/>
            <a:ext cx="13076238" cy="1382500"/>
          </a:xfrm>
        </p:spPr>
        <p:txBody>
          <a:bodyPr>
            <a:normAutofit/>
          </a:bodyPr>
          <a:lstStyle/>
          <a:p>
            <a:pPr algn="ctr"/>
            <a:r>
              <a:rPr lang="en-US" sz="3700" spc="-300" dirty="0">
                <a:solidFill>
                  <a:schemeClr val="accent1"/>
                </a:solidFill>
              </a:rPr>
              <a:t>M1342 </a:t>
            </a:r>
            <a:r>
              <a:rPr lang="en-US" sz="3700" u="sng" spc="-300" dirty="0">
                <a:solidFill>
                  <a:schemeClr val="accent1"/>
                </a:solidFill>
              </a:rPr>
              <a:t>Status </a:t>
            </a:r>
            <a:r>
              <a:rPr lang="en-US" sz="3700" spc="-300" dirty="0">
                <a:solidFill>
                  <a:schemeClr val="accent1"/>
                </a:solidFill>
              </a:rPr>
              <a:t>of Most Problematic Surgical Wound that is Observable  F-20  F-21</a:t>
            </a:r>
          </a:p>
        </p:txBody>
      </p:sp>
      <p:sp>
        <p:nvSpPr>
          <p:cNvPr id="3" name="Content Placeholder 2"/>
          <p:cNvSpPr>
            <a:spLocks noGrp="1"/>
          </p:cNvSpPr>
          <p:nvPr>
            <p:ph idx="1"/>
          </p:nvPr>
        </p:nvSpPr>
        <p:spPr>
          <a:xfrm>
            <a:off x="365919" y="1204119"/>
            <a:ext cx="12710319" cy="8062119"/>
          </a:xfrm>
        </p:spPr>
        <p:txBody>
          <a:bodyPr>
            <a:noAutofit/>
          </a:bodyPr>
          <a:lstStyle/>
          <a:p>
            <a:pPr marL="0" indent="0"/>
            <a:r>
              <a:rPr lang="en-US" sz="3200" b="1" dirty="0">
                <a:solidFill>
                  <a:srgbClr val="000000"/>
                </a:solidFill>
              </a:rPr>
              <a:t>(M1342) </a:t>
            </a:r>
            <a:r>
              <a:rPr lang="en-US" sz="3200" b="1" u="sng" dirty="0">
                <a:solidFill>
                  <a:srgbClr val="000000"/>
                </a:solidFill>
              </a:rPr>
              <a:t>Status</a:t>
            </a:r>
            <a:r>
              <a:rPr lang="en-US" sz="3200" b="1" dirty="0">
                <a:solidFill>
                  <a:srgbClr val="000000"/>
                </a:solidFill>
              </a:rPr>
              <a:t> of Most Problematic Surgical Wound that is (Observable).</a:t>
            </a:r>
          </a:p>
          <a:p>
            <a:pPr marL="457200" indent="-457200">
              <a:buClrTx/>
              <a:buFont typeface="Arial"/>
              <a:buChar char="•"/>
            </a:pPr>
            <a:r>
              <a:rPr lang="en-US" sz="3200" b="1" dirty="0">
                <a:solidFill>
                  <a:srgbClr val="000000"/>
                </a:solidFill>
              </a:rPr>
              <a:t> 0 </a:t>
            </a:r>
            <a:r>
              <a:rPr lang="en-US" sz="3200" dirty="0">
                <a:solidFill>
                  <a:srgbClr val="000000"/>
                </a:solidFill>
              </a:rPr>
              <a:t>– Newly epithelialized</a:t>
            </a:r>
          </a:p>
          <a:p>
            <a:pPr marL="457200" indent="-457200">
              <a:buClrTx/>
              <a:buFont typeface="Arial"/>
              <a:buChar char="•"/>
            </a:pPr>
            <a:r>
              <a:rPr lang="en-US" sz="3200" b="1" dirty="0">
                <a:solidFill>
                  <a:srgbClr val="000000"/>
                </a:solidFill>
              </a:rPr>
              <a:t> 1</a:t>
            </a:r>
            <a:r>
              <a:rPr lang="en-US" sz="3200" dirty="0">
                <a:solidFill>
                  <a:srgbClr val="000000"/>
                </a:solidFill>
              </a:rPr>
              <a:t> – Fully granulating</a:t>
            </a:r>
          </a:p>
          <a:p>
            <a:pPr marL="457200" indent="-457200">
              <a:buClrTx/>
              <a:buFont typeface="Arial"/>
              <a:buChar char="•"/>
            </a:pPr>
            <a:r>
              <a:rPr lang="en-US" sz="3200" dirty="0">
                <a:solidFill>
                  <a:srgbClr val="000000"/>
                </a:solidFill>
              </a:rPr>
              <a:t> 2 – Early/partial granulation</a:t>
            </a:r>
          </a:p>
          <a:p>
            <a:pPr marL="457200" indent="-457200">
              <a:buClrTx/>
              <a:buFont typeface="Arial"/>
              <a:buChar char="•"/>
            </a:pPr>
            <a:r>
              <a:rPr lang="en-US" sz="3200" b="1" dirty="0">
                <a:solidFill>
                  <a:srgbClr val="000000"/>
                </a:solidFill>
              </a:rPr>
              <a:t> 3</a:t>
            </a:r>
            <a:r>
              <a:rPr lang="en-US" sz="3200" dirty="0">
                <a:solidFill>
                  <a:srgbClr val="000000"/>
                </a:solidFill>
              </a:rPr>
              <a:t> – Not healing</a:t>
            </a:r>
          </a:p>
          <a:p>
            <a:pPr marL="171450" indent="-171450">
              <a:buClrTx/>
              <a:buFont typeface="Arial"/>
              <a:buChar char="•"/>
            </a:pPr>
            <a:endParaRPr lang="en-US" sz="700" dirty="0">
              <a:solidFill>
                <a:srgbClr val="000000"/>
              </a:solidFill>
            </a:endParaRPr>
          </a:p>
          <a:p>
            <a:pPr marL="457200" indent="-457200">
              <a:buClrTx/>
              <a:buFont typeface="Arial"/>
              <a:buChar char="•"/>
            </a:pPr>
            <a:r>
              <a:rPr lang="en-US" sz="3200" b="1" dirty="0">
                <a:solidFill>
                  <a:srgbClr val="000000"/>
                </a:solidFill>
              </a:rPr>
              <a:t>Same 3 steps:  Identify wound that is “observable”, Most Problematic,  Determine Primary/Secondary Intention (if scab), Closure/Healing “status”</a:t>
            </a:r>
          </a:p>
          <a:p>
            <a:pPr marL="171450" indent="-171450">
              <a:buClrTx/>
              <a:buFont typeface="Arial"/>
              <a:buChar char="•"/>
            </a:pPr>
            <a:endParaRPr lang="en-US" sz="700" b="1" dirty="0">
              <a:solidFill>
                <a:srgbClr val="000000"/>
              </a:solidFill>
            </a:endParaRPr>
          </a:p>
          <a:p>
            <a:pPr marL="574675" indent="-457200">
              <a:buClrTx/>
              <a:buFont typeface="Arial"/>
              <a:buChar char="•"/>
            </a:pPr>
            <a:r>
              <a:rPr lang="en-US" sz="3200" dirty="0">
                <a:solidFill>
                  <a:srgbClr val="000000"/>
                </a:solidFill>
              </a:rPr>
              <a:t>If only one observable surgical wound it is the most problematic</a:t>
            </a:r>
          </a:p>
          <a:p>
            <a:pPr marL="574675" indent="-457200">
              <a:buClrTx/>
              <a:buFont typeface="Arial"/>
              <a:buChar char="•"/>
            </a:pPr>
            <a:r>
              <a:rPr lang="en-US" sz="3200" dirty="0">
                <a:solidFill>
                  <a:srgbClr val="000000"/>
                </a:solidFill>
              </a:rPr>
              <a:t>Observable - Includes all surgical wounds not covered with a non-removable dressing/device or cast</a:t>
            </a:r>
          </a:p>
          <a:p>
            <a:pPr marL="574675" indent="-457200">
              <a:buClrTx/>
              <a:buFont typeface="Arial"/>
              <a:buChar char="•"/>
            </a:pPr>
            <a:r>
              <a:rPr lang="en-US" sz="3200" dirty="0">
                <a:solidFill>
                  <a:srgbClr val="000000"/>
                </a:solidFill>
              </a:rPr>
              <a:t>Considered a surgical wound until re-epithelialization has been present for approximately 30 days.</a:t>
            </a:r>
          </a:p>
          <a:p>
            <a:pPr marL="574675" indent="-457200">
              <a:buClrTx/>
              <a:buFont typeface="Arial"/>
              <a:buChar char="•"/>
            </a:pPr>
            <a:r>
              <a:rPr lang="en-US" sz="3200" dirty="0">
                <a:solidFill>
                  <a:srgbClr val="000000"/>
                </a:solidFill>
              </a:rPr>
              <a:t>Surgical wound that is now a scar = newly epithelialized</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183</a:t>
            </a:fld>
            <a:endParaRPr lang="en-US" dirty="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519" y="3490119"/>
            <a:ext cx="3447786" cy="790571"/>
          </a:xfrm>
        </p:spPr>
        <p:txBody>
          <a:bodyPr>
            <a:normAutofit fontScale="90000"/>
          </a:bodyPr>
          <a:lstStyle/>
          <a:p>
            <a:r>
              <a:rPr lang="en-US" sz="4500" dirty="0">
                <a:solidFill>
                  <a:schemeClr val="accent1"/>
                </a:solidFill>
              </a:rPr>
              <a:t>OASIS – D1</a:t>
            </a:r>
          </a:p>
        </p:txBody>
      </p:sp>
      <p:sp>
        <p:nvSpPr>
          <p:cNvPr id="3" name="Text Placeholder 2"/>
          <p:cNvSpPr>
            <a:spLocks noGrp="1"/>
          </p:cNvSpPr>
          <p:nvPr>
            <p:ph type="body" idx="1"/>
          </p:nvPr>
        </p:nvSpPr>
        <p:spPr>
          <a:xfrm>
            <a:off x="4861719" y="3947319"/>
            <a:ext cx="4514586" cy="990600"/>
          </a:xfrm>
        </p:spPr>
        <p:txBody>
          <a:bodyPr>
            <a:normAutofit/>
          </a:bodyPr>
          <a:lstStyle/>
          <a:p>
            <a:r>
              <a:rPr lang="en-US" sz="3700" dirty="0"/>
              <a:t>Respiratory Status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184</a:t>
            </a:fld>
            <a:endParaRPr lang="en-US" dirty="0"/>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209303"/>
            <a:ext cx="11768614" cy="1569773"/>
          </a:xfrm>
        </p:spPr>
        <p:txBody>
          <a:bodyPr>
            <a:normAutofit/>
          </a:bodyPr>
          <a:lstStyle/>
          <a:p>
            <a:endParaRPr lang="en-US" sz="3700" u="sng" dirty="0"/>
          </a:p>
        </p:txBody>
      </p:sp>
      <p:sp>
        <p:nvSpPr>
          <p:cNvPr id="3" name="Content Placeholder 2"/>
          <p:cNvSpPr>
            <a:spLocks noGrp="1"/>
          </p:cNvSpPr>
          <p:nvPr>
            <p:ph idx="1"/>
          </p:nvPr>
        </p:nvSpPr>
        <p:spPr>
          <a:xfrm>
            <a:off x="653811" y="4480719"/>
            <a:ext cx="11768614" cy="3505200"/>
          </a:xfrm>
        </p:spPr>
        <p:txBody>
          <a:bodyPr>
            <a:normAutofit/>
          </a:bodyPr>
          <a:lstStyle/>
          <a:p>
            <a:endParaRPr lang="en-US" sz="800" dirty="0"/>
          </a:p>
          <a:p>
            <a:pPr marL="152881" indent="0"/>
            <a:r>
              <a:rPr lang="en-US" sz="4400" dirty="0">
                <a:solidFill>
                  <a:srgbClr val="000000"/>
                </a:solidFill>
              </a:rPr>
              <a:t>Responses are based on the patient’s actual use of oxygen in the home, not on the physician’s oxygen order.</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185</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
            <a:ext cx="13076239" cy="4099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1399597573"/>
              </p:ext>
            </p:extLst>
          </p:nvPr>
        </p:nvGraphicFramePr>
        <p:xfrm>
          <a:off x="11659648" y="40614"/>
          <a:ext cx="1050672" cy="643742"/>
        </p:xfrm>
        <a:graphic>
          <a:graphicData uri="http://schemas.openxmlformats.org/drawingml/2006/table">
            <a:tbl>
              <a:tblPr firstRow="1" bandRow="1">
                <a:tableStyleId>{5C22544A-7EE6-4342-B048-85BDC9FD1C3A}</a:tableStyleId>
              </a:tblPr>
              <a:tblGrid>
                <a:gridCol w="1050672">
                  <a:extLst>
                    <a:ext uri="{9D8B030D-6E8A-4147-A177-3AD203B41FA5}">
                      <a16:colId xmlns:a16="http://schemas.microsoft.com/office/drawing/2014/main" val="20000"/>
                    </a:ext>
                  </a:extLst>
                </a:gridCol>
              </a:tblGrid>
              <a:tr h="630105">
                <a:tc>
                  <a:txBody>
                    <a:bodyPr/>
                    <a:lstStyle/>
                    <a:p>
                      <a:r>
                        <a:rPr lang="en-US" sz="3400" dirty="0"/>
                        <a:t>G-1</a:t>
                      </a:r>
                    </a:p>
                  </a:txBody>
                  <a:tcPr marL="130762" marR="130762" marT="62791" marB="62791">
                    <a:solidFill>
                      <a:schemeClr val="accent2"/>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37" y="213519"/>
            <a:ext cx="12858301" cy="609600"/>
          </a:xfrm>
        </p:spPr>
        <p:txBody>
          <a:bodyPr>
            <a:noAutofit/>
          </a:bodyPr>
          <a:lstStyle/>
          <a:p>
            <a:pPr algn="ctr"/>
            <a:r>
              <a:rPr lang="en-US" sz="4000" u="sng" dirty="0">
                <a:solidFill>
                  <a:schemeClr val="accent1"/>
                </a:solidFill>
              </a:rPr>
              <a:t>M1400 Short of Breath G-1</a:t>
            </a:r>
          </a:p>
        </p:txBody>
      </p:sp>
      <p:sp>
        <p:nvSpPr>
          <p:cNvPr id="3" name="Content Placeholder 2"/>
          <p:cNvSpPr>
            <a:spLocks noGrp="1"/>
          </p:cNvSpPr>
          <p:nvPr>
            <p:ph idx="1"/>
          </p:nvPr>
        </p:nvSpPr>
        <p:spPr>
          <a:xfrm>
            <a:off x="213519" y="656599"/>
            <a:ext cx="12378214" cy="8763000"/>
          </a:xfrm>
        </p:spPr>
        <p:txBody>
          <a:bodyPr>
            <a:noAutofit/>
          </a:bodyPr>
          <a:lstStyle/>
          <a:p>
            <a:pPr marL="571500" indent="-571500">
              <a:buFont typeface="Arial"/>
              <a:buChar char="•"/>
            </a:pPr>
            <a:r>
              <a:rPr lang="en-US" sz="4000" dirty="0">
                <a:solidFill>
                  <a:srgbClr val="000000"/>
                </a:solidFill>
              </a:rPr>
              <a:t>If the patient uses oxygen </a:t>
            </a:r>
            <a:r>
              <a:rPr lang="en-US" sz="4000" b="1" dirty="0">
                <a:solidFill>
                  <a:srgbClr val="000000"/>
                </a:solidFill>
              </a:rPr>
              <a:t>continuously</a:t>
            </a:r>
            <a:r>
              <a:rPr lang="en-US" sz="4000" dirty="0">
                <a:solidFill>
                  <a:srgbClr val="000000"/>
                </a:solidFill>
              </a:rPr>
              <a:t> (even without a physician order), mark the response based on assessment of the patient’s shortness of breath while using oxygen.</a:t>
            </a:r>
          </a:p>
          <a:p>
            <a:pPr marL="324331" indent="-171450">
              <a:buFont typeface="Arial"/>
              <a:buChar char="•"/>
            </a:pPr>
            <a:endParaRPr lang="en-US" sz="400" dirty="0">
              <a:solidFill>
                <a:srgbClr val="000000"/>
              </a:solidFill>
            </a:endParaRPr>
          </a:p>
          <a:p>
            <a:pPr marL="571500" indent="-571500">
              <a:buFont typeface="Arial"/>
              <a:buChar char="•"/>
            </a:pPr>
            <a:r>
              <a:rPr lang="en-US" sz="4000" dirty="0">
                <a:solidFill>
                  <a:srgbClr val="000000"/>
                </a:solidFill>
              </a:rPr>
              <a:t>If the patient uses oxygen </a:t>
            </a:r>
            <a:r>
              <a:rPr lang="en-US" sz="4000" b="1" dirty="0">
                <a:solidFill>
                  <a:srgbClr val="000000"/>
                </a:solidFill>
              </a:rPr>
              <a:t>intermittently</a:t>
            </a:r>
            <a:r>
              <a:rPr lang="en-US" sz="4000" dirty="0">
                <a:solidFill>
                  <a:srgbClr val="000000"/>
                </a:solidFill>
              </a:rPr>
              <a:t>, mark the response based on the patient’s shortness of breath WITHOUT the use of oxygen.</a:t>
            </a:r>
          </a:p>
          <a:p>
            <a:pPr marL="324331" indent="-171450">
              <a:buFont typeface="Arial"/>
              <a:buChar char="•"/>
            </a:pPr>
            <a:endParaRPr lang="en-US" sz="400" dirty="0">
              <a:solidFill>
                <a:srgbClr val="000000"/>
              </a:solidFill>
            </a:endParaRPr>
          </a:p>
          <a:p>
            <a:pPr marL="571500" indent="-571500">
              <a:buFont typeface="Arial"/>
              <a:buChar char="•"/>
            </a:pPr>
            <a:r>
              <a:rPr lang="en-US" sz="4000" dirty="0">
                <a:solidFill>
                  <a:srgbClr val="000000"/>
                </a:solidFill>
              </a:rPr>
              <a:t>For the chairfast or bedbound patient:</a:t>
            </a:r>
          </a:p>
          <a:p>
            <a:pPr lvl="1"/>
            <a:r>
              <a:rPr lang="en-US" sz="3400" dirty="0">
                <a:solidFill>
                  <a:srgbClr val="000000"/>
                </a:solidFill>
              </a:rPr>
              <a:t>For </a:t>
            </a:r>
            <a:r>
              <a:rPr lang="en-US" sz="3400" dirty="0" err="1">
                <a:solidFill>
                  <a:srgbClr val="000000"/>
                </a:solidFill>
              </a:rPr>
              <a:t>chairfast</a:t>
            </a:r>
            <a:r>
              <a:rPr lang="en-US" sz="3400" dirty="0">
                <a:solidFill>
                  <a:srgbClr val="000000"/>
                </a:solidFill>
              </a:rPr>
              <a:t>/bedbound patient evaluate the level of exertion required to produce shortness of breath.</a:t>
            </a:r>
          </a:p>
          <a:p>
            <a:pPr lvl="1"/>
            <a:r>
              <a:rPr lang="en-US" sz="3400" dirty="0">
                <a:solidFill>
                  <a:srgbClr val="000000"/>
                </a:solidFill>
              </a:rPr>
              <a:t>The chairfast patient can be assessed for level of dyspnea while performing ADLs or at rest.</a:t>
            </a:r>
          </a:p>
          <a:p>
            <a:pPr lvl="1"/>
            <a:r>
              <a:rPr lang="en-US" sz="3400" dirty="0">
                <a:solidFill>
                  <a:srgbClr val="000000"/>
                </a:solidFill>
              </a:rPr>
              <a:t>Response 1 if demanding bed-mobility produces dyspnea in bedbound patient.</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186</a:t>
            </a:fld>
            <a:endParaRPr lang="en-US" dirty="0"/>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7319" y="3794919"/>
            <a:ext cx="3488558" cy="1176649"/>
          </a:xfrm>
        </p:spPr>
        <p:txBody>
          <a:bodyPr>
            <a:normAutofit/>
          </a:bodyPr>
          <a:lstStyle/>
          <a:p>
            <a:r>
              <a:rPr lang="en-US" sz="4500" dirty="0">
                <a:solidFill>
                  <a:schemeClr val="accent1"/>
                </a:solidFill>
              </a:rPr>
              <a:t>OASIS – D1</a:t>
            </a:r>
          </a:p>
        </p:txBody>
      </p:sp>
      <p:sp>
        <p:nvSpPr>
          <p:cNvPr id="3" name="Text Placeholder 2"/>
          <p:cNvSpPr>
            <a:spLocks noGrp="1"/>
          </p:cNvSpPr>
          <p:nvPr>
            <p:ph type="body" idx="1"/>
          </p:nvPr>
        </p:nvSpPr>
        <p:spPr>
          <a:xfrm>
            <a:off x="3877099" y="4328319"/>
            <a:ext cx="7537820" cy="893795"/>
          </a:xfrm>
        </p:spPr>
        <p:txBody>
          <a:bodyPr>
            <a:normAutofit/>
          </a:bodyPr>
          <a:lstStyle/>
          <a:p>
            <a:r>
              <a:rPr lang="en-US" sz="3700" dirty="0"/>
              <a:t>Neuro/Emotional/Behavioral Status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187</a:t>
            </a:fld>
            <a:endParaRPr lang="en-US" dirty="0"/>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3582DF6-E959-4675-83BE-B3E49F30D210}"/>
              </a:ext>
            </a:extLst>
          </p:cNvPr>
          <p:cNvPicPr>
            <a:picLocks noChangeAspect="1"/>
          </p:cNvPicPr>
          <p:nvPr/>
        </p:nvPicPr>
        <p:blipFill>
          <a:blip r:embed="rId3"/>
          <a:stretch>
            <a:fillRect/>
          </a:stretch>
        </p:blipFill>
        <p:spPr>
          <a:xfrm>
            <a:off x="0" y="187499"/>
            <a:ext cx="13076238" cy="3988418"/>
          </a:xfrm>
          <a:prstGeom prst="rect">
            <a:avLst/>
          </a:prstGeom>
        </p:spPr>
      </p:pic>
      <p:sp>
        <p:nvSpPr>
          <p:cNvPr id="3" name="Content Placeholder 2"/>
          <p:cNvSpPr>
            <a:spLocks noGrp="1"/>
          </p:cNvSpPr>
          <p:nvPr>
            <p:ph idx="1"/>
          </p:nvPr>
        </p:nvSpPr>
        <p:spPr>
          <a:xfrm>
            <a:off x="241686" y="4175918"/>
            <a:ext cx="12095520" cy="5055219"/>
          </a:xfrm>
        </p:spPr>
        <p:txBody>
          <a:bodyPr>
            <a:normAutofit fontScale="85000" lnSpcReduction="10000"/>
          </a:bodyPr>
          <a:lstStyle/>
          <a:p>
            <a:pPr marL="152881" indent="0"/>
            <a:endParaRPr lang="en-US" sz="300" dirty="0"/>
          </a:p>
          <a:p>
            <a:pPr marL="152881" indent="0"/>
            <a:endParaRPr lang="en-US" sz="600" dirty="0"/>
          </a:p>
          <a:p>
            <a:pPr marL="571500" indent="-571500">
              <a:buFont typeface="Arial"/>
              <a:buChar char="•"/>
            </a:pPr>
            <a:r>
              <a:rPr lang="en-US" sz="3400" dirty="0">
                <a:solidFill>
                  <a:srgbClr val="000000"/>
                </a:solidFill>
              </a:rPr>
              <a:t>Consider the amount of supervision and care the patient has required due to cognitive deficits – at time of assessment and previous 24 hours. </a:t>
            </a:r>
          </a:p>
          <a:p>
            <a:pPr marL="152881" indent="0"/>
            <a:endParaRPr lang="en-US" sz="1000" dirty="0">
              <a:solidFill>
                <a:srgbClr val="000000"/>
              </a:solidFill>
            </a:endParaRPr>
          </a:p>
          <a:p>
            <a:pPr marL="571500" indent="-571500">
              <a:buFont typeface="Arial"/>
              <a:buChar char="•"/>
            </a:pPr>
            <a:r>
              <a:rPr lang="en-US" sz="3400" dirty="0">
                <a:solidFill>
                  <a:srgbClr val="000000"/>
                </a:solidFill>
              </a:rPr>
              <a:t>Patients with dementia, delirium, developmental delay disorders, etc. </a:t>
            </a:r>
            <a:r>
              <a:rPr lang="en-US" sz="3400" b="1" u="sng" dirty="0">
                <a:solidFill>
                  <a:srgbClr val="000000"/>
                </a:solidFill>
              </a:rPr>
              <a:t>will</a:t>
            </a:r>
            <a:r>
              <a:rPr lang="en-US" sz="3400" b="1" dirty="0">
                <a:solidFill>
                  <a:srgbClr val="000000"/>
                </a:solidFill>
              </a:rPr>
              <a:t> </a:t>
            </a:r>
            <a:r>
              <a:rPr lang="en-US" sz="3400" dirty="0">
                <a:solidFill>
                  <a:srgbClr val="000000"/>
                </a:solidFill>
              </a:rPr>
              <a:t>have various degrees of cognitive dysfunction – consider the </a:t>
            </a:r>
            <a:r>
              <a:rPr lang="en-US" sz="3400" b="1" dirty="0">
                <a:solidFill>
                  <a:srgbClr val="000000"/>
                </a:solidFill>
              </a:rPr>
              <a:t>degree of impairment.</a:t>
            </a:r>
          </a:p>
          <a:p>
            <a:pPr marL="324331" indent="-171450">
              <a:buFont typeface="Arial"/>
              <a:buChar char="•"/>
            </a:pPr>
            <a:endParaRPr lang="en-US" sz="1000" dirty="0">
              <a:solidFill>
                <a:srgbClr val="000000"/>
              </a:solidFill>
            </a:endParaRPr>
          </a:p>
          <a:p>
            <a:pPr marL="571500" indent="-571500">
              <a:buFont typeface="Arial"/>
              <a:buChar char="•"/>
            </a:pPr>
            <a:r>
              <a:rPr lang="en-US" sz="3400" dirty="0">
                <a:solidFill>
                  <a:srgbClr val="000000"/>
                </a:solidFill>
              </a:rPr>
              <a:t>Patients with neurological deficits related to stroke, mood/anxiety disorders, or who receive opioid therapy </a:t>
            </a:r>
            <a:r>
              <a:rPr lang="en-US" sz="3400" b="1" u="sng" dirty="0">
                <a:solidFill>
                  <a:srgbClr val="000000"/>
                </a:solidFill>
              </a:rPr>
              <a:t>may</a:t>
            </a:r>
            <a:r>
              <a:rPr lang="en-US" sz="3400" dirty="0">
                <a:solidFill>
                  <a:srgbClr val="000000"/>
                </a:solidFill>
              </a:rPr>
              <a:t> have cognitive dysfunction.</a:t>
            </a:r>
          </a:p>
          <a:p>
            <a:pPr marL="152881" indent="0"/>
            <a:endParaRPr lang="en-US" sz="900" dirty="0">
              <a:solidFill>
                <a:srgbClr val="000000"/>
              </a:solidFill>
            </a:endParaRPr>
          </a:p>
          <a:p>
            <a:pPr marL="571500" indent="-571500">
              <a:buFont typeface="Arial"/>
              <a:buChar char="•"/>
            </a:pPr>
            <a:r>
              <a:rPr lang="en-US" sz="3400" dirty="0">
                <a:solidFill>
                  <a:srgbClr val="000000"/>
                </a:solidFill>
              </a:rPr>
              <a:t>If response “4” – Totally dependent due to disturbances such as </a:t>
            </a:r>
            <a:r>
              <a:rPr lang="en-US" sz="3400" b="1" dirty="0">
                <a:solidFill>
                  <a:srgbClr val="000000"/>
                </a:solidFill>
              </a:rPr>
              <a:t>constant</a:t>
            </a:r>
            <a:r>
              <a:rPr lang="en-US" sz="3400" dirty="0">
                <a:solidFill>
                  <a:srgbClr val="000000"/>
                </a:solidFill>
              </a:rPr>
              <a:t> disorientation, coma, persistent vegetative state, or delirium – this patient will be excluded from 40 measures.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188</a:t>
            </a:fld>
            <a:endParaRPr lang="en-US" dirty="0"/>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319" y="213519"/>
            <a:ext cx="11768614" cy="770167"/>
          </a:xfrm>
        </p:spPr>
        <p:txBody>
          <a:bodyPr>
            <a:normAutofit/>
          </a:bodyPr>
          <a:lstStyle/>
          <a:p>
            <a:pPr algn="ctr"/>
            <a:r>
              <a:rPr lang="en-US" sz="3700" u="sng" dirty="0">
                <a:solidFill>
                  <a:schemeClr val="accent1"/>
                </a:solidFill>
              </a:rPr>
              <a:t>M1710 When Confused J-2</a:t>
            </a:r>
          </a:p>
        </p:txBody>
      </p:sp>
      <p:sp>
        <p:nvSpPr>
          <p:cNvPr id="3" name="Content Placeholder 2"/>
          <p:cNvSpPr>
            <a:spLocks noGrp="1"/>
          </p:cNvSpPr>
          <p:nvPr>
            <p:ph idx="1"/>
          </p:nvPr>
        </p:nvSpPr>
        <p:spPr>
          <a:xfrm>
            <a:off x="326910" y="1204119"/>
            <a:ext cx="12459609" cy="8423824"/>
          </a:xfrm>
        </p:spPr>
        <p:txBody>
          <a:bodyPr>
            <a:normAutofit fontScale="32500" lnSpcReduction="20000"/>
          </a:bodyPr>
          <a:lstStyle/>
          <a:p>
            <a:pPr marL="450850" indent="-400050">
              <a:buFont typeface="Arial"/>
              <a:buChar char="•"/>
              <a:tabLst>
                <a:tab pos="284163" algn="l"/>
              </a:tabLst>
            </a:pPr>
            <a:r>
              <a:rPr lang="en-US" sz="11000" dirty="0">
                <a:solidFill>
                  <a:srgbClr val="000000"/>
                </a:solidFill>
              </a:rPr>
              <a:t>Assess specifically for </a:t>
            </a:r>
            <a:r>
              <a:rPr lang="en-US" sz="11000" b="1" dirty="0">
                <a:solidFill>
                  <a:srgbClr val="000000"/>
                </a:solidFill>
              </a:rPr>
              <a:t>confusion</a:t>
            </a:r>
            <a:r>
              <a:rPr lang="en-US" sz="11000" dirty="0">
                <a:solidFill>
                  <a:srgbClr val="000000"/>
                </a:solidFill>
              </a:rPr>
              <a:t> in the </a:t>
            </a:r>
            <a:r>
              <a:rPr lang="en-US" sz="11000" b="1" dirty="0">
                <a:solidFill>
                  <a:srgbClr val="000000"/>
                </a:solidFill>
              </a:rPr>
              <a:t>past 14 days.</a:t>
            </a:r>
          </a:p>
          <a:p>
            <a:pPr marL="450850" indent="-400050">
              <a:buFont typeface="Arial"/>
              <a:buChar char="•"/>
              <a:tabLst>
                <a:tab pos="284163" algn="l"/>
              </a:tabLst>
            </a:pPr>
            <a:endParaRPr lang="en-US" sz="3700" b="1" dirty="0">
              <a:solidFill>
                <a:srgbClr val="000000"/>
              </a:solidFill>
            </a:endParaRPr>
          </a:p>
          <a:p>
            <a:pPr marL="450850" indent="-400050">
              <a:buFont typeface="Arial"/>
              <a:buChar char="•"/>
              <a:tabLst>
                <a:tab pos="284163" algn="l"/>
              </a:tabLst>
            </a:pPr>
            <a:endParaRPr lang="en-US" sz="2500" dirty="0">
              <a:solidFill>
                <a:srgbClr val="000000"/>
              </a:solidFill>
            </a:endParaRPr>
          </a:p>
          <a:p>
            <a:pPr marL="450850" indent="-400050">
              <a:buFont typeface="Arial"/>
              <a:buChar char="•"/>
              <a:tabLst>
                <a:tab pos="284163" algn="l"/>
              </a:tabLst>
            </a:pPr>
            <a:r>
              <a:rPr lang="en-US" sz="11000" dirty="0">
                <a:solidFill>
                  <a:srgbClr val="000000"/>
                </a:solidFill>
              </a:rPr>
              <a:t>May not relate directly to item M1700, Cognitive Functioning, as it reports what’s true on the day of assessment.</a:t>
            </a:r>
          </a:p>
          <a:p>
            <a:pPr marL="450850" indent="-400050">
              <a:buFont typeface="Arial"/>
              <a:buChar char="•"/>
              <a:tabLst>
                <a:tab pos="284163" algn="l"/>
              </a:tabLst>
            </a:pPr>
            <a:endParaRPr lang="en-US" sz="3700" dirty="0">
              <a:solidFill>
                <a:srgbClr val="000000"/>
              </a:solidFill>
            </a:endParaRPr>
          </a:p>
          <a:p>
            <a:pPr marL="450850" indent="-400050">
              <a:buFont typeface="Arial"/>
              <a:buChar char="•"/>
              <a:tabLst>
                <a:tab pos="284163" algn="l"/>
              </a:tabLst>
            </a:pPr>
            <a:r>
              <a:rPr lang="en-US" sz="11000" b="1" dirty="0">
                <a:solidFill>
                  <a:srgbClr val="000000"/>
                </a:solidFill>
              </a:rPr>
              <a:t>Response 1 </a:t>
            </a:r>
            <a:r>
              <a:rPr lang="en-US" sz="11000" dirty="0">
                <a:solidFill>
                  <a:srgbClr val="000000"/>
                </a:solidFill>
              </a:rPr>
              <a:t>– confusion is isolated to new or complex situation.</a:t>
            </a:r>
          </a:p>
          <a:p>
            <a:pPr marL="450850" indent="-400050">
              <a:buFont typeface="Arial"/>
              <a:buChar char="•"/>
              <a:tabLst>
                <a:tab pos="284163" algn="l"/>
              </a:tabLst>
            </a:pPr>
            <a:endParaRPr lang="en-US" sz="3700" dirty="0">
              <a:solidFill>
                <a:srgbClr val="000000"/>
              </a:solidFill>
            </a:endParaRPr>
          </a:p>
          <a:p>
            <a:pPr marL="450850" indent="-400050">
              <a:buFont typeface="Arial"/>
              <a:buChar char="•"/>
              <a:tabLst>
                <a:tab pos="284163" algn="l"/>
              </a:tabLst>
            </a:pPr>
            <a:r>
              <a:rPr lang="en-US" sz="11000" b="1" dirty="0">
                <a:solidFill>
                  <a:srgbClr val="000000"/>
                </a:solidFill>
              </a:rPr>
              <a:t>Responses 2, 3, &amp; 4 </a:t>
            </a:r>
            <a:r>
              <a:rPr lang="en-US" sz="11000" dirty="0">
                <a:solidFill>
                  <a:srgbClr val="000000"/>
                </a:solidFill>
              </a:rPr>
              <a:t>selected when confusion occurs without stimulus of new or complex situation. 2, 3, &amp; 4 differ based on “time” of confusion.</a:t>
            </a:r>
          </a:p>
          <a:p>
            <a:pPr marL="450850" indent="-400050">
              <a:buFont typeface="Arial"/>
              <a:buChar char="•"/>
              <a:tabLst>
                <a:tab pos="284163" algn="l"/>
              </a:tabLst>
            </a:pPr>
            <a:endParaRPr lang="en-US" sz="3700" dirty="0">
              <a:solidFill>
                <a:srgbClr val="000000"/>
              </a:solidFill>
            </a:endParaRPr>
          </a:p>
          <a:p>
            <a:pPr marL="450850" indent="-400050">
              <a:buFont typeface="Arial"/>
              <a:buChar char="•"/>
              <a:tabLst>
                <a:tab pos="284163" algn="l"/>
              </a:tabLst>
            </a:pPr>
            <a:r>
              <a:rPr lang="en-US" sz="11000" b="1" dirty="0">
                <a:solidFill>
                  <a:srgbClr val="000000"/>
                </a:solidFill>
              </a:rPr>
              <a:t>Response 3 </a:t>
            </a:r>
            <a:r>
              <a:rPr lang="en-US" sz="11000" dirty="0">
                <a:solidFill>
                  <a:srgbClr val="000000"/>
                </a:solidFill>
              </a:rPr>
              <a:t>– selected if confusion occurs day &amp; evening, but not constant </a:t>
            </a:r>
          </a:p>
          <a:p>
            <a:pPr marL="450850" indent="-400050">
              <a:buFont typeface="Arial"/>
              <a:buChar char="•"/>
              <a:tabLst>
                <a:tab pos="284163" algn="l"/>
              </a:tabLst>
            </a:pPr>
            <a:endParaRPr lang="en-US" sz="3700" dirty="0">
              <a:solidFill>
                <a:srgbClr val="000000"/>
              </a:solidFill>
            </a:endParaRPr>
          </a:p>
          <a:p>
            <a:pPr marL="450850" indent="-400050">
              <a:buFont typeface="Arial"/>
              <a:buChar char="•"/>
              <a:tabLst>
                <a:tab pos="284163" algn="l"/>
              </a:tabLst>
            </a:pPr>
            <a:endParaRPr lang="en-US" sz="2500" dirty="0">
              <a:solidFill>
                <a:srgbClr val="000000"/>
              </a:solidFill>
            </a:endParaRPr>
          </a:p>
          <a:p>
            <a:pPr marL="450850" indent="-400050">
              <a:buFont typeface="Arial"/>
              <a:buChar char="•"/>
              <a:tabLst>
                <a:tab pos="284163" algn="l"/>
              </a:tabLst>
            </a:pPr>
            <a:endParaRPr lang="en-US" sz="2500" dirty="0">
              <a:solidFill>
                <a:srgbClr val="000000"/>
              </a:solidFill>
            </a:endParaRPr>
          </a:p>
          <a:p>
            <a:pPr marL="450850" indent="-400050">
              <a:buFont typeface="Arial"/>
              <a:buChar char="•"/>
              <a:tabLst>
                <a:tab pos="284163" algn="l"/>
              </a:tabLst>
            </a:pPr>
            <a:r>
              <a:rPr lang="en-US" sz="11000" dirty="0">
                <a:solidFill>
                  <a:srgbClr val="000000"/>
                </a:solidFill>
              </a:rPr>
              <a:t>If “occasionally” confused, identify the situation(s) in which confusion has occurred within the last 14 days, if at all.</a:t>
            </a:r>
          </a:p>
          <a:p>
            <a:pPr marL="450850" indent="-400050">
              <a:tabLst>
                <a:tab pos="284163" algn="l"/>
              </a:tabLst>
            </a:pPr>
            <a:endParaRPr lang="en-US" dirty="0"/>
          </a:p>
          <a:p>
            <a:pPr marL="450850" indent="-400050">
              <a:tabLst>
                <a:tab pos="284163" algn="l"/>
              </a:tabLst>
            </a:pPr>
            <a:endParaRPr lang="en-US" sz="1300" dirty="0"/>
          </a:p>
          <a:p>
            <a:pPr marL="450850" indent="-400050">
              <a:tabLst>
                <a:tab pos="284163" algn="l"/>
              </a:tabLst>
            </a:pPr>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189</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150733889"/>
              </p:ext>
            </p:extLst>
          </p:nvPr>
        </p:nvGraphicFramePr>
        <p:xfrm>
          <a:off x="2347017" y="8592443"/>
          <a:ext cx="7620102" cy="589353"/>
        </p:xfrm>
        <a:graphic>
          <a:graphicData uri="http://schemas.openxmlformats.org/drawingml/2006/table">
            <a:tbl>
              <a:tblPr firstRow="1" bandRow="1">
                <a:tableStyleId>{5C22544A-7EE6-4342-B048-85BDC9FD1C3A}</a:tableStyleId>
              </a:tblPr>
              <a:tblGrid>
                <a:gridCol w="7620102">
                  <a:extLst>
                    <a:ext uri="{9D8B030D-6E8A-4147-A177-3AD203B41FA5}">
                      <a16:colId xmlns:a16="http://schemas.microsoft.com/office/drawing/2014/main" val="20000"/>
                    </a:ext>
                  </a:extLst>
                </a:gridCol>
              </a:tblGrid>
              <a:tr h="589353">
                <a:tc>
                  <a:txBody>
                    <a:bodyPr/>
                    <a:lstStyle/>
                    <a:p>
                      <a:r>
                        <a:rPr lang="en-US" sz="2700" dirty="0"/>
                        <a:t>C2 added to the</a:t>
                      </a:r>
                      <a:r>
                        <a:rPr lang="en-US" sz="2700" baseline="0" dirty="0"/>
                        <a:t> question:  (Reported or Observed)</a:t>
                      </a:r>
                      <a:endParaRPr lang="en-US" sz="2700" dirty="0"/>
                    </a:p>
                  </a:txBody>
                  <a:tcPr marL="130762" marR="130762" marT="62791" marB="62791">
                    <a:solidFill>
                      <a:schemeClr val="accent5">
                        <a:lumMod val="75000"/>
                        <a:lumOff val="25000"/>
                      </a:schemeClr>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0BE0E-918B-4ED6-981E-FEBD4352FD01}"/>
              </a:ext>
            </a:extLst>
          </p:cNvPr>
          <p:cNvSpPr>
            <a:spLocks noGrp="1"/>
          </p:cNvSpPr>
          <p:nvPr>
            <p:ph type="title"/>
          </p:nvPr>
        </p:nvSpPr>
        <p:spPr>
          <a:xfrm>
            <a:off x="242011" y="418479"/>
            <a:ext cx="12592216" cy="860148"/>
          </a:xfrm>
        </p:spPr>
        <p:txBody>
          <a:bodyPr/>
          <a:lstStyle/>
          <a:p>
            <a:pPr algn="ctr"/>
            <a:r>
              <a:rPr lang="en-US" sz="5400" dirty="0">
                <a:solidFill>
                  <a:srgbClr val="FF0000"/>
                </a:solidFill>
              </a:rPr>
              <a:t>PDGM 30 Day Payments continued</a:t>
            </a:r>
          </a:p>
        </p:txBody>
      </p:sp>
      <p:sp>
        <p:nvSpPr>
          <p:cNvPr id="3" name="Content Placeholder 2">
            <a:extLst>
              <a:ext uri="{FF2B5EF4-FFF2-40B4-BE49-F238E27FC236}">
                <a16:creationId xmlns:a16="http://schemas.microsoft.com/office/drawing/2014/main" id="{0D20C21A-84B0-4F6D-A76D-F34E97A840E2}"/>
              </a:ext>
            </a:extLst>
          </p:cNvPr>
          <p:cNvSpPr>
            <a:spLocks noGrp="1"/>
          </p:cNvSpPr>
          <p:nvPr>
            <p:ph idx="1"/>
          </p:nvPr>
        </p:nvSpPr>
        <p:spPr>
          <a:xfrm>
            <a:off x="242011" y="1318419"/>
            <a:ext cx="12165017" cy="6781800"/>
          </a:xfrm>
        </p:spPr>
        <p:txBody>
          <a:bodyPr/>
          <a:lstStyle/>
          <a:p>
            <a:pPr marL="685800" indent="-685800">
              <a:buFont typeface="Arial" panose="020B0604020202020204" pitchFamily="34" charset="0"/>
              <a:buChar char="•"/>
            </a:pPr>
            <a:r>
              <a:rPr lang="en-US" sz="4800" dirty="0">
                <a:solidFill>
                  <a:srgbClr val="000000"/>
                </a:solidFill>
              </a:rPr>
              <a:t>There are </a:t>
            </a:r>
            <a:r>
              <a:rPr lang="en-US" sz="4800" b="1" dirty="0">
                <a:solidFill>
                  <a:srgbClr val="FF0000"/>
                </a:solidFill>
              </a:rPr>
              <a:t>two admission source categories</a:t>
            </a:r>
            <a:r>
              <a:rPr lang="en-US" sz="4800" dirty="0">
                <a:solidFill>
                  <a:srgbClr val="000000"/>
                </a:solidFill>
              </a:rPr>
              <a:t>:  Institutional and Community based on the health care setting </a:t>
            </a:r>
            <a:r>
              <a:rPr lang="en-US" sz="4800" b="1" dirty="0">
                <a:solidFill>
                  <a:srgbClr val="FF0000"/>
                </a:solidFill>
              </a:rPr>
              <a:t>14 days prior </a:t>
            </a:r>
            <a:r>
              <a:rPr lang="en-US" sz="4800" dirty="0">
                <a:solidFill>
                  <a:srgbClr val="000000"/>
                </a:solidFill>
              </a:rPr>
              <a:t>to the Home Health Admission</a:t>
            </a:r>
            <a:endParaRPr lang="en-US" sz="4800" dirty="0"/>
          </a:p>
          <a:p>
            <a:pPr marL="685800" indent="-685800">
              <a:buFont typeface="Arial" panose="020B0604020202020204" pitchFamily="34" charset="0"/>
              <a:buChar char="•"/>
            </a:pPr>
            <a:r>
              <a:rPr lang="en-US" dirty="0"/>
              <a:t>There are </a:t>
            </a:r>
            <a:r>
              <a:rPr lang="en-US" b="1" dirty="0">
                <a:solidFill>
                  <a:srgbClr val="FF0000"/>
                </a:solidFill>
              </a:rPr>
              <a:t>two timing categories:  </a:t>
            </a:r>
            <a:r>
              <a:rPr lang="en-US" dirty="0"/>
              <a:t>Early versus Late depending on if they occur within a sequence of 30 day periods. </a:t>
            </a:r>
          </a:p>
          <a:p>
            <a:pPr marL="685800" indent="-685800">
              <a:buFont typeface="Arial" panose="020B0604020202020204" pitchFamily="34" charset="0"/>
              <a:buChar char="•"/>
            </a:pPr>
            <a:r>
              <a:rPr lang="en-US" b="1" dirty="0">
                <a:solidFill>
                  <a:srgbClr val="FF0000"/>
                </a:solidFill>
              </a:rPr>
              <a:t>Institutional</a:t>
            </a:r>
            <a:r>
              <a:rPr lang="en-US" dirty="0"/>
              <a:t>-Acute care hospitalizations or any inpatient psychiatric facility, skilled nursing facility, inpatient rehabilitation facility or long-term care hospital stays</a:t>
            </a:r>
          </a:p>
          <a:p>
            <a:pPr marL="685800" indent="-6858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CD3AEBF6-8F67-49A1-9E9B-36530BF95311}"/>
              </a:ext>
            </a:extLst>
          </p:cNvPr>
          <p:cNvSpPr>
            <a:spLocks noGrp="1"/>
          </p:cNvSpPr>
          <p:nvPr>
            <p:ph type="sldNum" sz="quarter" idx="12"/>
          </p:nvPr>
        </p:nvSpPr>
        <p:spPr/>
        <p:txBody>
          <a:bodyPr/>
          <a:lstStyle/>
          <a:p>
            <a:fld id="{895F941F-37F6-4B1F-AEB2-74CB5EFF426C}" type="slidenum">
              <a:rPr lang="en-US" smtClean="0"/>
              <a:pPr/>
              <a:t>19</a:t>
            </a:fld>
            <a:endParaRPr lang="en-US" dirty="0"/>
          </a:p>
        </p:txBody>
      </p:sp>
    </p:spTree>
    <p:extLst>
      <p:ext uri="{BB962C8B-B14F-4D97-AF65-F5344CB8AC3E}">
        <p14:creationId xmlns:p14="http://schemas.microsoft.com/office/powerpoint/2010/main" val="239108346"/>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910" y="365919"/>
            <a:ext cx="12531395" cy="990600"/>
          </a:xfrm>
        </p:spPr>
        <p:txBody>
          <a:bodyPr>
            <a:normAutofit/>
          </a:bodyPr>
          <a:lstStyle/>
          <a:p>
            <a:pPr algn="ctr"/>
            <a:r>
              <a:rPr lang="en-US" sz="4000" dirty="0">
                <a:solidFill>
                  <a:schemeClr val="accent1"/>
                </a:solidFill>
              </a:rPr>
              <a:t>Relationship between M1700 and M1710</a:t>
            </a:r>
          </a:p>
        </p:txBody>
      </p:sp>
      <p:sp>
        <p:nvSpPr>
          <p:cNvPr id="3" name="Content Placeholder 2"/>
          <p:cNvSpPr>
            <a:spLocks noGrp="1"/>
          </p:cNvSpPr>
          <p:nvPr>
            <p:ph idx="1"/>
          </p:nvPr>
        </p:nvSpPr>
        <p:spPr>
          <a:xfrm>
            <a:off x="544843" y="1779080"/>
            <a:ext cx="11768614" cy="6816439"/>
          </a:xfrm>
        </p:spPr>
        <p:txBody>
          <a:bodyPr>
            <a:normAutofit fontScale="85000" lnSpcReduction="20000"/>
          </a:bodyPr>
          <a:lstStyle/>
          <a:p>
            <a:pPr marL="685800" indent="-685800">
              <a:buFont typeface="Arial"/>
              <a:buChar char="•"/>
            </a:pPr>
            <a:r>
              <a:rPr lang="en-US" dirty="0">
                <a:solidFill>
                  <a:srgbClr val="000000"/>
                </a:solidFill>
              </a:rPr>
              <a:t>If patient </a:t>
            </a:r>
            <a:r>
              <a:rPr lang="en-US" b="1" dirty="0">
                <a:solidFill>
                  <a:srgbClr val="000000"/>
                </a:solidFill>
              </a:rPr>
              <a:t>is</a:t>
            </a:r>
            <a:r>
              <a:rPr lang="en-US" dirty="0">
                <a:solidFill>
                  <a:srgbClr val="000000"/>
                </a:solidFill>
              </a:rPr>
              <a:t> demonstrating </a:t>
            </a:r>
            <a:r>
              <a:rPr lang="en-US" b="1" dirty="0">
                <a:solidFill>
                  <a:srgbClr val="000000"/>
                </a:solidFill>
              </a:rPr>
              <a:t>confusion</a:t>
            </a:r>
            <a:r>
              <a:rPr lang="en-US" dirty="0">
                <a:solidFill>
                  <a:srgbClr val="000000"/>
                </a:solidFill>
              </a:rPr>
              <a:t> on the </a:t>
            </a:r>
            <a:r>
              <a:rPr lang="en-US" b="1" dirty="0">
                <a:solidFill>
                  <a:srgbClr val="000000"/>
                </a:solidFill>
              </a:rPr>
              <a:t>day of the assessment</a:t>
            </a:r>
            <a:r>
              <a:rPr lang="en-US" dirty="0">
                <a:solidFill>
                  <a:srgbClr val="000000"/>
                </a:solidFill>
              </a:rPr>
              <a:t>, it would be reported </a:t>
            </a:r>
            <a:r>
              <a:rPr lang="en-US" b="1" dirty="0">
                <a:solidFill>
                  <a:srgbClr val="000000"/>
                </a:solidFill>
              </a:rPr>
              <a:t>both</a:t>
            </a:r>
            <a:r>
              <a:rPr lang="en-US" dirty="0">
                <a:solidFill>
                  <a:srgbClr val="000000"/>
                </a:solidFill>
              </a:rPr>
              <a:t> in M1700 (Cognitive Function) and M1710 (Confusion).  </a:t>
            </a:r>
          </a:p>
          <a:p>
            <a:pPr marL="438631" indent="-285750">
              <a:buFont typeface="Arial"/>
              <a:buChar char="•"/>
            </a:pPr>
            <a:endParaRPr lang="en-US" sz="1300" dirty="0">
              <a:solidFill>
                <a:srgbClr val="000000"/>
              </a:solidFill>
            </a:endParaRPr>
          </a:p>
          <a:p>
            <a:pPr marL="685800" indent="-685800">
              <a:buFont typeface="Arial"/>
              <a:buChar char="•"/>
            </a:pPr>
            <a:r>
              <a:rPr lang="en-US" dirty="0">
                <a:solidFill>
                  <a:srgbClr val="000000"/>
                </a:solidFill>
              </a:rPr>
              <a:t>If a patient is </a:t>
            </a:r>
            <a:r>
              <a:rPr lang="en-US" b="1" dirty="0">
                <a:solidFill>
                  <a:srgbClr val="000000"/>
                </a:solidFill>
              </a:rPr>
              <a:t>NOT confused </a:t>
            </a:r>
            <a:r>
              <a:rPr lang="en-US" dirty="0">
                <a:solidFill>
                  <a:srgbClr val="000000"/>
                </a:solidFill>
              </a:rPr>
              <a:t>on the </a:t>
            </a:r>
            <a:r>
              <a:rPr lang="en-US" b="1" dirty="0">
                <a:solidFill>
                  <a:srgbClr val="000000"/>
                </a:solidFill>
              </a:rPr>
              <a:t>day of assessment</a:t>
            </a:r>
            <a:r>
              <a:rPr lang="en-US" dirty="0">
                <a:solidFill>
                  <a:srgbClr val="000000"/>
                </a:solidFill>
              </a:rPr>
              <a:t>, but had experienced confusion during the past 14 days, it would </a:t>
            </a:r>
            <a:r>
              <a:rPr lang="en-US" b="1" dirty="0">
                <a:solidFill>
                  <a:srgbClr val="000000"/>
                </a:solidFill>
              </a:rPr>
              <a:t>only</a:t>
            </a:r>
            <a:r>
              <a:rPr lang="en-US" dirty="0">
                <a:solidFill>
                  <a:srgbClr val="000000"/>
                </a:solidFill>
              </a:rPr>
              <a:t> be reported in M1710</a:t>
            </a:r>
          </a:p>
          <a:p>
            <a:pPr marL="438631" indent="-285750">
              <a:buFont typeface="Arial"/>
              <a:buChar char="•"/>
            </a:pPr>
            <a:endParaRPr lang="en-US" sz="1300" dirty="0">
              <a:solidFill>
                <a:srgbClr val="000000"/>
              </a:solidFill>
            </a:endParaRPr>
          </a:p>
          <a:p>
            <a:pPr marL="685800" indent="-685800">
              <a:buFont typeface="Arial"/>
              <a:buChar char="•"/>
            </a:pPr>
            <a:r>
              <a:rPr lang="en-US" dirty="0">
                <a:solidFill>
                  <a:srgbClr val="000000"/>
                </a:solidFill>
              </a:rPr>
              <a:t>“Nonresponsive” means patient is unable to respond or responds in a way that you can’t make a clinical judgment about the patient’s level of orientation.</a:t>
            </a:r>
          </a:p>
          <a:p>
            <a:pPr marL="438631" indent="-285750">
              <a:buFont typeface="Arial"/>
              <a:buChar char="•"/>
            </a:pPr>
            <a:endParaRPr lang="en-US" sz="1300" dirty="0">
              <a:solidFill>
                <a:srgbClr val="000000"/>
              </a:solidFill>
            </a:endParaRPr>
          </a:p>
          <a:p>
            <a:pPr marL="685800" indent="-685800">
              <a:buFont typeface="Arial"/>
              <a:buChar char="•"/>
            </a:pPr>
            <a:r>
              <a:rPr lang="en-US" dirty="0">
                <a:solidFill>
                  <a:srgbClr val="000000"/>
                </a:solidFill>
              </a:rPr>
              <a:t>NA/Nonresponsive at the time of assessment and information cannot be elicited from caregiver or other source about the past 14 days.</a:t>
            </a:r>
          </a:p>
          <a:p>
            <a:endParaRPr lang="en-US" dirty="0"/>
          </a:p>
          <a:p>
            <a:endParaRPr lang="en-US" dirty="0"/>
          </a:p>
          <a:p>
            <a:endParaRPr lang="en-US" dirty="0">
              <a:solidFill>
                <a:srgbClr val="0070C0"/>
              </a:solidFill>
            </a:endParaRPr>
          </a:p>
          <a:p>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190</a:t>
            </a:fld>
            <a:endParaRPr lang="en-US" dirty="0"/>
          </a:p>
        </p:txBody>
      </p:sp>
    </p:spTree>
    <p:extLst>
      <p:ext uri="{BB962C8B-B14F-4D97-AF65-F5344CB8AC3E}">
        <p14:creationId xmlns:p14="http://schemas.microsoft.com/office/powerpoint/2010/main" val="1913941451"/>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209302"/>
            <a:ext cx="11768614" cy="1569773"/>
          </a:xfrm>
        </p:spPr>
        <p:txBody>
          <a:bodyPr>
            <a:normAutofit/>
          </a:bodyPr>
          <a:lstStyle/>
          <a:p>
            <a:r>
              <a:rPr lang="en-US" sz="3700" u="sng" dirty="0"/>
              <a:t>M1720 When Anxious J-4</a:t>
            </a:r>
          </a:p>
        </p:txBody>
      </p:sp>
      <p:sp>
        <p:nvSpPr>
          <p:cNvPr id="3" name="Content Placeholder 2"/>
          <p:cNvSpPr>
            <a:spLocks noGrp="1"/>
          </p:cNvSpPr>
          <p:nvPr>
            <p:ph idx="1"/>
          </p:nvPr>
        </p:nvSpPr>
        <p:spPr>
          <a:xfrm>
            <a:off x="289720" y="1432719"/>
            <a:ext cx="12496800" cy="8058168"/>
          </a:xfrm>
        </p:spPr>
        <p:txBody>
          <a:bodyPr>
            <a:normAutofit/>
          </a:bodyPr>
          <a:lstStyle/>
          <a:p>
            <a:pPr marL="0" indent="0"/>
            <a:r>
              <a:rPr lang="en-US" sz="3600" b="1" dirty="0">
                <a:solidFill>
                  <a:srgbClr val="000000"/>
                </a:solidFill>
              </a:rPr>
              <a:t>(M1720) </a:t>
            </a:r>
          </a:p>
          <a:p>
            <a:pPr marL="0" indent="0"/>
            <a:endParaRPr lang="en-US" sz="1200" b="1" dirty="0">
              <a:solidFill>
                <a:srgbClr val="000000"/>
              </a:solidFill>
            </a:endParaRPr>
          </a:p>
          <a:p>
            <a:pPr marL="0" indent="0">
              <a:buClrTx/>
            </a:pPr>
            <a:r>
              <a:rPr lang="en-US" sz="2800" dirty="0">
                <a:solidFill>
                  <a:srgbClr val="000000"/>
                </a:solidFill>
              </a:rPr>
              <a:t> </a:t>
            </a:r>
            <a:r>
              <a:rPr lang="en-US" sz="3200" b="1" dirty="0">
                <a:solidFill>
                  <a:srgbClr val="000000"/>
                </a:solidFill>
              </a:rPr>
              <a:t>0</a:t>
            </a:r>
            <a:r>
              <a:rPr lang="en-US" sz="3200" dirty="0">
                <a:solidFill>
                  <a:srgbClr val="000000"/>
                </a:solidFill>
              </a:rPr>
              <a:t> – None of the time</a:t>
            </a:r>
          </a:p>
          <a:p>
            <a:pPr marL="0" indent="0">
              <a:buClrTx/>
            </a:pPr>
            <a:r>
              <a:rPr lang="en-US" sz="3200" dirty="0">
                <a:solidFill>
                  <a:srgbClr val="000000"/>
                </a:solidFill>
              </a:rPr>
              <a:t> </a:t>
            </a:r>
            <a:r>
              <a:rPr lang="en-US" sz="3200" b="1" dirty="0">
                <a:solidFill>
                  <a:srgbClr val="000000"/>
                </a:solidFill>
              </a:rPr>
              <a:t>1</a:t>
            </a:r>
            <a:r>
              <a:rPr lang="en-US" sz="3200" dirty="0">
                <a:solidFill>
                  <a:srgbClr val="000000"/>
                </a:solidFill>
              </a:rPr>
              <a:t> – Less often than daily</a:t>
            </a:r>
          </a:p>
          <a:p>
            <a:pPr marL="0" indent="0">
              <a:buClrTx/>
            </a:pPr>
            <a:r>
              <a:rPr lang="en-US" sz="3200" dirty="0">
                <a:solidFill>
                  <a:srgbClr val="000000"/>
                </a:solidFill>
              </a:rPr>
              <a:t> </a:t>
            </a:r>
            <a:r>
              <a:rPr lang="en-US" sz="3200" b="1" dirty="0">
                <a:solidFill>
                  <a:srgbClr val="000000"/>
                </a:solidFill>
              </a:rPr>
              <a:t>2</a:t>
            </a:r>
            <a:r>
              <a:rPr lang="en-US" sz="3200" dirty="0">
                <a:solidFill>
                  <a:srgbClr val="000000"/>
                </a:solidFill>
              </a:rPr>
              <a:t> – Daily, but not constantly</a:t>
            </a:r>
          </a:p>
          <a:p>
            <a:pPr marL="0" indent="0">
              <a:buClrTx/>
            </a:pPr>
            <a:r>
              <a:rPr lang="en-US" sz="3200" dirty="0">
                <a:solidFill>
                  <a:srgbClr val="000000"/>
                </a:solidFill>
              </a:rPr>
              <a:t> </a:t>
            </a:r>
            <a:r>
              <a:rPr lang="en-US" sz="3200" b="1" dirty="0">
                <a:solidFill>
                  <a:srgbClr val="000000"/>
                </a:solidFill>
              </a:rPr>
              <a:t>3</a:t>
            </a:r>
            <a:r>
              <a:rPr lang="en-US" sz="3200" dirty="0">
                <a:solidFill>
                  <a:srgbClr val="000000"/>
                </a:solidFill>
              </a:rPr>
              <a:t> – All of the time</a:t>
            </a:r>
          </a:p>
          <a:p>
            <a:pPr marL="0" indent="0">
              <a:buClrTx/>
            </a:pPr>
            <a:r>
              <a:rPr lang="en-US" sz="3200" dirty="0">
                <a:solidFill>
                  <a:srgbClr val="000000"/>
                </a:solidFill>
              </a:rPr>
              <a:t> </a:t>
            </a:r>
            <a:r>
              <a:rPr lang="en-US" sz="3200" b="1" dirty="0">
                <a:solidFill>
                  <a:srgbClr val="000000"/>
                </a:solidFill>
              </a:rPr>
              <a:t>NA</a:t>
            </a:r>
            <a:r>
              <a:rPr lang="en-US" sz="3200" dirty="0">
                <a:solidFill>
                  <a:srgbClr val="000000"/>
                </a:solidFill>
              </a:rPr>
              <a:t> – Patient nonresponsive</a:t>
            </a:r>
          </a:p>
          <a:p>
            <a:pPr marL="0" indent="0">
              <a:buClrTx/>
            </a:pPr>
            <a:endParaRPr lang="en-US" sz="1000" dirty="0">
              <a:solidFill>
                <a:srgbClr val="000000"/>
              </a:solidFill>
            </a:endParaRPr>
          </a:p>
          <a:p>
            <a:pPr marL="0" indent="0"/>
            <a:r>
              <a:rPr lang="en-US" sz="4000" dirty="0">
                <a:solidFill>
                  <a:srgbClr val="000000"/>
                </a:solidFill>
              </a:rPr>
              <a:t>Anxiety includes:</a:t>
            </a:r>
          </a:p>
          <a:p>
            <a:pPr marL="864885" lvl="1" indent="-457200"/>
            <a:r>
              <a:rPr lang="en-US" sz="3200" dirty="0">
                <a:solidFill>
                  <a:srgbClr val="000000"/>
                </a:solidFill>
              </a:rPr>
              <a:t>worry that interferes with learning and normal activities OR</a:t>
            </a:r>
          </a:p>
          <a:p>
            <a:pPr marL="864174" lvl="1" indent="-457200"/>
            <a:r>
              <a:rPr lang="en-US" sz="3200" dirty="0">
                <a:solidFill>
                  <a:srgbClr val="000000"/>
                </a:solidFill>
              </a:rPr>
              <a:t>feelings of being overwhelmed and having difficulty coping OR</a:t>
            </a:r>
          </a:p>
          <a:p>
            <a:pPr marL="864885" lvl="1" indent="-457200"/>
            <a:r>
              <a:rPr lang="en-US" sz="3200" dirty="0">
                <a:solidFill>
                  <a:srgbClr val="000000"/>
                </a:solidFill>
              </a:rPr>
              <a:t>symptoms of anxiety disorders</a:t>
            </a:r>
          </a:p>
          <a:p>
            <a:pPr marL="693435" lvl="1" indent="-285750"/>
            <a:endParaRPr lang="en-US" sz="1400" dirty="0">
              <a:solidFill>
                <a:srgbClr val="000000"/>
              </a:solidFill>
            </a:endParaRPr>
          </a:p>
          <a:p>
            <a:pPr marL="864885" lvl="1" indent="-457200"/>
            <a:r>
              <a:rPr lang="en-US" sz="3200" dirty="0">
                <a:solidFill>
                  <a:srgbClr val="000000"/>
                </a:solidFill>
              </a:rPr>
              <a:t>If the patient’s SOC date is Aug. 20, any anxiety occurring on or after August 6 would be considered.</a:t>
            </a:r>
          </a:p>
          <a:p>
            <a:pPr marL="750585" lvl="1" indent="-342900"/>
            <a:endParaRPr lang="en-US" sz="22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191</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712662485"/>
              </p:ext>
            </p:extLst>
          </p:nvPr>
        </p:nvGraphicFramePr>
        <p:xfrm>
          <a:off x="5666370" y="1883728"/>
          <a:ext cx="6281949" cy="594862"/>
        </p:xfrm>
        <a:graphic>
          <a:graphicData uri="http://schemas.openxmlformats.org/drawingml/2006/table">
            <a:tbl>
              <a:tblPr firstRow="1" bandRow="1">
                <a:tableStyleId>{5C22544A-7EE6-4342-B048-85BDC9FD1C3A}</a:tableStyleId>
              </a:tblPr>
              <a:tblGrid>
                <a:gridCol w="6281949">
                  <a:extLst>
                    <a:ext uri="{9D8B030D-6E8A-4147-A177-3AD203B41FA5}">
                      <a16:colId xmlns:a16="http://schemas.microsoft.com/office/drawing/2014/main" val="20000"/>
                    </a:ext>
                  </a:extLst>
                </a:gridCol>
              </a:tblGrid>
              <a:tr h="594862">
                <a:tc>
                  <a:txBody>
                    <a:bodyPr/>
                    <a:lstStyle/>
                    <a:p>
                      <a:r>
                        <a:rPr lang="en-US" sz="2700" dirty="0"/>
                        <a:t>Identifies</a:t>
                      </a:r>
                      <a:r>
                        <a:rPr lang="en-US" sz="2700" baseline="0" dirty="0"/>
                        <a:t> “</a:t>
                      </a:r>
                      <a:r>
                        <a:rPr lang="en-US" sz="2700" dirty="0"/>
                        <a:t> Frequency” of feeling Anxious</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pic>
        <p:nvPicPr>
          <p:cNvPr id="788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1277"/>
            <a:ext cx="13076238" cy="1315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983401697"/>
              </p:ext>
            </p:extLst>
          </p:nvPr>
        </p:nvGraphicFramePr>
        <p:xfrm>
          <a:off x="12024519" y="324132"/>
          <a:ext cx="822851" cy="648840"/>
        </p:xfrm>
        <a:graphic>
          <a:graphicData uri="http://schemas.openxmlformats.org/drawingml/2006/table">
            <a:tbl>
              <a:tblPr firstRow="1" bandRow="1">
                <a:tableStyleId>{5C22544A-7EE6-4342-B048-85BDC9FD1C3A}</a:tableStyleId>
              </a:tblPr>
              <a:tblGrid>
                <a:gridCol w="822851">
                  <a:extLst>
                    <a:ext uri="{9D8B030D-6E8A-4147-A177-3AD203B41FA5}">
                      <a16:colId xmlns:a16="http://schemas.microsoft.com/office/drawing/2014/main" val="20000"/>
                    </a:ext>
                  </a:extLst>
                </a:gridCol>
              </a:tblGrid>
              <a:tr h="648840">
                <a:tc>
                  <a:txBody>
                    <a:bodyPr/>
                    <a:lstStyle/>
                    <a:p>
                      <a:r>
                        <a:rPr lang="en-US" sz="3400" dirty="0"/>
                        <a:t>J-4</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19" y="213519"/>
            <a:ext cx="11768614" cy="685800"/>
          </a:xfrm>
        </p:spPr>
        <p:txBody>
          <a:bodyPr>
            <a:normAutofit fontScale="90000"/>
          </a:bodyPr>
          <a:lstStyle/>
          <a:p>
            <a:pPr algn="ctr"/>
            <a:r>
              <a:rPr lang="en-US" sz="4100" dirty="0"/>
              <a:t>Test Your Knowledge</a:t>
            </a:r>
          </a:p>
        </p:txBody>
      </p:sp>
      <p:sp>
        <p:nvSpPr>
          <p:cNvPr id="3" name="Content Placeholder 2"/>
          <p:cNvSpPr>
            <a:spLocks noGrp="1"/>
          </p:cNvSpPr>
          <p:nvPr>
            <p:ph idx="1"/>
          </p:nvPr>
        </p:nvSpPr>
        <p:spPr>
          <a:xfrm>
            <a:off x="334686" y="893584"/>
            <a:ext cx="12535812" cy="8692535"/>
          </a:xfrm>
        </p:spPr>
        <p:txBody>
          <a:bodyPr>
            <a:noAutofit/>
          </a:bodyPr>
          <a:lstStyle/>
          <a:p>
            <a:pPr marL="0" indent="0"/>
            <a:r>
              <a:rPr lang="en-US" sz="3000" dirty="0">
                <a:solidFill>
                  <a:srgbClr val="000000"/>
                </a:solidFill>
              </a:rPr>
              <a:t>M1720 - Your patient reports that he has a history of being </a:t>
            </a:r>
            <a:r>
              <a:rPr lang="en-US" sz="3000" b="1" dirty="0">
                <a:solidFill>
                  <a:srgbClr val="000000"/>
                </a:solidFill>
              </a:rPr>
              <a:t>confused</a:t>
            </a:r>
            <a:r>
              <a:rPr lang="en-US" sz="3000" dirty="0">
                <a:solidFill>
                  <a:srgbClr val="000000"/>
                </a:solidFill>
              </a:rPr>
              <a:t> upon awakening almost daily.   When Confused? ____________________</a:t>
            </a:r>
          </a:p>
          <a:p>
            <a:pPr marL="0" indent="0"/>
            <a:endParaRPr lang="en-US" sz="1200" dirty="0">
              <a:solidFill>
                <a:srgbClr val="000000"/>
              </a:solidFill>
            </a:endParaRPr>
          </a:p>
          <a:p>
            <a:pPr marL="0" indent="0"/>
            <a:r>
              <a:rPr lang="en-US" sz="3000" dirty="0">
                <a:solidFill>
                  <a:srgbClr val="000000"/>
                </a:solidFill>
              </a:rPr>
              <a:t>M1720 -  has also experienced brief periods of </a:t>
            </a:r>
            <a:r>
              <a:rPr lang="en-US" sz="3000" b="1" dirty="0">
                <a:solidFill>
                  <a:srgbClr val="000000"/>
                </a:solidFill>
              </a:rPr>
              <a:t>anxiety</a:t>
            </a:r>
            <a:r>
              <a:rPr lang="en-US" sz="3000" dirty="0">
                <a:solidFill>
                  <a:srgbClr val="000000"/>
                </a:solidFill>
              </a:rPr>
              <a:t> that would occur weekly and last for several hours, rendering him unable to do anything but worry.</a:t>
            </a:r>
          </a:p>
          <a:p>
            <a:pPr marL="0" indent="0"/>
            <a:endParaRPr lang="en-US" sz="1200" dirty="0">
              <a:solidFill>
                <a:srgbClr val="000000"/>
              </a:solidFill>
            </a:endParaRPr>
          </a:p>
          <a:p>
            <a:pPr marL="0" indent="0"/>
            <a:r>
              <a:rPr lang="en-US" sz="3000" dirty="0">
                <a:solidFill>
                  <a:srgbClr val="000000"/>
                </a:solidFill>
              </a:rPr>
              <a:t>He states he has had this anxiety since a recent stroke by hasn’t had any episodes since the day before the physician changed his medications 10 days ago.  When Anxious?_________________</a:t>
            </a:r>
          </a:p>
          <a:p>
            <a:pPr marL="0" indent="0"/>
            <a:endParaRPr lang="en-US" sz="1400" dirty="0">
              <a:solidFill>
                <a:srgbClr val="000000"/>
              </a:solidFill>
            </a:endParaRPr>
          </a:p>
          <a:p>
            <a:pPr marL="0" indent="0"/>
            <a:r>
              <a:rPr lang="en-US" sz="2000" dirty="0">
                <a:solidFill>
                  <a:srgbClr val="000000"/>
                </a:solidFill>
              </a:rPr>
              <a:t>        </a:t>
            </a:r>
            <a:r>
              <a:rPr lang="en-US" sz="2800" b="1" u="sng" dirty="0">
                <a:solidFill>
                  <a:srgbClr val="000000"/>
                </a:solidFill>
              </a:rPr>
              <a:t>M1710 Confusion</a:t>
            </a:r>
            <a:r>
              <a:rPr lang="en-US" sz="2800" b="1" dirty="0">
                <a:solidFill>
                  <a:srgbClr val="000000"/>
                </a:solidFill>
              </a:rPr>
              <a:t>                                                        </a:t>
            </a:r>
            <a:r>
              <a:rPr lang="en-US" sz="2800" b="1" u="sng" dirty="0">
                <a:solidFill>
                  <a:srgbClr val="000000"/>
                </a:solidFill>
              </a:rPr>
              <a:t>M1720 Anxious</a:t>
            </a:r>
          </a:p>
          <a:p>
            <a:r>
              <a:rPr lang="en-US" sz="3200" b="1" dirty="0">
                <a:solidFill>
                  <a:srgbClr val="000000"/>
                </a:solidFill>
              </a:rPr>
              <a:t>0</a:t>
            </a:r>
            <a:r>
              <a:rPr lang="en-US" sz="3200" dirty="0">
                <a:solidFill>
                  <a:srgbClr val="000000"/>
                </a:solidFill>
              </a:rPr>
              <a:t>-Never			                                           </a:t>
            </a:r>
            <a:r>
              <a:rPr lang="en-US" sz="3200" b="1" dirty="0">
                <a:solidFill>
                  <a:srgbClr val="000000"/>
                </a:solidFill>
              </a:rPr>
              <a:t>0</a:t>
            </a:r>
            <a:r>
              <a:rPr lang="en-US" sz="3200" dirty="0">
                <a:solidFill>
                  <a:srgbClr val="000000"/>
                </a:solidFill>
              </a:rPr>
              <a:t>-None of the time</a:t>
            </a:r>
          </a:p>
          <a:p>
            <a:r>
              <a:rPr lang="en-US" sz="3200" b="1" dirty="0">
                <a:solidFill>
                  <a:srgbClr val="000000"/>
                </a:solidFill>
              </a:rPr>
              <a:t>1</a:t>
            </a:r>
            <a:r>
              <a:rPr lang="en-US" sz="3200" dirty="0">
                <a:solidFill>
                  <a:srgbClr val="000000"/>
                </a:solidFill>
              </a:rPr>
              <a:t>- In a new/complex situation only                </a:t>
            </a:r>
            <a:r>
              <a:rPr lang="en-US" sz="3200" b="1" dirty="0">
                <a:solidFill>
                  <a:srgbClr val="000000"/>
                </a:solidFill>
              </a:rPr>
              <a:t>1</a:t>
            </a:r>
            <a:r>
              <a:rPr lang="en-US" sz="3200" dirty="0">
                <a:solidFill>
                  <a:srgbClr val="000000"/>
                </a:solidFill>
              </a:rPr>
              <a:t>-Less than daily</a:t>
            </a:r>
          </a:p>
          <a:p>
            <a:r>
              <a:rPr lang="en-US" sz="3200" b="1" dirty="0">
                <a:solidFill>
                  <a:srgbClr val="000000"/>
                </a:solidFill>
              </a:rPr>
              <a:t>2</a:t>
            </a:r>
            <a:r>
              <a:rPr lang="en-US" sz="3200" dirty="0">
                <a:solidFill>
                  <a:srgbClr val="000000"/>
                </a:solidFill>
              </a:rPr>
              <a:t>-On wakening or night only	                      </a:t>
            </a:r>
            <a:r>
              <a:rPr lang="en-US" sz="3200" b="1" dirty="0">
                <a:solidFill>
                  <a:srgbClr val="000000"/>
                </a:solidFill>
              </a:rPr>
              <a:t>2</a:t>
            </a:r>
            <a:r>
              <a:rPr lang="en-US" sz="3200" dirty="0">
                <a:solidFill>
                  <a:srgbClr val="000000"/>
                </a:solidFill>
              </a:rPr>
              <a:t>-Daily – not constant</a:t>
            </a:r>
          </a:p>
          <a:p>
            <a:r>
              <a:rPr lang="en-US" sz="3200" b="1" dirty="0">
                <a:solidFill>
                  <a:srgbClr val="000000"/>
                </a:solidFill>
              </a:rPr>
              <a:t>3</a:t>
            </a:r>
            <a:r>
              <a:rPr lang="en-US" sz="3200" dirty="0">
                <a:solidFill>
                  <a:srgbClr val="000000"/>
                </a:solidFill>
              </a:rPr>
              <a:t>-During day or evening, not constant          </a:t>
            </a:r>
            <a:r>
              <a:rPr lang="en-US" sz="3200" b="1" dirty="0">
                <a:solidFill>
                  <a:srgbClr val="000000"/>
                </a:solidFill>
              </a:rPr>
              <a:t>3</a:t>
            </a:r>
            <a:r>
              <a:rPr lang="en-US" sz="3200" dirty="0">
                <a:solidFill>
                  <a:srgbClr val="000000"/>
                </a:solidFill>
              </a:rPr>
              <a:t>- All the time</a:t>
            </a:r>
          </a:p>
          <a:p>
            <a:r>
              <a:rPr lang="en-US" sz="3200" b="1" dirty="0">
                <a:solidFill>
                  <a:srgbClr val="000000"/>
                </a:solidFill>
              </a:rPr>
              <a:t>4</a:t>
            </a:r>
            <a:r>
              <a:rPr lang="en-US" sz="3200" dirty="0">
                <a:solidFill>
                  <a:srgbClr val="000000"/>
                </a:solidFill>
              </a:rPr>
              <a:t>-Constantly			                                    </a:t>
            </a:r>
            <a:r>
              <a:rPr lang="en-US" sz="3200" b="1" dirty="0">
                <a:solidFill>
                  <a:srgbClr val="000000"/>
                </a:solidFill>
              </a:rPr>
              <a:t>NA</a:t>
            </a:r>
            <a:r>
              <a:rPr lang="en-US" sz="3200" dirty="0">
                <a:solidFill>
                  <a:srgbClr val="000000"/>
                </a:solidFill>
              </a:rPr>
              <a:t>-Pt. non-responsive</a:t>
            </a:r>
          </a:p>
          <a:p>
            <a:r>
              <a:rPr lang="en-US" sz="3200" b="1" dirty="0">
                <a:solidFill>
                  <a:srgbClr val="000000"/>
                </a:solidFill>
              </a:rPr>
              <a:t>NA</a:t>
            </a:r>
            <a:r>
              <a:rPr lang="en-US" sz="3200" dirty="0">
                <a:solidFill>
                  <a:srgbClr val="000000"/>
                </a:solidFill>
              </a:rPr>
              <a:t>-Pt. non-responsive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192</a:t>
            </a:fld>
            <a:endParaRPr lang="en-US" dirty="0"/>
          </a:p>
        </p:txBody>
      </p:sp>
    </p:spTree>
    <p:extLst>
      <p:ext uri="{BB962C8B-B14F-4D97-AF65-F5344CB8AC3E}">
        <p14:creationId xmlns:p14="http://schemas.microsoft.com/office/powerpoint/2010/main" val="391402771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365919"/>
            <a:ext cx="11768614" cy="838200"/>
          </a:xfrm>
        </p:spPr>
        <p:txBody>
          <a:bodyPr>
            <a:noAutofit/>
          </a:bodyPr>
          <a:lstStyle/>
          <a:p>
            <a:pPr algn="ctr"/>
            <a:r>
              <a:rPr lang="en-US" sz="3700" u="sng" dirty="0">
                <a:solidFill>
                  <a:schemeClr val="accent1"/>
                </a:solidFill>
              </a:rPr>
              <a:t>M1730 Depression Screening J-5</a:t>
            </a:r>
          </a:p>
        </p:txBody>
      </p:sp>
      <p:sp>
        <p:nvSpPr>
          <p:cNvPr id="3" name="Content Placeholder 2"/>
          <p:cNvSpPr>
            <a:spLocks noGrp="1"/>
          </p:cNvSpPr>
          <p:nvPr>
            <p:ph idx="1"/>
          </p:nvPr>
        </p:nvSpPr>
        <p:spPr>
          <a:xfrm>
            <a:off x="653813" y="1204119"/>
            <a:ext cx="11768614" cy="8005217"/>
          </a:xfrm>
        </p:spPr>
        <p:txBody>
          <a:bodyPr>
            <a:normAutofit/>
          </a:bodyPr>
          <a:lstStyle/>
          <a:p>
            <a:pPr marL="0" indent="0"/>
            <a:r>
              <a:rPr lang="en-US" dirty="0">
                <a:solidFill>
                  <a:srgbClr val="000000"/>
                </a:solidFill>
              </a:rPr>
              <a:t>Identifies if the assessing clinician screened the patient for depression using a standardized, validated depression screening tool.</a:t>
            </a:r>
          </a:p>
          <a:p>
            <a:pPr marL="152881" indent="0"/>
            <a:endParaRPr lang="en-US" sz="800" dirty="0">
              <a:solidFill>
                <a:srgbClr val="000000"/>
              </a:solidFill>
            </a:endParaRPr>
          </a:p>
          <a:p>
            <a:pPr marL="1309688" indent="-1309688"/>
            <a:r>
              <a:rPr lang="en-US" b="1" dirty="0">
                <a:solidFill>
                  <a:srgbClr val="000000"/>
                </a:solidFill>
              </a:rPr>
              <a:t>No</a:t>
            </a:r>
            <a:r>
              <a:rPr lang="en-US" dirty="0">
                <a:solidFill>
                  <a:srgbClr val="000000"/>
                </a:solidFill>
              </a:rPr>
              <a:t> – is only bad answer</a:t>
            </a:r>
          </a:p>
          <a:p>
            <a:pPr marL="1309688" indent="-1309688"/>
            <a:r>
              <a:rPr lang="en-US" b="1" dirty="0">
                <a:solidFill>
                  <a:srgbClr val="000000"/>
                </a:solidFill>
              </a:rPr>
              <a:t>NA</a:t>
            </a:r>
            <a:r>
              <a:rPr lang="en-US" dirty="0">
                <a:solidFill>
                  <a:srgbClr val="000000"/>
                </a:solidFill>
              </a:rPr>
              <a:t> – pick a tool the patient can use/understand instead of just picking NA</a:t>
            </a:r>
          </a:p>
          <a:p>
            <a:pPr marL="1309688" indent="-1309688"/>
            <a:r>
              <a:rPr lang="en-US" b="1" dirty="0">
                <a:solidFill>
                  <a:srgbClr val="000000"/>
                </a:solidFill>
              </a:rPr>
              <a:t>Yes</a:t>
            </a:r>
            <a:r>
              <a:rPr lang="en-US" dirty="0">
                <a:solidFill>
                  <a:srgbClr val="000000"/>
                </a:solidFill>
              </a:rPr>
              <a:t> – can also be if another standardized, validated tool was used.</a:t>
            </a:r>
          </a:p>
          <a:p>
            <a:pPr marL="1309688" indent="-1309688"/>
            <a:endParaRPr lang="en-US" sz="2000" dirty="0">
              <a:solidFill>
                <a:srgbClr val="000000"/>
              </a:solidFill>
            </a:endParaRPr>
          </a:p>
          <a:p>
            <a:pPr marL="1309688" indent="-1309688"/>
            <a:endParaRPr lang="en-US" sz="2000" dirty="0">
              <a:solidFill>
                <a:srgbClr val="000000"/>
              </a:solidFill>
            </a:endParaRPr>
          </a:p>
          <a:p>
            <a:pPr marL="1309688" indent="-1309688"/>
            <a:r>
              <a:rPr lang="en-US" sz="2200" dirty="0">
                <a:solidFill>
                  <a:srgbClr val="000000"/>
                </a:solidFill>
              </a:rPr>
              <a:t>                                                                         “Process Measure”</a:t>
            </a:r>
          </a:p>
          <a:p>
            <a:pPr marL="152881" indent="0"/>
            <a:endParaRPr lang="en-US" sz="2000" dirty="0">
              <a:solidFill>
                <a:srgbClr val="000000"/>
              </a:solidFill>
            </a:endParaRPr>
          </a:p>
          <a:p>
            <a:pPr marL="152881" indent="0"/>
            <a:endParaRPr lang="en-US" sz="20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193</a:t>
            </a:fld>
            <a:endParaRPr lang="en-US" dirty="0"/>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3813" y="5242719"/>
            <a:ext cx="11768614" cy="4038256"/>
          </a:xfrm>
        </p:spPr>
        <p:txBody>
          <a:bodyPr>
            <a:normAutofit fontScale="85000" lnSpcReduction="20000"/>
          </a:bodyPr>
          <a:lstStyle/>
          <a:p>
            <a:pPr marL="152881" indent="0"/>
            <a:endParaRPr lang="en-US" sz="1400" dirty="0"/>
          </a:p>
          <a:p>
            <a:r>
              <a:rPr lang="en-US" b="1" dirty="0">
                <a:solidFill>
                  <a:schemeClr val="tx1"/>
                </a:solidFill>
              </a:rPr>
              <a:t>*</a:t>
            </a:r>
            <a:r>
              <a:rPr lang="en-US" dirty="0">
                <a:solidFill>
                  <a:schemeClr val="tx1"/>
                </a:solidFill>
              </a:rPr>
              <a:t>Select Response “1” if the </a:t>
            </a:r>
            <a:r>
              <a:rPr lang="en-US" b="1" dirty="0">
                <a:solidFill>
                  <a:schemeClr val="tx1"/>
                </a:solidFill>
              </a:rPr>
              <a:t>PHQ-2©</a:t>
            </a:r>
            <a:r>
              <a:rPr lang="en-US" dirty="0">
                <a:solidFill>
                  <a:schemeClr val="tx1"/>
                </a:solidFill>
              </a:rPr>
              <a:t> is completed when responding to this question </a:t>
            </a:r>
          </a:p>
          <a:p>
            <a:pPr lvl="1"/>
            <a:r>
              <a:rPr lang="en-US" b="1" dirty="0">
                <a:solidFill>
                  <a:schemeClr val="tx1"/>
                </a:solidFill>
              </a:rPr>
              <a:t>*</a:t>
            </a:r>
            <a:r>
              <a:rPr lang="en-US" dirty="0">
                <a:solidFill>
                  <a:schemeClr val="tx1"/>
                </a:solidFill>
              </a:rPr>
              <a:t>If patient scores at “3” or higher on the PHQ-2©, further depression screening is indicated.</a:t>
            </a:r>
          </a:p>
          <a:p>
            <a:pPr marL="152881" indent="0"/>
            <a:endParaRPr lang="en-US" sz="1400" dirty="0">
              <a:solidFill>
                <a:schemeClr val="tx1"/>
              </a:solidFill>
            </a:endParaRPr>
          </a:p>
          <a:p>
            <a:pPr marL="446088" indent="-446088"/>
            <a:r>
              <a:rPr lang="en-US" dirty="0">
                <a:solidFill>
                  <a:schemeClr val="tx1"/>
                </a:solidFill>
              </a:rPr>
              <a:t>The </a:t>
            </a:r>
            <a:r>
              <a:rPr lang="en-US" b="1" dirty="0">
                <a:solidFill>
                  <a:schemeClr val="tx1"/>
                </a:solidFill>
              </a:rPr>
              <a:t>patient must be the source </a:t>
            </a:r>
            <a:r>
              <a:rPr lang="en-US" dirty="0">
                <a:solidFill>
                  <a:schemeClr val="tx1"/>
                </a:solidFill>
              </a:rPr>
              <a:t>– with the PHQ-2</a:t>
            </a:r>
            <a:r>
              <a:rPr lang="en-US" b="1" dirty="0">
                <a:solidFill>
                  <a:schemeClr val="tx1"/>
                </a:solidFill>
              </a:rPr>
              <a:t> ©</a:t>
            </a:r>
          </a:p>
          <a:p>
            <a:pPr marL="976313" indent="-409575"/>
            <a:r>
              <a:rPr lang="en-US" dirty="0">
                <a:solidFill>
                  <a:schemeClr val="accent1"/>
                </a:solidFill>
              </a:rPr>
              <a:t>–</a:t>
            </a:r>
            <a:r>
              <a:rPr lang="en-US" b="1" dirty="0">
                <a:solidFill>
                  <a:schemeClr val="tx1"/>
                </a:solidFill>
              </a:rPr>
              <a:t> </a:t>
            </a:r>
            <a:r>
              <a:rPr lang="en-US" sz="3900" b="1" dirty="0">
                <a:solidFill>
                  <a:schemeClr val="tx1"/>
                </a:solidFill>
              </a:rPr>
              <a:t>not </a:t>
            </a:r>
            <a:r>
              <a:rPr lang="en-US" sz="3900" dirty="0">
                <a:solidFill>
                  <a:schemeClr val="tx1"/>
                </a:solidFill>
              </a:rPr>
              <a:t>to be administered by asking the caregiver the questions or based on clinical observation.</a:t>
            </a:r>
          </a:p>
          <a:p>
            <a:pPr marL="152881" indent="0"/>
            <a:endParaRPr lang="en-US" dirty="0"/>
          </a:p>
          <a:p>
            <a:pPr marL="152881" indent="0"/>
            <a:endParaRPr lang="en-US" sz="800" dirty="0"/>
          </a:p>
          <a:p>
            <a:pPr marL="152881" indent="0"/>
            <a:endParaRPr lang="en-US" sz="800" dirty="0"/>
          </a:p>
          <a:p>
            <a:pPr marL="152881" indent="0"/>
            <a:endParaRPr lang="en-US" sz="800" dirty="0"/>
          </a:p>
          <a:p>
            <a:pPr lvl="1"/>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194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627116448"/>
              </p:ext>
            </p:extLst>
          </p:nvPr>
        </p:nvGraphicFramePr>
        <p:xfrm>
          <a:off x="11948319" y="1356519"/>
          <a:ext cx="914399" cy="648840"/>
        </p:xfrm>
        <a:graphic>
          <a:graphicData uri="http://schemas.openxmlformats.org/drawingml/2006/table">
            <a:tbl>
              <a:tblPr firstRow="1" bandRow="1">
                <a:tableStyleId>{5C22544A-7EE6-4342-B048-85BDC9FD1C3A}</a:tableStyleId>
              </a:tblPr>
              <a:tblGrid>
                <a:gridCol w="914399">
                  <a:extLst>
                    <a:ext uri="{9D8B030D-6E8A-4147-A177-3AD203B41FA5}">
                      <a16:colId xmlns:a16="http://schemas.microsoft.com/office/drawing/2014/main" val="20000"/>
                    </a:ext>
                  </a:extLst>
                </a:gridCol>
              </a:tblGrid>
              <a:tr h="648840">
                <a:tc>
                  <a:txBody>
                    <a:bodyPr/>
                    <a:lstStyle/>
                    <a:p>
                      <a:r>
                        <a:rPr lang="en-US" sz="3400" dirty="0"/>
                        <a:t> J-5</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9720"/>
            <a:ext cx="13015119" cy="5029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4098944205"/>
              </p:ext>
            </p:extLst>
          </p:nvPr>
        </p:nvGraphicFramePr>
        <p:xfrm>
          <a:off x="11795919" y="823119"/>
          <a:ext cx="762000" cy="57912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tblGrid>
              <a:tr h="370840">
                <a:tc>
                  <a:txBody>
                    <a:bodyPr/>
                    <a:lstStyle/>
                    <a:p>
                      <a:r>
                        <a:rPr lang="en-US" sz="3200" dirty="0"/>
                        <a:t>J-6</a:t>
                      </a:r>
                    </a:p>
                  </a:txBody>
                  <a:tcPr/>
                </a:tc>
                <a:extLst>
                  <a:ext uri="{0D108BD9-81ED-4DB2-BD59-A6C34878D82A}">
                    <a16:rowId xmlns:a16="http://schemas.microsoft.com/office/drawing/2014/main" val="10000"/>
                  </a:ext>
                </a:extLst>
              </a:tr>
            </a:tbl>
          </a:graphicData>
        </a:graphic>
      </p:graphicFrame>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876" y="-19160"/>
            <a:ext cx="11768614" cy="1569773"/>
          </a:xfrm>
        </p:spPr>
        <p:txBody>
          <a:bodyPr>
            <a:noAutofit/>
          </a:bodyPr>
          <a:lstStyle/>
          <a:p>
            <a:endParaRPr lang="en-US" sz="3700" dirty="0"/>
          </a:p>
        </p:txBody>
      </p:sp>
      <p:sp>
        <p:nvSpPr>
          <p:cNvPr id="3" name="Content Placeholder 2"/>
          <p:cNvSpPr>
            <a:spLocks noGrp="1"/>
          </p:cNvSpPr>
          <p:nvPr>
            <p:ph idx="1"/>
          </p:nvPr>
        </p:nvSpPr>
        <p:spPr>
          <a:xfrm>
            <a:off x="653813" y="4785519"/>
            <a:ext cx="11768614" cy="4045149"/>
          </a:xfrm>
        </p:spPr>
        <p:txBody>
          <a:bodyPr>
            <a:normAutofit fontScale="77500" lnSpcReduction="20000"/>
          </a:bodyPr>
          <a:lstStyle/>
          <a:p>
            <a:pPr marL="152881" indent="0"/>
            <a:endParaRPr lang="en-US" sz="600" dirty="0"/>
          </a:p>
          <a:p>
            <a:pPr marL="685800" indent="-685800">
              <a:buFont typeface="Arial"/>
              <a:buChar char="•"/>
            </a:pPr>
            <a:r>
              <a:rPr lang="en-US" dirty="0">
                <a:solidFill>
                  <a:srgbClr val="000000"/>
                </a:solidFill>
              </a:rPr>
              <a:t>If PHQ-2 © is </a:t>
            </a:r>
            <a:r>
              <a:rPr lang="en-US" b="1" dirty="0">
                <a:solidFill>
                  <a:srgbClr val="000000"/>
                </a:solidFill>
              </a:rPr>
              <a:t>not</a:t>
            </a:r>
            <a:r>
              <a:rPr lang="en-US" dirty="0">
                <a:solidFill>
                  <a:srgbClr val="000000"/>
                </a:solidFill>
              </a:rPr>
              <a:t> appropriate for patient due to cognitive status or communication deficits, may choose a different tool (select Response “2” or “3”).</a:t>
            </a:r>
          </a:p>
          <a:p>
            <a:pPr marL="438631" indent="-285750">
              <a:buFont typeface="Arial"/>
              <a:buChar char="•"/>
            </a:pPr>
            <a:endParaRPr lang="en-US" sz="1700" dirty="0">
              <a:solidFill>
                <a:srgbClr val="000000"/>
              </a:solidFill>
            </a:endParaRPr>
          </a:p>
          <a:p>
            <a:pPr marL="685800" indent="-685800">
              <a:buFont typeface="Arial"/>
              <a:buChar char="•"/>
            </a:pPr>
            <a:r>
              <a:rPr lang="en-US" dirty="0">
                <a:solidFill>
                  <a:srgbClr val="000000"/>
                </a:solidFill>
              </a:rPr>
              <a:t>If another standardized, validated depression screening tool is used, use the scoring parameters specified for the tool to identify if a patient meets criteria for further evaluation of depression.  Document tool used.</a:t>
            </a:r>
          </a:p>
          <a:p>
            <a:pPr marL="652294" lvl="1" indent="0">
              <a:buNone/>
            </a:pPr>
            <a:endParaRPr lang="en-US" dirty="0"/>
          </a:p>
          <a:p>
            <a:pPr lvl="1"/>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195</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3076238" cy="1966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88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48" y="2118519"/>
            <a:ext cx="13076239" cy="25543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2684465162"/>
              </p:ext>
            </p:extLst>
          </p:nvPr>
        </p:nvGraphicFramePr>
        <p:xfrm>
          <a:off x="11643519" y="1208504"/>
          <a:ext cx="980718" cy="757614"/>
        </p:xfrm>
        <a:graphic>
          <a:graphicData uri="http://schemas.openxmlformats.org/drawingml/2006/table">
            <a:tbl>
              <a:tblPr firstRow="1" bandRow="1">
                <a:tableStyleId>{5C22544A-7EE6-4342-B048-85BDC9FD1C3A}</a:tableStyleId>
              </a:tblPr>
              <a:tblGrid>
                <a:gridCol w="980718">
                  <a:extLst>
                    <a:ext uri="{9D8B030D-6E8A-4147-A177-3AD203B41FA5}">
                      <a16:colId xmlns:a16="http://schemas.microsoft.com/office/drawing/2014/main" val="20000"/>
                    </a:ext>
                  </a:extLst>
                </a:gridCol>
              </a:tblGrid>
              <a:tr h="757614">
                <a:tc>
                  <a:txBody>
                    <a:bodyPr/>
                    <a:lstStyle/>
                    <a:p>
                      <a:r>
                        <a:rPr lang="en-US" sz="3400" dirty="0"/>
                        <a:t> J-6</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5A53E9-3A07-46EF-BE72-BA824C21E49A}"/>
              </a:ext>
            </a:extLst>
          </p:cNvPr>
          <p:cNvSpPr>
            <a:spLocks noGrp="1"/>
          </p:cNvSpPr>
          <p:nvPr>
            <p:ph idx="1"/>
          </p:nvPr>
        </p:nvSpPr>
        <p:spPr>
          <a:xfrm>
            <a:off x="899319" y="6123232"/>
            <a:ext cx="11654931" cy="3295405"/>
          </a:xfrm>
        </p:spPr>
        <p:txBody>
          <a:bodyPr/>
          <a:lstStyle/>
          <a:p>
            <a:pPr marL="685800" indent="-685800">
              <a:buFont typeface="Arial" panose="020B0604020202020204" pitchFamily="34" charset="0"/>
              <a:buChar char="•"/>
            </a:pPr>
            <a:r>
              <a:rPr lang="en-US" sz="3200" dirty="0"/>
              <a:t>Identifies specific behaviors associated with significant neurological, developmental, behavioral, or psychiatric disorders</a:t>
            </a:r>
          </a:p>
          <a:p>
            <a:pPr marL="685800" indent="-685800">
              <a:buFont typeface="Arial" panose="020B0604020202020204" pitchFamily="34" charset="0"/>
              <a:buChar char="•"/>
            </a:pPr>
            <a:r>
              <a:rPr lang="en-US" sz="3200" dirty="0"/>
              <a:t>Behaviors reported could be identified by a formal diagnosis and/or by the assessing clinician to be associated with a significant neurological, developmental, behavioral, or psychiatric disorders</a:t>
            </a:r>
          </a:p>
          <a:p>
            <a:pPr marL="0" indent="0"/>
            <a:endParaRPr lang="en-US" sz="3200" dirty="0"/>
          </a:p>
        </p:txBody>
      </p:sp>
      <p:sp>
        <p:nvSpPr>
          <p:cNvPr id="4" name="Slide Number Placeholder 3">
            <a:extLst>
              <a:ext uri="{FF2B5EF4-FFF2-40B4-BE49-F238E27FC236}">
                <a16:creationId xmlns:a16="http://schemas.microsoft.com/office/drawing/2014/main" id="{D32F2DC7-E3D7-4D23-8F8D-A3B29D568194}"/>
              </a:ext>
            </a:extLst>
          </p:cNvPr>
          <p:cNvSpPr>
            <a:spLocks noGrp="1"/>
          </p:cNvSpPr>
          <p:nvPr>
            <p:ph type="sldNum" sz="quarter" idx="12"/>
          </p:nvPr>
        </p:nvSpPr>
        <p:spPr/>
        <p:txBody>
          <a:bodyPr/>
          <a:lstStyle/>
          <a:p>
            <a:fld id="{895F941F-37F6-4B1F-AEB2-74CB5EFF426C}" type="slidenum">
              <a:rPr lang="en-US" smtClean="0"/>
              <a:pPr/>
              <a:t>196</a:t>
            </a:fld>
            <a:endParaRPr lang="en-US" dirty="0"/>
          </a:p>
        </p:txBody>
      </p:sp>
      <p:pic>
        <p:nvPicPr>
          <p:cNvPr id="5" name="Picture 4">
            <a:extLst>
              <a:ext uri="{FF2B5EF4-FFF2-40B4-BE49-F238E27FC236}">
                <a16:creationId xmlns:a16="http://schemas.microsoft.com/office/drawing/2014/main" id="{F8571410-1A97-4D32-9A42-84941ED17B62}"/>
              </a:ext>
            </a:extLst>
          </p:cNvPr>
          <p:cNvPicPr>
            <a:picLocks noChangeAspect="1"/>
          </p:cNvPicPr>
          <p:nvPr/>
        </p:nvPicPr>
        <p:blipFill>
          <a:blip r:embed="rId3"/>
          <a:stretch>
            <a:fillRect/>
          </a:stretch>
        </p:blipFill>
        <p:spPr>
          <a:xfrm>
            <a:off x="181505" y="341140"/>
            <a:ext cx="12605014" cy="5782092"/>
          </a:xfrm>
          <a:prstGeom prst="rect">
            <a:avLst/>
          </a:prstGeom>
        </p:spPr>
      </p:pic>
    </p:spTree>
    <p:extLst>
      <p:ext uri="{BB962C8B-B14F-4D97-AF65-F5344CB8AC3E}">
        <p14:creationId xmlns:p14="http://schemas.microsoft.com/office/powerpoint/2010/main" val="2430103424"/>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2623"/>
            <a:ext cx="13076237" cy="1197696"/>
          </a:xfrm>
        </p:spPr>
        <p:txBody>
          <a:bodyPr>
            <a:normAutofit/>
          </a:bodyPr>
          <a:lstStyle/>
          <a:p>
            <a:pPr algn="ctr"/>
            <a:r>
              <a:rPr lang="en-US" sz="3700" u="sng" dirty="0"/>
              <a:t>M1740 Cognitive, Behavioral, and Psychiatric Symptoms J-7</a:t>
            </a:r>
          </a:p>
        </p:txBody>
      </p:sp>
      <p:sp>
        <p:nvSpPr>
          <p:cNvPr id="3" name="Content Placeholder 2"/>
          <p:cNvSpPr>
            <a:spLocks noGrp="1"/>
          </p:cNvSpPr>
          <p:nvPr>
            <p:ph idx="1"/>
          </p:nvPr>
        </p:nvSpPr>
        <p:spPr>
          <a:xfrm>
            <a:off x="289719" y="1661319"/>
            <a:ext cx="12132708" cy="7652669"/>
          </a:xfrm>
        </p:spPr>
        <p:txBody>
          <a:bodyPr>
            <a:normAutofit fontScale="47500" lnSpcReduction="20000"/>
          </a:bodyPr>
          <a:lstStyle/>
          <a:p>
            <a:r>
              <a:rPr lang="en-US" sz="6600" dirty="0">
                <a:solidFill>
                  <a:srgbClr val="000000"/>
                </a:solidFill>
              </a:rPr>
              <a:t>M1740 Cognitive, behavioral, and psychiatric symptoms that are demonstrated </a:t>
            </a:r>
            <a:r>
              <a:rPr lang="en-US" sz="6600" b="1" u="sng" dirty="0">
                <a:solidFill>
                  <a:srgbClr val="000000"/>
                </a:solidFill>
              </a:rPr>
              <a:t>at least once a week</a:t>
            </a:r>
            <a:r>
              <a:rPr lang="en-US" sz="6600" b="1" dirty="0">
                <a:solidFill>
                  <a:srgbClr val="000000"/>
                </a:solidFill>
              </a:rPr>
              <a:t>  </a:t>
            </a:r>
            <a:r>
              <a:rPr lang="en-US" sz="6600" dirty="0">
                <a:solidFill>
                  <a:srgbClr val="000000"/>
                </a:solidFill>
              </a:rPr>
              <a:t>(Reported or Observed): Mark all that apply.</a:t>
            </a:r>
          </a:p>
          <a:p>
            <a:pPr marL="152881" indent="0"/>
            <a:endParaRPr lang="en-US" sz="800" u="sng" dirty="0">
              <a:solidFill>
                <a:srgbClr val="000000"/>
              </a:solidFill>
            </a:endParaRPr>
          </a:p>
          <a:p>
            <a:pPr marL="152881" indent="0"/>
            <a:endParaRPr lang="en-US" sz="800" dirty="0">
              <a:solidFill>
                <a:srgbClr val="000000"/>
              </a:solidFill>
            </a:endParaRPr>
          </a:p>
          <a:p>
            <a:endParaRPr lang="en-US" dirty="0">
              <a:solidFill>
                <a:srgbClr val="000000"/>
              </a:solidFill>
            </a:endParaRPr>
          </a:p>
          <a:p>
            <a:pPr marL="152881" indent="0"/>
            <a:endParaRPr lang="en-US" dirty="0">
              <a:solidFill>
                <a:srgbClr val="000000"/>
              </a:solidFill>
            </a:endParaRPr>
          </a:p>
          <a:p>
            <a:pPr marL="152881" indent="0"/>
            <a:endParaRPr lang="en-US" sz="2100" dirty="0">
              <a:solidFill>
                <a:srgbClr val="000000"/>
              </a:solidFill>
            </a:endParaRPr>
          </a:p>
          <a:p>
            <a:pPr marL="857250" indent="-857250">
              <a:buFont typeface="Arial"/>
              <a:buChar char="•"/>
            </a:pPr>
            <a:r>
              <a:rPr lang="en-US" sz="6600" dirty="0">
                <a:solidFill>
                  <a:srgbClr val="000000"/>
                </a:solidFill>
              </a:rPr>
              <a:t>Behaviors may be observed by the clinician or reported by the patient, family, others.</a:t>
            </a:r>
          </a:p>
          <a:p>
            <a:pPr marL="0" indent="0"/>
            <a:endParaRPr lang="en-US" sz="1000" dirty="0">
              <a:solidFill>
                <a:srgbClr val="000000"/>
              </a:solidFill>
            </a:endParaRPr>
          </a:p>
          <a:p>
            <a:pPr marL="857250" indent="-857250">
              <a:buFont typeface="Arial"/>
              <a:buChar char="•"/>
            </a:pPr>
            <a:r>
              <a:rPr lang="en-US" sz="6600" dirty="0">
                <a:solidFill>
                  <a:srgbClr val="000000"/>
                </a:solidFill>
              </a:rPr>
              <a:t>Include behaviors severe enough to:</a:t>
            </a:r>
          </a:p>
          <a:p>
            <a:pPr marL="0" indent="0"/>
            <a:endParaRPr lang="en-US" sz="1000" dirty="0">
              <a:solidFill>
                <a:srgbClr val="000000"/>
              </a:solidFill>
            </a:endParaRPr>
          </a:p>
          <a:p>
            <a:pPr marL="1487488" lvl="1" indent="-635000"/>
            <a:r>
              <a:rPr lang="en-US" sz="5900" dirty="0">
                <a:solidFill>
                  <a:srgbClr val="000000"/>
                </a:solidFill>
              </a:rPr>
              <a:t>Make the patient unsafe to self or others OR</a:t>
            </a:r>
          </a:p>
          <a:p>
            <a:pPr marL="1487488" lvl="1" indent="-635000"/>
            <a:r>
              <a:rPr lang="en-US" sz="5900" dirty="0">
                <a:solidFill>
                  <a:srgbClr val="000000"/>
                </a:solidFill>
              </a:rPr>
              <a:t>Cause considerable stress to the caregivers OR</a:t>
            </a:r>
          </a:p>
          <a:p>
            <a:pPr marL="1487488" lvl="1" indent="-635000"/>
            <a:r>
              <a:rPr lang="en-US" sz="5900" dirty="0">
                <a:solidFill>
                  <a:srgbClr val="000000"/>
                </a:solidFill>
              </a:rPr>
              <a:t>Require supervision or intervention</a:t>
            </a:r>
          </a:p>
          <a:p>
            <a:pPr marL="652294" lvl="1" indent="0">
              <a:buNone/>
            </a:pPr>
            <a:endParaRPr lang="en-US" dirty="0">
              <a:solidFill>
                <a:srgbClr val="000000"/>
              </a:solidFill>
            </a:endParaRPr>
          </a:p>
          <a:p>
            <a:pPr marL="0" lvl="1" indent="0">
              <a:buNone/>
            </a:pPr>
            <a:endParaRPr lang="en-US" sz="1700" dirty="0">
              <a:solidFill>
                <a:srgbClr val="000000"/>
              </a:solidFill>
            </a:endParaRPr>
          </a:p>
          <a:p>
            <a:pPr marL="509603" lvl="1" indent="-509603"/>
            <a:endParaRPr lang="en-US" sz="3200" dirty="0">
              <a:solidFill>
                <a:srgbClr val="000000"/>
              </a:solidFill>
            </a:endParaRPr>
          </a:p>
          <a:p>
            <a:pPr marL="0" lvl="1" indent="0">
              <a:buNone/>
            </a:pPr>
            <a:endParaRPr lang="en-US" sz="1700" dirty="0">
              <a:solidFill>
                <a:srgbClr val="000000"/>
              </a:solidFill>
            </a:endParaRPr>
          </a:p>
          <a:p>
            <a:pPr marL="0" lvl="1" indent="0">
              <a:buNone/>
            </a:pPr>
            <a:endParaRPr lang="en-US" sz="4400" dirty="0">
              <a:solidFill>
                <a:srgbClr val="000000"/>
              </a:solidFill>
            </a:endParaRPr>
          </a:p>
          <a:p>
            <a:pPr marL="0" lvl="1" indent="0">
              <a:buNone/>
            </a:pPr>
            <a:endParaRPr lang="en-US" sz="1500" dirty="0">
              <a:solidFill>
                <a:srgbClr val="000000"/>
              </a:solidFill>
            </a:endParaRPr>
          </a:p>
          <a:p>
            <a:pPr marL="0" lvl="1" indent="0">
              <a:buNone/>
            </a:pPr>
            <a:endParaRPr lang="en-US" sz="6600" dirty="0">
              <a:solidFill>
                <a:srgbClr val="000000"/>
              </a:solidFill>
            </a:endParaRPr>
          </a:p>
          <a:p>
            <a:pPr marL="0" lvl="1" indent="0">
              <a:buNone/>
            </a:pPr>
            <a:r>
              <a:rPr lang="en-US" sz="6600" dirty="0">
                <a:solidFill>
                  <a:srgbClr val="000000"/>
                </a:solidFill>
              </a:rPr>
              <a:t>If Response “7” is selected, none of the other responses should be selected.</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197</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167771449"/>
              </p:ext>
            </p:extLst>
          </p:nvPr>
        </p:nvGraphicFramePr>
        <p:xfrm>
          <a:off x="594519" y="3109119"/>
          <a:ext cx="10678928" cy="598022"/>
        </p:xfrm>
        <a:graphic>
          <a:graphicData uri="http://schemas.openxmlformats.org/drawingml/2006/table">
            <a:tbl>
              <a:tblPr firstRow="1" bandRow="1">
                <a:tableStyleId>{5C22544A-7EE6-4342-B048-85BDC9FD1C3A}</a:tableStyleId>
              </a:tblPr>
              <a:tblGrid>
                <a:gridCol w="10678928">
                  <a:extLst>
                    <a:ext uri="{9D8B030D-6E8A-4147-A177-3AD203B41FA5}">
                      <a16:colId xmlns:a16="http://schemas.microsoft.com/office/drawing/2014/main" val="20000"/>
                    </a:ext>
                  </a:extLst>
                </a:gridCol>
              </a:tblGrid>
              <a:tr h="578338">
                <a:tc>
                  <a:txBody>
                    <a:bodyPr/>
                    <a:lstStyle/>
                    <a:p>
                      <a:r>
                        <a:rPr lang="en-US" sz="3100" dirty="0"/>
                        <a:t>TIP:  If it didn’t happen in the last 7 days it is</a:t>
                      </a:r>
                      <a:r>
                        <a:rPr lang="en-US" sz="3100" baseline="0" dirty="0"/>
                        <a:t> not once a week.</a:t>
                      </a:r>
                      <a:endParaRPr lang="en-US" sz="3100" dirty="0"/>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462371649"/>
              </p:ext>
            </p:extLst>
          </p:nvPr>
        </p:nvGraphicFramePr>
        <p:xfrm>
          <a:off x="1051719" y="6919119"/>
          <a:ext cx="10439400" cy="938590"/>
        </p:xfrm>
        <a:graphic>
          <a:graphicData uri="http://schemas.openxmlformats.org/drawingml/2006/table">
            <a:tbl>
              <a:tblPr firstRow="1" bandRow="1">
                <a:tableStyleId>{5C22544A-7EE6-4342-B048-85BDC9FD1C3A}</a:tableStyleId>
              </a:tblPr>
              <a:tblGrid>
                <a:gridCol w="10439400">
                  <a:extLst>
                    <a:ext uri="{9D8B030D-6E8A-4147-A177-3AD203B41FA5}">
                      <a16:colId xmlns:a16="http://schemas.microsoft.com/office/drawing/2014/main" val="20000"/>
                    </a:ext>
                  </a:extLst>
                </a:gridCol>
              </a:tblGrid>
              <a:tr h="938590">
                <a:tc>
                  <a:txBody>
                    <a:bodyPr/>
                    <a:lstStyle/>
                    <a:p>
                      <a:pPr marL="0" marR="0" indent="0" algn="ctr" defTabSz="642686" rtl="0" eaLnBrk="1" fontAlgn="auto" latinLnBrk="0" hangingPunct="1">
                        <a:lnSpc>
                          <a:spcPct val="100000"/>
                        </a:lnSpc>
                        <a:spcBef>
                          <a:spcPts val="0"/>
                        </a:spcBef>
                        <a:spcAft>
                          <a:spcPts val="0"/>
                        </a:spcAft>
                        <a:buClrTx/>
                        <a:buSzTx/>
                        <a:buFontTx/>
                        <a:buNone/>
                        <a:tabLst/>
                        <a:defRPr/>
                      </a:pPr>
                      <a:r>
                        <a:rPr lang="en-US" sz="2400" dirty="0"/>
                        <a:t>Willful choice vs. Hoarding</a:t>
                      </a:r>
                      <a:r>
                        <a:rPr lang="en-US" sz="2400" baseline="0" dirty="0"/>
                        <a:t> – CMS Q&amp;As, Cat. 4b, Q. 124.5.5.1</a:t>
                      </a:r>
                      <a:endParaRPr lang="en-US" sz="2400" dirty="0"/>
                    </a:p>
                    <a:p>
                      <a:pPr algn="ctr"/>
                      <a:r>
                        <a:rPr lang="en-US" sz="2400" dirty="0"/>
                        <a:t>Impaired decision making-CMS OASIS Q&amp;As, Cat. 4b, Question 124.5.5</a:t>
                      </a:r>
                    </a:p>
                  </a:txBody>
                  <a:tcPr marL="130762" marR="130762" marT="62791" marB="62791">
                    <a:solidFill>
                      <a:schemeClr val="accent5">
                        <a:lumMod val="75000"/>
                        <a:lumOff val="25000"/>
                      </a:schemeClr>
                    </a:solidFill>
                  </a:tcPr>
                </a:tc>
                <a:extLst>
                  <a:ext uri="{0D108BD9-81ED-4DB2-BD59-A6C34878D82A}">
                    <a16:rowId xmlns:a16="http://schemas.microsoft.com/office/drawing/2014/main" val="10000"/>
                  </a:ext>
                </a:extLst>
              </a:tr>
            </a:tbl>
          </a:graphicData>
        </a:graphic>
      </p:graphicFrame>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 y="1356519"/>
            <a:ext cx="13076238"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
            <a:ext cx="11768614" cy="1569773"/>
          </a:xfrm>
        </p:spPr>
        <p:txBody>
          <a:bodyPr>
            <a:normAutofit/>
          </a:bodyPr>
          <a:lstStyle/>
          <a:p>
            <a:r>
              <a:rPr lang="en-US" sz="3700" u="sng" dirty="0"/>
              <a:t>M1745 Frequency of Disruptive Behavior Symptoms J-7 </a:t>
            </a:r>
          </a:p>
        </p:txBody>
      </p:sp>
      <p:sp>
        <p:nvSpPr>
          <p:cNvPr id="3" name="Content Placeholder 2"/>
          <p:cNvSpPr>
            <a:spLocks noGrp="1"/>
          </p:cNvSpPr>
          <p:nvPr>
            <p:ph idx="1"/>
          </p:nvPr>
        </p:nvSpPr>
        <p:spPr>
          <a:xfrm>
            <a:off x="653822" y="3717887"/>
            <a:ext cx="11768614" cy="4973701"/>
          </a:xfrm>
        </p:spPr>
        <p:txBody>
          <a:bodyPr>
            <a:noAutofit/>
          </a:bodyPr>
          <a:lstStyle/>
          <a:p>
            <a:pPr>
              <a:buFont typeface="Arial"/>
              <a:buChar char="•"/>
            </a:pPr>
            <a:r>
              <a:rPr lang="en-US" sz="3200" b="1" dirty="0">
                <a:solidFill>
                  <a:srgbClr val="000000"/>
                </a:solidFill>
              </a:rPr>
              <a:t>Are there any problematic behaviors which jeopardize the safety and well-being of the patient or caregiver?</a:t>
            </a:r>
          </a:p>
          <a:p>
            <a:pPr lvl="1"/>
            <a:r>
              <a:rPr lang="en-US" sz="2800" dirty="0">
                <a:solidFill>
                  <a:srgbClr val="000000"/>
                </a:solidFill>
              </a:rPr>
              <a:t>Not just the behaviors listed in M1740</a:t>
            </a:r>
          </a:p>
          <a:p>
            <a:pPr marL="652294" lvl="1" indent="0">
              <a:buNone/>
            </a:pPr>
            <a:endParaRPr lang="en-US" sz="900" dirty="0">
              <a:solidFill>
                <a:srgbClr val="000000"/>
              </a:solidFill>
            </a:endParaRPr>
          </a:p>
          <a:p>
            <a:pPr marL="568325" lvl="1" indent="0">
              <a:buNone/>
            </a:pPr>
            <a:r>
              <a:rPr lang="en-US" sz="3200" b="1" dirty="0">
                <a:solidFill>
                  <a:srgbClr val="000000"/>
                </a:solidFill>
              </a:rPr>
              <a:t>How frequently</a:t>
            </a:r>
            <a:r>
              <a:rPr lang="en-US" sz="3200" dirty="0">
                <a:solidFill>
                  <a:srgbClr val="000000"/>
                </a:solidFill>
              </a:rPr>
              <a:t> do these behaviors occur?</a:t>
            </a:r>
          </a:p>
          <a:p>
            <a:pPr marL="1036638" lvl="1" indent="-468313"/>
            <a:r>
              <a:rPr lang="en-US" sz="2800" dirty="0">
                <a:solidFill>
                  <a:srgbClr val="000000"/>
                </a:solidFill>
              </a:rPr>
              <a:t>Include behaviors considered symptomatic of neurological, cognitive, behavioral, developmental, or psychiatric disorders.</a:t>
            </a:r>
          </a:p>
          <a:p>
            <a:pPr marL="1036638" lvl="1" indent="-468313"/>
            <a:r>
              <a:rPr lang="en-US" sz="2800" dirty="0">
                <a:solidFill>
                  <a:srgbClr val="000000"/>
                </a:solidFill>
              </a:rPr>
              <a:t>Use clinical judgment to determine if the degree of the behavior is disruptive or dangerous to the patient or caregiver.</a:t>
            </a:r>
          </a:p>
          <a:p>
            <a:pPr marL="1036638" lvl="1" indent="-468313"/>
            <a:r>
              <a:rPr lang="en-US" sz="2800" dirty="0">
                <a:solidFill>
                  <a:srgbClr val="000000"/>
                </a:solidFill>
              </a:rPr>
              <a:t>Behaviors can be observed by the clinician or reported by the patient, family, or others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198</a:t>
            </a:fld>
            <a:endParaRPr lang="en-US" dirty="0"/>
          </a:p>
        </p:txBody>
      </p:sp>
      <p:pic>
        <p:nvPicPr>
          <p:cNvPr id="808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 y="1"/>
            <a:ext cx="13076239" cy="345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2003184968"/>
              </p:ext>
            </p:extLst>
          </p:nvPr>
        </p:nvGraphicFramePr>
        <p:xfrm>
          <a:off x="11877589" y="1098842"/>
          <a:ext cx="1011414" cy="648840"/>
        </p:xfrm>
        <a:graphic>
          <a:graphicData uri="http://schemas.openxmlformats.org/drawingml/2006/table">
            <a:tbl>
              <a:tblPr firstRow="1" bandRow="1">
                <a:tableStyleId>{5C22544A-7EE6-4342-B048-85BDC9FD1C3A}</a:tableStyleId>
              </a:tblPr>
              <a:tblGrid>
                <a:gridCol w="1011414">
                  <a:extLst>
                    <a:ext uri="{9D8B030D-6E8A-4147-A177-3AD203B41FA5}">
                      <a16:colId xmlns:a16="http://schemas.microsoft.com/office/drawing/2014/main" val="20000"/>
                    </a:ext>
                  </a:extLst>
                </a:gridCol>
              </a:tblGrid>
              <a:tr h="648840">
                <a:tc>
                  <a:txBody>
                    <a:bodyPr/>
                    <a:lstStyle/>
                    <a:p>
                      <a:r>
                        <a:rPr lang="en-US" sz="3400" dirty="0"/>
                        <a:t> J-8</a:t>
                      </a:r>
                    </a:p>
                  </a:txBody>
                  <a:tcPr marL="130762" marR="130762" marT="62791" marB="62791">
                    <a:solidFill>
                      <a:schemeClr val="tx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9319" y="2804319"/>
            <a:ext cx="3752586" cy="866771"/>
          </a:xfrm>
        </p:spPr>
        <p:txBody>
          <a:bodyPr>
            <a:normAutofit/>
          </a:bodyPr>
          <a:lstStyle/>
          <a:p>
            <a:r>
              <a:rPr lang="en-US" sz="4500" dirty="0"/>
              <a:t>OASIS – D1</a:t>
            </a:r>
          </a:p>
        </p:txBody>
      </p:sp>
      <p:sp>
        <p:nvSpPr>
          <p:cNvPr id="3" name="Text Placeholder 2"/>
          <p:cNvSpPr>
            <a:spLocks noGrp="1"/>
          </p:cNvSpPr>
          <p:nvPr>
            <p:ph type="body" idx="1"/>
          </p:nvPr>
        </p:nvSpPr>
        <p:spPr>
          <a:xfrm>
            <a:off x="5166519" y="3794919"/>
            <a:ext cx="3142986" cy="1190629"/>
          </a:xfrm>
        </p:spPr>
        <p:txBody>
          <a:bodyPr>
            <a:noAutofit/>
          </a:bodyPr>
          <a:lstStyle/>
          <a:p>
            <a:r>
              <a:rPr lang="en-US" sz="4400" dirty="0"/>
              <a:t>ADLs/IADLs</a:t>
            </a:r>
          </a:p>
          <a:p>
            <a:r>
              <a:rPr lang="en-US" sz="3200" dirty="0"/>
              <a:t>M1800 - M1900</a:t>
            </a:r>
          </a:p>
        </p:txBody>
      </p:sp>
      <p:sp>
        <p:nvSpPr>
          <p:cNvPr id="4" name="Slide Number Placeholder 3"/>
          <p:cNvSpPr>
            <a:spLocks noGrp="1"/>
          </p:cNvSpPr>
          <p:nvPr>
            <p:ph type="sldNum" sz="quarter" idx="12"/>
          </p:nvPr>
        </p:nvSpPr>
        <p:spPr/>
        <p:txBody>
          <a:bodyPr/>
          <a:lstStyle/>
          <a:p>
            <a:fld id="{895F941F-37F6-4B1F-AEB2-74CB5EFF426C}" type="slidenum">
              <a:rPr lang="en-US" smtClean="0"/>
              <a:pPr/>
              <a:t>199</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973071803"/>
              </p:ext>
            </p:extLst>
          </p:nvPr>
        </p:nvGraphicFramePr>
        <p:xfrm>
          <a:off x="518319" y="7833519"/>
          <a:ext cx="11125200" cy="782132"/>
        </p:xfrm>
        <a:graphic>
          <a:graphicData uri="http://schemas.openxmlformats.org/drawingml/2006/table">
            <a:tbl>
              <a:tblPr firstRow="1" bandRow="1">
                <a:tableStyleId>{5C22544A-7EE6-4342-B048-85BDC9FD1C3A}</a:tableStyleId>
              </a:tblPr>
              <a:tblGrid>
                <a:gridCol w="11125200">
                  <a:extLst>
                    <a:ext uri="{9D8B030D-6E8A-4147-A177-3AD203B41FA5}">
                      <a16:colId xmlns:a16="http://schemas.microsoft.com/office/drawing/2014/main" val="20000"/>
                    </a:ext>
                  </a:extLst>
                </a:gridCol>
              </a:tblGrid>
              <a:tr h="782132">
                <a:tc>
                  <a:txBody>
                    <a:bodyPr/>
                    <a:lstStyle/>
                    <a:p>
                      <a:pPr algn="ctr"/>
                      <a:r>
                        <a:rPr lang="en-US" sz="3400" dirty="0"/>
                        <a:t>Chapter 3 – Wording on</a:t>
                      </a:r>
                      <a:r>
                        <a:rPr lang="en-US" sz="3400" baseline="0" dirty="0"/>
                        <a:t> the conventions changes:   I-5</a:t>
                      </a:r>
                      <a:endParaRPr lang="en-US" sz="3400" dirty="0"/>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8626" y="1356519"/>
            <a:ext cx="11353800" cy="7373164"/>
          </a:xfrm>
          <a:noFill/>
        </p:spPr>
        <p:txBody>
          <a:bodyPr>
            <a:normAutofit fontScale="77500" lnSpcReduction="20000"/>
          </a:bodyPr>
          <a:lstStyle/>
          <a:p>
            <a:pPr algn="ctr"/>
            <a:r>
              <a:rPr lang="en-US" sz="6200" b="1" dirty="0">
                <a:solidFill>
                  <a:schemeClr val="accent1"/>
                </a:solidFill>
              </a:rPr>
              <a:t>CHAPTER  3</a:t>
            </a:r>
          </a:p>
          <a:p>
            <a:pPr algn="ctr"/>
            <a:endParaRPr lang="en-US" sz="4100" dirty="0">
              <a:solidFill>
                <a:srgbClr val="000000"/>
              </a:solidFill>
            </a:endParaRPr>
          </a:p>
          <a:p>
            <a:pPr marL="571500" indent="-571500">
              <a:buFont typeface="Arial" panose="020B0604020202020204" pitchFamily="34" charset="0"/>
              <a:buChar char="•"/>
            </a:pPr>
            <a:r>
              <a:rPr lang="en-US" sz="4100" dirty="0">
                <a:solidFill>
                  <a:srgbClr val="000000"/>
                </a:solidFill>
              </a:rPr>
              <a:t>The Title/Headings of the rest of the slides </a:t>
            </a:r>
            <a:br>
              <a:rPr lang="en-US" sz="4100" dirty="0">
                <a:solidFill>
                  <a:srgbClr val="000000"/>
                </a:solidFill>
              </a:rPr>
            </a:br>
            <a:r>
              <a:rPr lang="en-US" sz="4100" dirty="0">
                <a:solidFill>
                  <a:srgbClr val="000000"/>
                </a:solidFill>
              </a:rPr>
              <a:t>have the page number for the location </a:t>
            </a:r>
            <a:br>
              <a:rPr lang="en-US" sz="4100" dirty="0">
                <a:solidFill>
                  <a:srgbClr val="000000"/>
                </a:solidFill>
              </a:rPr>
            </a:br>
            <a:r>
              <a:rPr lang="en-US" sz="4100" dirty="0">
                <a:solidFill>
                  <a:srgbClr val="000000"/>
                </a:solidFill>
              </a:rPr>
              <a:t>of the OASIS </a:t>
            </a:r>
            <a:r>
              <a:rPr lang="en-US" sz="4100" b="1" dirty="0">
                <a:solidFill>
                  <a:srgbClr val="000000"/>
                </a:solidFill>
              </a:rPr>
              <a:t>“M items” </a:t>
            </a:r>
            <a:r>
              <a:rPr lang="en-US" sz="4100" dirty="0">
                <a:solidFill>
                  <a:srgbClr val="000000"/>
                </a:solidFill>
              </a:rPr>
              <a:t>in Chapter “3”</a:t>
            </a:r>
          </a:p>
          <a:p>
            <a:endParaRPr lang="en-US" sz="4100" dirty="0">
              <a:solidFill>
                <a:srgbClr val="000000"/>
              </a:solidFill>
            </a:endParaRPr>
          </a:p>
          <a:p>
            <a:pPr marL="571500" indent="-571500">
              <a:buFont typeface="Arial" panose="020B0604020202020204" pitchFamily="34" charset="0"/>
              <a:buChar char="•"/>
            </a:pPr>
            <a:r>
              <a:rPr lang="en-US" sz="4100" dirty="0"/>
              <a:t>Chapter 3 is a mandatory resource</a:t>
            </a:r>
          </a:p>
          <a:p>
            <a:pPr marL="571500" indent="-571500" algn="ctr">
              <a:buFont typeface="Arial" panose="020B0604020202020204" pitchFamily="34" charset="0"/>
              <a:buChar char="•"/>
            </a:pPr>
            <a:endParaRPr lang="en-US" sz="4100" dirty="0"/>
          </a:p>
          <a:p>
            <a:pPr marL="571500" indent="-571500">
              <a:buFont typeface="Arial" panose="020B0604020202020204" pitchFamily="34" charset="0"/>
              <a:buChar char="•"/>
            </a:pPr>
            <a:r>
              <a:rPr lang="en-US" sz="4100" dirty="0"/>
              <a:t>Chapter 3 is your roadmap for accuracy when completing the OASIS</a:t>
            </a:r>
          </a:p>
          <a:p>
            <a:pPr algn="ctr"/>
            <a:endParaRPr lang="en-US" sz="4100" dirty="0">
              <a:solidFill>
                <a:srgbClr val="000000"/>
              </a:solidFill>
            </a:endParaRPr>
          </a:p>
          <a:p>
            <a:pPr marL="571500" indent="-571500">
              <a:buFont typeface="Arial" panose="020B0604020202020204" pitchFamily="34" charset="0"/>
              <a:buChar char="•"/>
            </a:pPr>
            <a:r>
              <a:rPr lang="en-US" sz="4100" dirty="0">
                <a:solidFill>
                  <a:srgbClr val="000000"/>
                </a:solidFill>
              </a:rPr>
              <a:t>Please follow along with your Chapter 3.</a:t>
            </a:r>
          </a:p>
          <a:p>
            <a:pPr algn="ctr"/>
            <a:endParaRPr lang="en-US" sz="4100" dirty="0">
              <a:solidFill>
                <a:srgbClr val="000000"/>
              </a:solidFill>
            </a:endParaRPr>
          </a:p>
          <a:p>
            <a:pPr algn="ctr"/>
            <a:endParaRPr lang="en-US" sz="4100" dirty="0"/>
          </a:p>
          <a:p>
            <a:pPr marL="571500" indent="-571500">
              <a:buFont typeface="Arial" panose="020B0604020202020204" pitchFamily="34" charset="0"/>
              <a:buChar char="•"/>
            </a:pPr>
            <a:r>
              <a:rPr lang="en-US" sz="4100" dirty="0">
                <a:solidFill>
                  <a:srgbClr val="000000"/>
                </a:solidFill>
              </a:rPr>
              <a:t>Resource Folder contains a copy of Chapter 3</a:t>
            </a:r>
          </a:p>
          <a:p>
            <a:pPr algn="ctr"/>
            <a:endParaRPr lang="en-US" sz="37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4AA6ED5-1AC3-4728-9FA5-490E91AE56AD}"/>
              </a:ext>
            </a:extLst>
          </p:cNvPr>
          <p:cNvSpPr>
            <a:spLocks noGrp="1"/>
          </p:cNvSpPr>
          <p:nvPr>
            <p:ph type="title"/>
          </p:nvPr>
        </p:nvSpPr>
        <p:spPr>
          <a:xfrm>
            <a:off x="377100" y="276652"/>
            <a:ext cx="12322035" cy="559968"/>
          </a:xfrm>
        </p:spPr>
        <p:txBody>
          <a:bodyPr/>
          <a:lstStyle/>
          <a:p>
            <a:pPr algn="ctr"/>
            <a:r>
              <a:rPr lang="en-US" sz="4800" dirty="0">
                <a:solidFill>
                  <a:srgbClr val="FF0000"/>
                </a:solidFill>
              </a:rPr>
              <a:t>New Patient-Driven Groupings Model</a:t>
            </a:r>
          </a:p>
        </p:txBody>
      </p:sp>
      <p:sp>
        <p:nvSpPr>
          <p:cNvPr id="4" name="Slide Number Placeholder 3">
            <a:extLst>
              <a:ext uri="{FF2B5EF4-FFF2-40B4-BE49-F238E27FC236}">
                <a16:creationId xmlns:a16="http://schemas.microsoft.com/office/drawing/2014/main" id="{C723D8E5-E801-4BCE-8E33-02988F7C2AFF}"/>
              </a:ext>
            </a:extLst>
          </p:cNvPr>
          <p:cNvSpPr>
            <a:spLocks noGrp="1"/>
          </p:cNvSpPr>
          <p:nvPr>
            <p:ph type="sldNum" sz="quarter" idx="12"/>
          </p:nvPr>
        </p:nvSpPr>
        <p:spPr/>
        <p:txBody>
          <a:bodyPr/>
          <a:lstStyle/>
          <a:p>
            <a:fld id="{895F941F-37F6-4B1F-AEB2-74CB5EFF426C}" type="slidenum">
              <a:rPr lang="en-US" smtClean="0"/>
              <a:pPr/>
              <a:t>20</a:t>
            </a:fld>
            <a:endParaRPr lang="en-US" dirty="0"/>
          </a:p>
        </p:txBody>
      </p:sp>
      <p:pic>
        <p:nvPicPr>
          <p:cNvPr id="13" name="Content Placeholder 12">
            <a:extLst>
              <a:ext uri="{FF2B5EF4-FFF2-40B4-BE49-F238E27FC236}">
                <a16:creationId xmlns:a16="http://schemas.microsoft.com/office/drawing/2014/main" id="{E133F6DA-BBF0-4ECE-A6B8-CD7D8274C47E}"/>
              </a:ext>
            </a:extLst>
          </p:cNvPr>
          <p:cNvPicPr>
            <a:picLocks noGrp="1" noChangeAspect="1"/>
          </p:cNvPicPr>
          <p:nvPr>
            <p:ph idx="1"/>
          </p:nvPr>
        </p:nvPicPr>
        <p:blipFill>
          <a:blip r:embed="rId3"/>
          <a:stretch>
            <a:fillRect/>
          </a:stretch>
        </p:blipFill>
        <p:spPr>
          <a:xfrm>
            <a:off x="137319" y="975519"/>
            <a:ext cx="12725400" cy="8443119"/>
          </a:xfrm>
          <a:prstGeom prst="rect">
            <a:avLst/>
          </a:prstGeom>
        </p:spPr>
      </p:pic>
    </p:spTree>
    <p:extLst>
      <p:ext uri="{BB962C8B-B14F-4D97-AF65-F5344CB8AC3E}">
        <p14:creationId xmlns:p14="http://schemas.microsoft.com/office/powerpoint/2010/main" val="2274826880"/>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9" y="289719"/>
            <a:ext cx="11768614" cy="813702"/>
          </a:xfrm>
        </p:spPr>
        <p:txBody>
          <a:bodyPr>
            <a:normAutofit/>
          </a:bodyPr>
          <a:lstStyle/>
          <a:p>
            <a:pPr algn="ctr"/>
            <a:r>
              <a:rPr lang="en-US" sz="3700" u="sng" dirty="0">
                <a:solidFill>
                  <a:schemeClr val="accent1"/>
                </a:solidFill>
              </a:rPr>
              <a:t>ADL/IADL General Conventions</a:t>
            </a:r>
          </a:p>
        </p:txBody>
      </p:sp>
      <p:sp>
        <p:nvSpPr>
          <p:cNvPr id="3" name="Content Placeholder 2"/>
          <p:cNvSpPr>
            <a:spLocks noGrp="1"/>
          </p:cNvSpPr>
          <p:nvPr>
            <p:ph idx="1"/>
          </p:nvPr>
        </p:nvSpPr>
        <p:spPr>
          <a:xfrm>
            <a:off x="442119" y="1151168"/>
            <a:ext cx="12420600" cy="8267470"/>
          </a:xfrm>
        </p:spPr>
        <p:txBody>
          <a:bodyPr>
            <a:normAutofit fontScale="85000" lnSpcReduction="10000"/>
          </a:bodyPr>
          <a:lstStyle/>
          <a:p>
            <a:r>
              <a:rPr lang="en-US" sz="4100" b="1" dirty="0">
                <a:solidFill>
                  <a:schemeClr val="accent1"/>
                </a:solidFill>
              </a:rPr>
              <a:t>#1</a:t>
            </a:r>
            <a:r>
              <a:rPr lang="en-US" dirty="0">
                <a:solidFill>
                  <a:schemeClr val="accent1"/>
                </a:solidFill>
              </a:rPr>
              <a:t>.</a:t>
            </a:r>
            <a:r>
              <a:rPr lang="en-US" dirty="0">
                <a:solidFill>
                  <a:srgbClr val="000000"/>
                </a:solidFill>
              </a:rPr>
              <a:t> ADL questions assess the patient’s </a:t>
            </a:r>
            <a:r>
              <a:rPr lang="en-US" b="1" dirty="0">
                <a:solidFill>
                  <a:srgbClr val="000000"/>
                </a:solidFill>
              </a:rPr>
              <a:t>physical and cognitive</a:t>
            </a:r>
            <a:r>
              <a:rPr lang="en-US" dirty="0">
                <a:solidFill>
                  <a:srgbClr val="000000"/>
                </a:solidFill>
              </a:rPr>
              <a:t> </a:t>
            </a:r>
            <a:r>
              <a:rPr lang="en-US" b="1" dirty="0">
                <a:solidFill>
                  <a:srgbClr val="000000"/>
                </a:solidFill>
              </a:rPr>
              <a:t>ABILITY to perform the task. </a:t>
            </a:r>
          </a:p>
          <a:p>
            <a:pPr marL="152881" indent="0"/>
            <a:endParaRPr lang="en-US" sz="1300" b="1" dirty="0">
              <a:solidFill>
                <a:srgbClr val="000000"/>
              </a:solidFill>
            </a:endParaRPr>
          </a:p>
          <a:p>
            <a:r>
              <a:rPr lang="en-US" b="1" dirty="0">
                <a:solidFill>
                  <a:schemeClr val="accent1"/>
                </a:solidFill>
              </a:rPr>
              <a:t>Do not report on the patient’s “preference or willingness “to perform a specified task.</a:t>
            </a:r>
            <a:endParaRPr lang="en-US" dirty="0">
              <a:solidFill>
                <a:schemeClr val="accent1"/>
              </a:solidFill>
            </a:endParaRPr>
          </a:p>
          <a:p>
            <a:pPr marL="652294" lvl="1" indent="0">
              <a:buNone/>
            </a:pPr>
            <a:endParaRPr lang="en-US" sz="800" dirty="0">
              <a:solidFill>
                <a:srgbClr val="000000"/>
              </a:solidFill>
            </a:endParaRPr>
          </a:p>
          <a:p>
            <a:pPr marL="152881" indent="0"/>
            <a:endParaRPr lang="en-US" sz="800" dirty="0">
              <a:solidFill>
                <a:srgbClr val="000000"/>
              </a:solidFill>
            </a:endParaRPr>
          </a:p>
          <a:p>
            <a:r>
              <a:rPr lang="en-US" sz="4400" b="1" dirty="0">
                <a:solidFill>
                  <a:schemeClr val="accent1"/>
                </a:solidFill>
              </a:rPr>
              <a:t>#2</a:t>
            </a:r>
            <a:r>
              <a:rPr lang="en-US" dirty="0">
                <a:solidFill>
                  <a:schemeClr val="accent1"/>
                </a:solidFill>
              </a:rPr>
              <a:t>.  </a:t>
            </a:r>
            <a:r>
              <a:rPr lang="en-US" dirty="0">
                <a:solidFill>
                  <a:srgbClr val="000000"/>
                </a:solidFill>
              </a:rPr>
              <a:t>The </a:t>
            </a:r>
            <a:r>
              <a:rPr lang="en-US" b="1" dirty="0">
                <a:solidFill>
                  <a:srgbClr val="000000"/>
                </a:solidFill>
              </a:rPr>
              <a:t>Level of “Ability” </a:t>
            </a:r>
            <a:r>
              <a:rPr lang="en-US" dirty="0">
                <a:solidFill>
                  <a:srgbClr val="000000"/>
                </a:solidFill>
              </a:rPr>
              <a:t>refers to the level of </a:t>
            </a:r>
            <a:r>
              <a:rPr lang="en-US" u="sng" dirty="0">
                <a:solidFill>
                  <a:srgbClr val="000000"/>
                </a:solidFill>
              </a:rPr>
              <a:t>assistance needed </a:t>
            </a:r>
            <a:r>
              <a:rPr lang="en-US" dirty="0">
                <a:solidFill>
                  <a:srgbClr val="000000"/>
                </a:solidFill>
              </a:rPr>
              <a:t>to  </a:t>
            </a:r>
            <a:r>
              <a:rPr lang="en-US" b="1" u="sng" dirty="0">
                <a:solidFill>
                  <a:srgbClr val="000000"/>
                </a:solidFill>
              </a:rPr>
              <a:t>SAFELY</a:t>
            </a:r>
            <a:r>
              <a:rPr lang="en-US" dirty="0">
                <a:solidFill>
                  <a:srgbClr val="000000"/>
                </a:solidFill>
              </a:rPr>
              <a:t> perform a specified task:</a:t>
            </a:r>
          </a:p>
          <a:p>
            <a:pPr marL="152881" indent="0"/>
            <a:endParaRPr lang="en-US" sz="2100" dirty="0">
              <a:solidFill>
                <a:srgbClr val="000000"/>
              </a:solidFill>
            </a:endParaRPr>
          </a:p>
          <a:p>
            <a:pPr lvl="1"/>
            <a:r>
              <a:rPr lang="en-US" dirty="0">
                <a:solidFill>
                  <a:srgbClr val="000000"/>
                </a:solidFill>
              </a:rPr>
              <a:t>Current physical status</a:t>
            </a:r>
          </a:p>
          <a:p>
            <a:pPr lvl="1"/>
            <a:r>
              <a:rPr lang="en-US" dirty="0">
                <a:solidFill>
                  <a:srgbClr val="000000"/>
                </a:solidFill>
              </a:rPr>
              <a:t>Mental/emotional/cognitive status</a:t>
            </a:r>
          </a:p>
          <a:p>
            <a:pPr lvl="1"/>
            <a:r>
              <a:rPr lang="en-US" dirty="0">
                <a:solidFill>
                  <a:srgbClr val="000000"/>
                </a:solidFill>
              </a:rPr>
              <a:t>Activities permitted/environment</a:t>
            </a:r>
          </a:p>
          <a:p>
            <a:pPr lvl="1"/>
            <a:r>
              <a:rPr lang="en-US" b="1" dirty="0">
                <a:solidFill>
                  <a:srgbClr val="000000"/>
                </a:solidFill>
              </a:rPr>
              <a:t>**Evaluate:</a:t>
            </a:r>
            <a:r>
              <a:rPr lang="en-US" dirty="0">
                <a:solidFill>
                  <a:srgbClr val="000000"/>
                </a:solidFill>
              </a:rPr>
              <a:t> Technique used, Equipment used and Risk for injury -  </a:t>
            </a:r>
            <a:r>
              <a:rPr lang="en-US" b="1" dirty="0">
                <a:solidFill>
                  <a:srgbClr val="000000"/>
                </a:solidFill>
              </a:rPr>
              <a:t>Observe</a:t>
            </a:r>
            <a:r>
              <a:rPr lang="en-US" dirty="0">
                <a:solidFill>
                  <a:srgbClr val="000000"/>
                </a:solidFill>
              </a:rPr>
              <a:t> them completing task.</a:t>
            </a:r>
          </a:p>
          <a:p>
            <a:pPr lvl="1"/>
            <a:r>
              <a:rPr lang="en-US" dirty="0">
                <a:solidFill>
                  <a:srgbClr val="000000"/>
                </a:solidFill>
              </a:rPr>
              <a:t>Do not consider equipment the patient does not have.</a:t>
            </a:r>
          </a:p>
          <a:p>
            <a:pPr lvl="1"/>
            <a:r>
              <a:rPr lang="en-US" dirty="0">
                <a:solidFill>
                  <a:srgbClr val="000000"/>
                </a:solidFill>
              </a:rPr>
              <a:t>Do </a:t>
            </a:r>
            <a:r>
              <a:rPr lang="en-US" b="1" dirty="0">
                <a:solidFill>
                  <a:srgbClr val="000000"/>
                </a:solidFill>
              </a:rPr>
              <a:t>not</a:t>
            </a:r>
            <a:r>
              <a:rPr lang="en-US" dirty="0">
                <a:solidFill>
                  <a:srgbClr val="000000"/>
                </a:solidFill>
              </a:rPr>
              <a:t> include what the caregiver does.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200</a:t>
            </a:fld>
            <a:endParaRPr lang="en-US" dirty="0"/>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119" y="213519"/>
            <a:ext cx="11768614" cy="762000"/>
          </a:xfrm>
        </p:spPr>
        <p:txBody>
          <a:bodyPr>
            <a:normAutofit/>
          </a:bodyPr>
          <a:lstStyle/>
          <a:p>
            <a:pPr algn="ctr"/>
            <a:r>
              <a:rPr lang="en-US" sz="3700" u="sng" dirty="0">
                <a:solidFill>
                  <a:schemeClr val="accent1"/>
                </a:solidFill>
              </a:rPr>
              <a:t>ADL/IADL General Conventions (cont.)</a:t>
            </a:r>
          </a:p>
        </p:txBody>
      </p:sp>
      <p:sp>
        <p:nvSpPr>
          <p:cNvPr id="3" name="Content Placeholder 2"/>
          <p:cNvSpPr>
            <a:spLocks noGrp="1"/>
          </p:cNvSpPr>
          <p:nvPr>
            <p:ph idx="1"/>
          </p:nvPr>
        </p:nvSpPr>
        <p:spPr>
          <a:xfrm>
            <a:off x="435876" y="1127919"/>
            <a:ext cx="11768614" cy="8290719"/>
          </a:xfrm>
        </p:spPr>
        <p:txBody>
          <a:bodyPr>
            <a:normAutofit fontScale="92500" lnSpcReduction="10000"/>
          </a:bodyPr>
          <a:lstStyle/>
          <a:p>
            <a:pPr marL="685800" indent="-685800">
              <a:buFont typeface="Arial"/>
              <a:buChar char="•"/>
            </a:pPr>
            <a:r>
              <a:rPr lang="en-US" dirty="0">
                <a:solidFill>
                  <a:schemeClr val="tx1"/>
                </a:solidFill>
              </a:rPr>
              <a:t>The patient’s </a:t>
            </a:r>
            <a:r>
              <a:rPr lang="en-US" b="1" u="sng" dirty="0">
                <a:solidFill>
                  <a:schemeClr val="tx1"/>
                </a:solidFill>
              </a:rPr>
              <a:t>ability</a:t>
            </a:r>
            <a:r>
              <a:rPr lang="en-US" u="sng" dirty="0">
                <a:solidFill>
                  <a:schemeClr val="tx1"/>
                </a:solidFill>
              </a:rPr>
              <a:t>/</a:t>
            </a:r>
            <a:r>
              <a:rPr lang="en-US" b="1" u="sng" dirty="0">
                <a:solidFill>
                  <a:schemeClr val="tx1"/>
                </a:solidFill>
              </a:rPr>
              <a:t>safety</a:t>
            </a:r>
            <a:r>
              <a:rPr lang="en-US" dirty="0">
                <a:solidFill>
                  <a:schemeClr val="tx1"/>
                </a:solidFill>
              </a:rPr>
              <a:t> can be temporarily or permanently limited by:</a:t>
            </a:r>
          </a:p>
          <a:p>
            <a:pPr marL="152881" indent="0"/>
            <a:endParaRPr lang="en-US" sz="800" dirty="0">
              <a:solidFill>
                <a:schemeClr val="tx1"/>
              </a:solidFill>
            </a:endParaRPr>
          </a:p>
          <a:p>
            <a:pPr lvl="1"/>
            <a:r>
              <a:rPr lang="en-US" dirty="0">
                <a:solidFill>
                  <a:schemeClr val="tx1"/>
                </a:solidFill>
              </a:rPr>
              <a:t>Physical impairments (example, limited range of motion, impaired balance)</a:t>
            </a:r>
          </a:p>
          <a:p>
            <a:pPr marL="652294" lvl="1" indent="0">
              <a:buNone/>
            </a:pPr>
            <a:endParaRPr lang="en-US" sz="600" dirty="0">
              <a:solidFill>
                <a:schemeClr val="tx1"/>
              </a:solidFill>
            </a:endParaRPr>
          </a:p>
          <a:p>
            <a:pPr lvl="1"/>
            <a:r>
              <a:rPr lang="en-US" dirty="0">
                <a:solidFill>
                  <a:schemeClr val="tx1"/>
                </a:solidFill>
              </a:rPr>
              <a:t>Emotional/cognitive/behavioral impairments (example, memory deficits, impaired judgment, fear)</a:t>
            </a:r>
          </a:p>
          <a:p>
            <a:pPr marL="652294" lvl="1" indent="0">
              <a:buNone/>
            </a:pPr>
            <a:endParaRPr lang="en-US" sz="600" dirty="0">
              <a:solidFill>
                <a:schemeClr val="tx1"/>
              </a:solidFill>
            </a:endParaRPr>
          </a:p>
          <a:p>
            <a:pPr lvl="1"/>
            <a:r>
              <a:rPr lang="en-US" dirty="0">
                <a:solidFill>
                  <a:schemeClr val="tx1"/>
                </a:solidFill>
              </a:rPr>
              <a:t>Sensory impairments (example, impaired vision or pain)</a:t>
            </a:r>
          </a:p>
          <a:p>
            <a:pPr marL="652294" lvl="1" indent="0">
              <a:buNone/>
            </a:pPr>
            <a:endParaRPr lang="en-US" sz="600" dirty="0">
              <a:solidFill>
                <a:schemeClr val="tx1"/>
              </a:solidFill>
            </a:endParaRPr>
          </a:p>
          <a:p>
            <a:pPr lvl="1"/>
            <a:r>
              <a:rPr lang="en-US" dirty="0">
                <a:solidFill>
                  <a:schemeClr val="tx1"/>
                </a:solidFill>
              </a:rPr>
              <a:t>Environmental barriers (example, accessing grooming aids, mirror and sink, narrow doorways, stairs, location of bathrooms or laundry, etc.)</a:t>
            </a:r>
          </a:p>
          <a:p>
            <a:pPr marL="652294" lvl="1" indent="0">
              <a:buNone/>
            </a:pPr>
            <a:endParaRPr lang="en-US" sz="600" dirty="0">
              <a:solidFill>
                <a:schemeClr val="tx1"/>
              </a:solidFill>
            </a:endParaRPr>
          </a:p>
          <a:p>
            <a:pPr lvl="1"/>
            <a:r>
              <a:rPr lang="en-US" dirty="0">
                <a:solidFill>
                  <a:schemeClr val="tx1"/>
                </a:solidFill>
              </a:rPr>
              <a:t>Non-compliance with safety equipment/determine due to impairment and or refusal</a:t>
            </a:r>
          </a:p>
          <a:p>
            <a:pPr marL="652294" lvl="1" indent="0">
              <a:buNone/>
            </a:pPr>
            <a:endParaRPr lang="en-US" sz="600" dirty="0">
              <a:solidFill>
                <a:schemeClr val="tx1"/>
              </a:solidFill>
            </a:endParaRPr>
          </a:p>
          <a:p>
            <a:pPr lvl="1"/>
            <a:r>
              <a:rPr lang="en-US" dirty="0">
                <a:solidFill>
                  <a:schemeClr val="tx1"/>
                </a:solidFill>
              </a:rPr>
              <a:t>May score lower if “not” considered safe.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201</a:t>
            </a:fld>
            <a:endParaRPr lang="en-US" dirty="0"/>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970" y="104654"/>
            <a:ext cx="12749332" cy="947066"/>
          </a:xfrm>
        </p:spPr>
        <p:txBody>
          <a:bodyPr>
            <a:normAutofit/>
          </a:bodyPr>
          <a:lstStyle/>
          <a:p>
            <a:pPr algn="ctr"/>
            <a:r>
              <a:rPr lang="en-US" sz="3700" u="sng" dirty="0">
                <a:solidFill>
                  <a:schemeClr val="accent1"/>
                </a:solidFill>
              </a:rPr>
              <a:t>ADL/IADL General Conventions </a:t>
            </a:r>
            <a:endParaRPr lang="en-US" sz="3700" dirty="0">
              <a:solidFill>
                <a:schemeClr val="accent1"/>
              </a:solidFill>
            </a:endParaRPr>
          </a:p>
        </p:txBody>
      </p:sp>
      <p:sp>
        <p:nvSpPr>
          <p:cNvPr id="3" name="Content Placeholder 2"/>
          <p:cNvSpPr>
            <a:spLocks noGrp="1"/>
          </p:cNvSpPr>
          <p:nvPr>
            <p:ph idx="1"/>
          </p:nvPr>
        </p:nvSpPr>
        <p:spPr>
          <a:xfrm>
            <a:off x="518319" y="1204119"/>
            <a:ext cx="11768614" cy="7620000"/>
          </a:xfrm>
        </p:spPr>
        <p:txBody>
          <a:bodyPr>
            <a:normAutofit/>
          </a:bodyPr>
          <a:lstStyle/>
          <a:p>
            <a:pPr marL="0" indent="0"/>
            <a:r>
              <a:rPr lang="en-US" sz="4400" dirty="0">
                <a:solidFill>
                  <a:srgbClr val="000000"/>
                </a:solidFill>
              </a:rPr>
              <a:t>The patient’s ability may change as:</a:t>
            </a:r>
          </a:p>
          <a:p>
            <a:pPr marL="152881" indent="0"/>
            <a:endParaRPr lang="en-US" sz="200" dirty="0">
              <a:solidFill>
                <a:srgbClr val="000000"/>
              </a:solidFill>
            </a:endParaRPr>
          </a:p>
          <a:p>
            <a:pPr lvl="1"/>
            <a:r>
              <a:rPr lang="en-US" sz="3600" dirty="0">
                <a:solidFill>
                  <a:srgbClr val="000000"/>
                </a:solidFill>
              </a:rPr>
              <a:t>The patient’s condition improves or declines</a:t>
            </a:r>
          </a:p>
          <a:p>
            <a:pPr lvl="1"/>
            <a:r>
              <a:rPr lang="en-US" sz="3600" dirty="0">
                <a:solidFill>
                  <a:srgbClr val="000000"/>
                </a:solidFill>
              </a:rPr>
              <a:t>Medical restrictions are imposed or lifted</a:t>
            </a:r>
          </a:p>
          <a:p>
            <a:pPr lvl="1"/>
            <a:r>
              <a:rPr lang="en-US" sz="3600" dirty="0">
                <a:solidFill>
                  <a:srgbClr val="000000"/>
                </a:solidFill>
              </a:rPr>
              <a:t>The environment is modified</a:t>
            </a:r>
          </a:p>
          <a:p>
            <a:pPr marL="652294" lvl="1" indent="0">
              <a:buNone/>
            </a:pPr>
            <a:endParaRPr lang="en-US" sz="1200" dirty="0">
              <a:solidFill>
                <a:srgbClr val="000000"/>
              </a:solidFill>
            </a:endParaRPr>
          </a:p>
          <a:p>
            <a:pPr marL="685800" indent="-685800"/>
            <a:r>
              <a:rPr lang="en-US" sz="4000" b="1" dirty="0">
                <a:solidFill>
                  <a:schemeClr val="accent1"/>
                </a:solidFill>
              </a:rPr>
              <a:t>#3</a:t>
            </a:r>
            <a:r>
              <a:rPr lang="en-US" sz="4400" b="1" dirty="0">
                <a:solidFill>
                  <a:schemeClr val="accent1"/>
                </a:solidFill>
              </a:rPr>
              <a:t>.</a:t>
            </a:r>
            <a:r>
              <a:rPr lang="en-US" sz="4400" dirty="0">
                <a:solidFill>
                  <a:schemeClr val="accent1"/>
                </a:solidFill>
              </a:rPr>
              <a:t>  </a:t>
            </a:r>
            <a:r>
              <a:rPr lang="en-US" sz="4400" dirty="0">
                <a:solidFill>
                  <a:srgbClr val="000000"/>
                </a:solidFill>
              </a:rPr>
              <a:t>While the presence or absence of a caregiver may impact the way a patient carries out an activity, it does not impact the assessing clinician’s ability to assess to determine and report the level of assistance  required to safely complete a task.</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202</a:t>
            </a:fld>
            <a:endParaRPr lang="en-US" dirty="0"/>
          </a:p>
        </p:txBody>
      </p:sp>
    </p:spTree>
    <p:extLst>
      <p:ext uri="{BB962C8B-B14F-4D97-AF65-F5344CB8AC3E}">
        <p14:creationId xmlns:p14="http://schemas.microsoft.com/office/powerpoint/2010/main" val="3438222561"/>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719" y="213519"/>
            <a:ext cx="12149614" cy="838532"/>
          </a:xfrm>
        </p:spPr>
        <p:txBody>
          <a:bodyPr>
            <a:normAutofit/>
          </a:bodyPr>
          <a:lstStyle/>
          <a:p>
            <a:pPr algn="ctr"/>
            <a:r>
              <a:rPr lang="en-US" sz="3700" u="sng" dirty="0">
                <a:solidFill>
                  <a:schemeClr val="accent1"/>
                </a:solidFill>
              </a:rPr>
              <a:t>ADL/IADL General Conventions </a:t>
            </a:r>
            <a:endParaRPr lang="en-US" sz="3700" dirty="0">
              <a:solidFill>
                <a:schemeClr val="accent1"/>
              </a:solidFill>
            </a:endParaRPr>
          </a:p>
        </p:txBody>
      </p:sp>
      <p:sp>
        <p:nvSpPr>
          <p:cNvPr id="3" name="Content Placeholder 2"/>
          <p:cNvSpPr>
            <a:spLocks noGrp="1"/>
          </p:cNvSpPr>
          <p:nvPr>
            <p:ph idx="1"/>
          </p:nvPr>
        </p:nvSpPr>
        <p:spPr>
          <a:xfrm>
            <a:off x="0" y="975519"/>
            <a:ext cx="12862719" cy="6467465"/>
          </a:xfrm>
        </p:spPr>
        <p:txBody>
          <a:bodyPr/>
          <a:lstStyle/>
          <a:p>
            <a:pPr marL="152881" indent="0">
              <a:spcBef>
                <a:spcPts val="0"/>
              </a:spcBef>
            </a:pPr>
            <a:r>
              <a:rPr lang="en-US" sz="4000" b="1" dirty="0">
                <a:solidFill>
                  <a:schemeClr val="accent1"/>
                </a:solidFill>
              </a:rPr>
              <a:t>#4. </a:t>
            </a:r>
            <a:r>
              <a:rPr lang="en-US" sz="4000" b="1" dirty="0">
                <a:solidFill>
                  <a:srgbClr val="000000"/>
                </a:solidFill>
              </a:rPr>
              <a:t>Understand what tasks are included and excluded.</a:t>
            </a:r>
          </a:p>
          <a:p>
            <a:pPr marL="1604963" lvl="1" indent="-468313">
              <a:spcBef>
                <a:spcPts val="0"/>
              </a:spcBef>
              <a:buFont typeface="Arial"/>
              <a:buChar char="•"/>
            </a:pPr>
            <a:r>
              <a:rPr lang="en-US" sz="3800" dirty="0">
                <a:solidFill>
                  <a:srgbClr val="000000"/>
                </a:solidFill>
              </a:rPr>
              <a:t>Select the OASIS response based only on </a:t>
            </a:r>
            <a:r>
              <a:rPr lang="en-US" sz="3800" u="sng" dirty="0">
                <a:solidFill>
                  <a:srgbClr val="000000"/>
                </a:solidFill>
              </a:rPr>
              <a:t>included </a:t>
            </a:r>
            <a:r>
              <a:rPr lang="en-US" sz="3800" dirty="0">
                <a:solidFill>
                  <a:srgbClr val="000000"/>
                </a:solidFill>
              </a:rPr>
              <a:t>tasks.</a:t>
            </a:r>
          </a:p>
          <a:p>
            <a:pPr marL="152881" indent="0"/>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203</a:t>
            </a:fld>
            <a:endParaRPr lang="en-US" dirty="0"/>
          </a:p>
        </p:txBody>
      </p:sp>
      <p:sp>
        <p:nvSpPr>
          <p:cNvPr id="5" name="Rectangle 4"/>
          <p:cNvSpPr/>
          <p:nvPr/>
        </p:nvSpPr>
        <p:spPr>
          <a:xfrm>
            <a:off x="213519" y="2270919"/>
            <a:ext cx="12573000" cy="6704727"/>
          </a:xfrm>
          <a:prstGeom prst="rect">
            <a:avLst/>
          </a:prstGeom>
        </p:spPr>
        <p:txBody>
          <a:bodyPr wrap="square" lIns="101920" tIns="50962" rIns="101920" bIns="50962">
            <a:spAutoFit/>
          </a:bodyPr>
          <a:lstStyle/>
          <a:p>
            <a:pPr marL="176213" lvl="1" indent="-176213"/>
            <a:r>
              <a:rPr lang="en-US" sz="3600" dirty="0"/>
              <a:t>*Pay attention to when “Access to needed items and/or location” where the task occurs.  It </a:t>
            </a:r>
            <a:r>
              <a:rPr lang="en-US" sz="3600" u="sng" dirty="0"/>
              <a:t>is Included Unless</a:t>
            </a:r>
            <a:r>
              <a:rPr lang="en-US" sz="3600" dirty="0"/>
              <a:t> it is specifically - excluded.  Excluded Examples:</a:t>
            </a:r>
          </a:p>
          <a:p>
            <a:pPr marL="176213" lvl="1" indent="-176213"/>
            <a:endParaRPr lang="en-US" sz="800" dirty="0"/>
          </a:p>
          <a:p>
            <a:pPr marL="293688" lvl="1" indent="-293688"/>
            <a:endParaRPr lang="en-US" sz="1000" dirty="0"/>
          </a:p>
          <a:p>
            <a:pPr marL="1252538" lvl="1" indent="-1252538">
              <a:spcAft>
                <a:spcPts val="600"/>
              </a:spcAft>
            </a:pPr>
            <a:r>
              <a:rPr lang="en-US" sz="3200" b="1" dirty="0"/>
              <a:t>M1845</a:t>
            </a:r>
            <a:r>
              <a:rPr lang="en-US" sz="3200" dirty="0"/>
              <a:t> Toileting Hygiene – </a:t>
            </a:r>
            <a:br>
              <a:rPr lang="en-US" sz="3200" dirty="0"/>
            </a:br>
            <a:r>
              <a:rPr lang="en-US" sz="3200" b="1" dirty="0"/>
              <a:t>excludes</a:t>
            </a:r>
            <a:r>
              <a:rPr lang="en-US" sz="3200" dirty="0"/>
              <a:t> getting to the location where the toileting occurs</a:t>
            </a:r>
          </a:p>
          <a:p>
            <a:pPr marL="1252538" lvl="1" indent="-1252538">
              <a:spcAft>
                <a:spcPts val="600"/>
              </a:spcAft>
            </a:pPr>
            <a:r>
              <a:rPr lang="en-US" sz="3200" b="1" dirty="0"/>
              <a:t>M1870</a:t>
            </a:r>
            <a:r>
              <a:rPr lang="en-US" sz="3200" dirty="0"/>
              <a:t> Feeding/Eating </a:t>
            </a:r>
            <a:r>
              <a:rPr lang="en-US" sz="3200" b="1" dirty="0"/>
              <a:t>(K21) </a:t>
            </a:r>
            <a:r>
              <a:rPr lang="en-US" sz="3200" dirty="0"/>
              <a:t>– </a:t>
            </a:r>
            <a:br>
              <a:rPr lang="en-US" sz="3200" dirty="0"/>
            </a:br>
            <a:r>
              <a:rPr lang="en-US" sz="3200" b="1" dirty="0"/>
              <a:t>excludes</a:t>
            </a:r>
            <a:r>
              <a:rPr lang="en-US" sz="3200" dirty="0"/>
              <a:t> getting to location where meal is consumed &amp; </a:t>
            </a:r>
            <a:br>
              <a:rPr lang="en-US" sz="3200" dirty="0"/>
            </a:br>
            <a:r>
              <a:rPr lang="en-US" sz="3200" b="1" dirty="0"/>
              <a:t>excludes</a:t>
            </a:r>
            <a:r>
              <a:rPr lang="en-US" sz="3200" dirty="0"/>
              <a:t> transporting food to table</a:t>
            </a:r>
          </a:p>
          <a:p>
            <a:pPr marL="1252538" lvl="1" indent="-1252538">
              <a:spcAft>
                <a:spcPts val="600"/>
              </a:spcAft>
            </a:pPr>
            <a:r>
              <a:rPr lang="en-US" sz="3200" b="1" dirty="0"/>
              <a:t>M1880</a:t>
            </a:r>
            <a:r>
              <a:rPr lang="en-US" sz="3200" dirty="0"/>
              <a:t> Planning &amp; Preparing Light Meals – </a:t>
            </a:r>
            <a:br>
              <a:rPr lang="en-US" sz="3200" dirty="0"/>
            </a:br>
            <a:r>
              <a:rPr lang="en-US" sz="3200" b="1" dirty="0"/>
              <a:t>excludes</a:t>
            </a:r>
            <a:r>
              <a:rPr lang="en-US" sz="3200" dirty="0"/>
              <a:t> getting to location where meal is served</a:t>
            </a:r>
          </a:p>
          <a:p>
            <a:pPr marL="1252538" lvl="1" indent="-1252538">
              <a:spcAft>
                <a:spcPts val="600"/>
              </a:spcAft>
            </a:pPr>
            <a:r>
              <a:rPr lang="en-US" sz="3200" b="1" dirty="0"/>
              <a:t>M1890</a:t>
            </a:r>
            <a:r>
              <a:rPr lang="en-US" sz="3200" dirty="0"/>
              <a:t> Telephone Use – </a:t>
            </a:r>
            <a:br>
              <a:rPr lang="en-US" sz="3200" dirty="0"/>
            </a:br>
            <a:r>
              <a:rPr lang="en-US" sz="3200" b="1" dirty="0"/>
              <a:t>excludes</a:t>
            </a:r>
            <a:r>
              <a:rPr lang="en-US" sz="3200" dirty="0"/>
              <a:t> getting to the location where telephone is stored </a:t>
            </a:r>
          </a:p>
        </p:txBody>
      </p:sp>
    </p:spTree>
    <p:extLst>
      <p:ext uri="{BB962C8B-B14F-4D97-AF65-F5344CB8AC3E}">
        <p14:creationId xmlns:p14="http://schemas.microsoft.com/office/powerpoint/2010/main" val="982076809"/>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71749" y="137319"/>
            <a:ext cx="11768614" cy="990600"/>
          </a:xfrm>
        </p:spPr>
        <p:txBody>
          <a:bodyPr>
            <a:normAutofit/>
          </a:bodyPr>
          <a:lstStyle/>
          <a:p>
            <a:pPr algn="ctr"/>
            <a:r>
              <a:rPr lang="en-US" sz="3700" u="sng" dirty="0">
                <a:solidFill>
                  <a:schemeClr val="accent1"/>
                </a:solidFill>
              </a:rPr>
              <a:t>ADL/IADL General Conventions (cont.)</a:t>
            </a:r>
            <a:endParaRPr lang="en-US" sz="3700" dirty="0">
              <a:solidFill>
                <a:schemeClr val="accent1"/>
              </a:solidFill>
            </a:endParaRPr>
          </a:p>
        </p:txBody>
      </p:sp>
      <p:sp>
        <p:nvSpPr>
          <p:cNvPr id="5" name="Content Placeholder 4"/>
          <p:cNvSpPr>
            <a:spLocks noGrp="1"/>
          </p:cNvSpPr>
          <p:nvPr>
            <p:ph idx="1"/>
          </p:nvPr>
        </p:nvSpPr>
        <p:spPr>
          <a:xfrm>
            <a:off x="326906" y="1053179"/>
            <a:ext cx="12422426" cy="8423100"/>
          </a:xfrm>
        </p:spPr>
        <p:txBody>
          <a:bodyPr>
            <a:normAutofit/>
          </a:bodyPr>
          <a:lstStyle/>
          <a:p>
            <a:pPr marL="0" lvl="1" indent="0">
              <a:buNone/>
            </a:pPr>
            <a:endParaRPr lang="en-US" sz="700" dirty="0"/>
          </a:p>
          <a:p>
            <a:pPr marL="295569" lvl="2" indent="0">
              <a:buNone/>
            </a:pPr>
            <a:r>
              <a:rPr lang="en-US" sz="4000" b="1" dirty="0">
                <a:solidFill>
                  <a:schemeClr val="accent1"/>
                </a:solidFill>
              </a:rPr>
              <a:t>#5.</a:t>
            </a:r>
            <a:r>
              <a:rPr lang="en-US" sz="4000" dirty="0">
                <a:solidFill>
                  <a:schemeClr val="tx1"/>
                </a:solidFill>
              </a:rPr>
              <a:t> When ability </a:t>
            </a:r>
            <a:r>
              <a:rPr lang="en-US" sz="4000" b="1" dirty="0">
                <a:solidFill>
                  <a:schemeClr val="tx1"/>
                </a:solidFill>
              </a:rPr>
              <a:t>varies between different tasks </a:t>
            </a:r>
            <a:r>
              <a:rPr lang="en-US" sz="4000" dirty="0">
                <a:solidFill>
                  <a:schemeClr val="tx1"/>
                </a:solidFill>
              </a:rPr>
              <a:t>in a multi-task item, report what is true in a majority of the included tasks, giving more weight to tasks that are more frequently performed:</a:t>
            </a:r>
            <a:r>
              <a:rPr lang="en-US" sz="4300" b="1" dirty="0">
                <a:solidFill>
                  <a:schemeClr val="tx1"/>
                </a:solidFill>
              </a:rPr>
              <a:t>	</a:t>
            </a:r>
          </a:p>
          <a:p>
            <a:pPr marL="152881" indent="0"/>
            <a:endParaRPr lang="en-US" sz="800" b="1" dirty="0">
              <a:solidFill>
                <a:schemeClr val="accent1"/>
              </a:solidFill>
            </a:endParaRPr>
          </a:p>
          <a:p>
            <a:pPr marL="152881" indent="0"/>
            <a:r>
              <a:rPr lang="en-US" sz="4000" b="1" dirty="0">
                <a:solidFill>
                  <a:schemeClr val="accent1"/>
                </a:solidFill>
              </a:rPr>
              <a:t>#6. </a:t>
            </a:r>
            <a:r>
              <a:rPr lang="en-US" sz="4000" dirty="0">
                <a:solidFill>
                  <a:schemeClr val="tx1"/>
                </a:solidFill>
              </a:rPr>
              <a:t>Consider medical restrictions when determining ability.  </a:t>
            </a:r>
          </a:p>
          <a:p>
            <a:pPr marL="152881" indent="0"/>
            <a:r>
              <a:rPr lang="en-US" sz="4000" dirty="0">
                <a:solidFill>
                  <a:schemeClr val="tx1"/>
                </a:solidFill>
              </a:rPr>
              <a:t>Ability can be temporarily or permanently limited by:</a:t>
            </a:r>
          </a:p>
          <a:p>
            <a:pPr marL="495781" indent="-342900">
              <a:buFont typeface="Arial" panose="020B0604020202020204" pitchFamily="34" charset="0"/>
              <a:buChar char="•"/>
            </a:pPr>
            <a:r>
              <a:rPr lang="en-US" sz="4000" dirty="0">
                <a:solidFill>
                  <a:schemeClr val="tx1"/>
                </a:solidFill>
              </a:rPr>
              <a:t>Physical impairments (example, limited ROM, impaired balance</a:t>
            </a:r>
          </a:p>
          <a:p>
            <a:pPr marL="495781" indent="-342900">
              <a:buFont typeface="Arial" panose="020B0604020202020204" pitchFamily="34" charset="0"/>
              <a:buChar char="•"/>
            </a:pPr>
            <a:r>
              <a:rPr lang="en-US" sz="4000" dirty="0">
                <a:solidFill>
                  <a:schemeClr val="tx1"/>
                </a:solidFill>
              </a:rPr>
              <a:t>Emotional/cognitive/behavior impairments (example, memory deficits, impaired judgement, fear)</a:t>
            </a:r>
          </a:p>
        </p:txBody>
      </p:sp>
      <p:sp>
        <p:nvSpPr>
          <p:cNvPr id="3" name="Slide Number Placeholder 2"/>
          <p:cNvSpPr>
            <a:spLocks noGrp="1"/>
          </p:cNvSpPr>
          <p:nvPr>
            <p:ph type="sldNum" sz="quarter" idx="12"/>
          </p:nvPr>
        </p:nvSpPr>
        <p:spPr/>
        <p:txBody>
          <a:bodyPr/>
          <a:lstStyle/>
          <a:p>
            <a:fld id="{895F941F-37F6-4B1F-AEB2-74CB5EFF426C}" type="slidenum">
              <a:rPr lang="en-US" smtClean="0"/>
              <a:pPr/>
              <a:t>204</a:t>
            </a:fld>
            <a:endParaRPr lang="en-US" dirty="0"/>
          </a:p>
        </p:txBody>
      </p:sp>
    </p:spTree>
    <p:extLst>
      <p:ext uri="{BB962C8B-B14F-4D97-AF65-F5344CB8AC3E}">
        <p14:creationId xmlns:p14="http://schemas.microsoft.com/office/powerpoint/2010/main" val="1573363775"/>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421" y="365919"/>
            <a:ext cx="12683496" cy="860148"/>
          </a:xfrm>
        </p:spPr>
        <p:txBody>
          <a:bodyPr/>
          <a:lstStyle/>
          <a:p>
            <a:pPr algn="ctr"/>
            <a:r>
              <a:rPr lang="en-US" sz="5400" u="sng" dirty="0">
                <a:solidFill>
                  <a:schemeClr val="accent1"/>
                </a:solidFill>
              </a:rPr>
              <a:t>ADL/IADL General Conventions (cont.)</a:t>
            </a:r>
            <a:endParaRPr lang="en-US" sz="5400" dirty="0">
              <a:solidFill>
                <a:schemeClr val="accent1"/>
              </a:solidFill>
            </a:endParaRPr>
          </a:p>
        </p:txBody>
      </p:sp>
      <p:sp>
        <p:nvSpPr>
          <p:cNvPr id="3" name="Content Placeholder 2"/>
          <p:cNvSpPr>
            <a:spLocks noGrp="1"/>
          </p:cNvSpPr>
          <p:nvPr>
            <p:ph idx="1"/>
          </p:nvPr>
        </p:nvSpPr>
        <p:spPr>
          <a:xfrm>
            <a:off x="670719" y="2042319"/>
            <a:ext cx="11636506" cy="5257800"/>
          </a:xfrm>
        </p:spPr>
        <p:txBody>
          <a:bodyPr/>
          <a:lstStyle/>
          <a:p>
            <a:pPr marL="495781" indent="-342900">
              <a:buFont typeface="Arial" panose="020B0604020202020204" pitchFamily="34" charset="0"/>
              <a:buChar char="•"/>
            </a:pPr>
            <a:r>
              <a:rPr lang="en-US" sz="4000" dirty="0">
                <a:solidFill>
                  <a:schemeClr val="tx1"/>
                </a:solidFill>
              </a:rPr>
              <a:t>Sensory impairments, (example, pain or vision)</a:t>
            </a:r>
          </a:p>
          <a:p>
            <a:pPr marL="152881" indent="0"/>
            <a:endParaRPr lang="en-US" sz="800" dirty="0">
              <a:solidFill>
                <a:schemeClr val="tx1"/>
              </a:solidFill>
            </a:endParaRPr>
          </a:p>
          <a:p>
            <a:pPr marL="495781" indent="-342900">
              <a:buFont typeface="Arial" panose="020B0604020202020204" pitchFamily="34" charset="0"/>
              <a:buChar char="•"/>
            </a:pPr>
            <a:r>
              <a:rPr lang="en-US" sz="4000" dirty="0">
                <a:solidFill>
                  <a:schemeClr val="tx1"/>
                </a:solidFill>
              </a:rPr>
              <a:t>Environmental barriers (example, accessing grooming aids, mirror and sink)</a:t>
            </a:r>
          </a:p>
          <a:p>
            <a:pPr marL="152881" indent="0"/>
            <a:endParaRPr lang="en-US" sz="800" dirty="0">
              <a:solidFill>
                <a:schemeClr val="tx1"/>
              </a:solidFill>
            </a:endParaRPr>
          </a:p>
          <a:p>
            <a:pPr marL="495781" indent="-342900">
              <a:buFont typeface="Arial" panose="020B0604020202020204" pitchFamily="34" charset="0"/>
              <a:buChar char="•"/>
            </a:pPr>
            <a:r>
              <a:rPr lang="en-US" sz="4000" dirty="0">
                <a:solidFill>
                  <a:schemeClr val="tx1"/>
                </a:solidFill>
              </a:rPr>
              <a:t>The patient’s ability may change as the patient’s condition improves or declines, as medical restrictions are imposed or lifted, or as the </a:t>
            </a:r>
            <a:r>
              <a:rPr lang="en-US" sz="4000" u="sng" dirty="0">
                <a:solidFill>
                  <a:schemeClr val="tx1"/>
                </a:solidFill>
              </a:rPr>
              <a:t>environment</a:t>
            </a:r>
            <a:r>
              <a:rPr lang="en-US" sz="4000" dirty="0">
                <a:solidFill>
                  <a:schemeClr val="tx1"/>
                </a:solidFill>
              </a:rPr>
              <a:t> is modified.</a:t>
            </a:r>
            <a:endParaRPr lang="en-US" sz="2200" dirty="0"/>
          </a:p>
          <a:p>
            <a:pPr marL="228600" lvl="1" indent="-228600">
              <a:buFont typeface="+mj-lt"/>
              <a:buAutoNum type="arabicPeriod" startAt="6"/>
            </a:pPr>
            <a:endParaRPr lang="en-US" sz="800" dirty="0"/>
          </a:p>
          <a:p>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205</a:t>
            </a:fld>
            <a:endParaRPr lang="en-US" dirty="0"/>
          </a:p>
        </p:txBody>
      </p:sp>
    </p:spTree>
    <p:extLst>
      <p:ext uri="{BB962C8B-B14F-4D97-AF65-F5344CB8AC3E}">
        <p14:creationId xmlns:p14="http://schemas.microsoft.com/office/powerpoint/2010/main" val="244596319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40" y="0"/>
            <a:ext cx="12858301" cy="975519"/>
          </a:xfrm>
          <a:noFill/>
        </p:spPr>
        <p:txBody>
          <a:bodyPr>
            <a:normAutofit/>
          </a:bodyPr>
          <a:lstStyle/>
          <a:p>
            <a:pPr algn="ctr"/>
            <a:r>
              <a:rPr lang="en-US" sz="3700" u="sng" dirty="0">
                <a:solidFill>
                  <a:schemeClr val="accent1"/>
                </a:solidFill>
              </a:rPr>
              <a:t>M1800 Grooming (Majority of Task/Time) K-1</a:t>
            </a:r>
          </a:p>
        </p:txBody>
      </p:sp>
      <p:sp>
        <p:nvSpPr>
          <p:cNvPr id="3" name="Content Placeholder 2"/>
          <p:cNvSpPr>
            <a:spLocks noGrp="1"/>
          </p:cNvSpPr>
          <p:nvPr>
            <p:ph idx="1"/>
          </p:nvPr>
        </p:nvSpPr>
        <p:spPr>
          <a:xfrm>
            <a:off x="213519" y="4771989"/>
            <a:ext cx="12422426" cy="4646649"/>
          </a:xfrm>
        </p:spPr>
        <p:txBody>
          <a:bodyPr>
            <a:noAutofit/>
          </a:bodyPr>
          <a:lstStyle/>
          <a:p>
            <a:r>
              <a:rPr lang="en-US" sz="3000" dirty="0">
                <a:solidFill>
                  <a:srgbClr val="000000"/>
                </a:solidFill>
              </a:rPr>
              <a:t>Intent:  to identify the patient’s ability to tend to personal hygiene needs, </a:t>
            </a:r>
            <a:r>
              <a:rPr lang="en-US" sz="3000" b="1" dirty="0">
                <a:solidFill>
                  <a:srgbClr val="000000"/>
                </a:solidFill>
              </a:rPr>
              <a:t>excluding </a:t>
            </a:r>
            <a:r>
              <a:rPr lang="en-US" sz="3000" dirty="0">
                <a:solidFill>
                  <a:srgbClr val="000000"/>
                </a:solidFill>
              </a:rPr>
              <a:t>– bathing, shampooing hair, and toileting hygiene.    </a:t>
            </a:r>
          </a:p>
          <a:p>
            <a:r>
              <a:rPr lang="en-US" sz="3000" dirty="0">
                <a:solidFill>
                  <a:srgbClr val="000000"/>
                </a:solidFill>
              </a:rPr>
              <a:t>The frequency with which selected grooming activities are necessary must be considered.</a:t>
            </a:r>
            <a:endParaRPr lang="en-US" sz="3000" dirty="0"/>
          </a:p>
          <a:p>
            <a:pPr lvl="1"/>
            <a:r>
              <a:rPr lang="en-US" sz="3000" b="1" dirty="0">
                <a:solidFill>
                  <a:schemeClr val="tx1"/>
                </a:solidFill>
              </a:rPr>
              <a:t>*</a:t>
            </a:r>
            <a:r>
              <a:rPr lang="en-US" sz="3000" dirty="0">
                <a:solidFill>
                  <a:schemeClr val="tx1"/>
                </a:solidFill>
              </a:rPr>
              <a:t>Patients able to do </a:t>
            </a:r>
            <a:r>
              <a:rPr lang="en-US" sz="3000" b="1" dirty="0">
                <a:solidFill>
                  <a:schemeClr val="tx1"/>
                </a:solidFill>
              </a:rPr>
              <a:t>more frequently performed activities </a:t>
            </a:r>
            <a:r>
              <a:rPr lang="en-US" sz="3000" dirty="0">
                <a:solidFill>
                  <a:schemeClr val="tx1"/>
                </a:solidFill>
              </a:rPr>
              <a:t>(for example, washing hands and face) but </a:t>
            </a:r>
            <a:r>
              <a:rPr lang="en-US" sz="3000" b="1" dirty="0">
                <a:solidFill>
                  <a:schemeClr val="tx1"/>
                </a:solidFill>
              </a:rPr>
              <a:t>unable</a:t>
            </a:r>
            <a:r>
              <a:rPr lang="en-US" sz="3000" dirty="0">
                <a:solidFill>
                  <a:schemeClr val="tx1"/>
                </a:solidFill>
              </a:rPr>
              <a:t> to do </a:t>
            </a:r>
            <a:r>
              <a:rPr lang="en-US" sz="3000" b="1" dirty="0">
                <a:solidFill>
                  <a:schemeClr val="tx1"/>
                </a:solidFill>
              </a:rPr>
              <a:t>less frequently performed activities </a:t>
            </a:r>
            <a:r>
              <a:rPr lang="en-US" sz="3000" dirty="0">
                <a:solidFill>
                  <a:schemeClr val="tx1"/>
                </a:solidFill>
              </a:rPr>
              <a:t>(trimming fingernails) should be considered to have </a:t>
            </a:r>
            <a:r>
              <a:rPr lang="en-US" sz="3000" b="1" dirty="0">
                <a:solidFill>
                  <a:schemeClr val="tx1"/>
                </a:solidFill>
              </a:rPr>
              <a:t>more ability</a:t>
            </a:r>
            <a:r>
              <a:rPr lang="en-US" sz="3000" dirty="0">
                <a:solidFill>
                  <a:schemeClr val="tx1"/>
                </a:solidFill>
              </a:rPr>
              <a:t> in grooming.</a:t>
            </a:r>
            <a:r>
              <a:rPr lang="en-US" sz="3000" b="1" dirty="0">
                <a:solidFill>
                  <a:schemeClr val="tx1"/>
                </a:solidFill>
              </a:rPr>
              <a:t> </a:t>
            </a:r>
          </a:p>
          <a:p>
            <a:pPr lvl="1"/>
            <a:r>
              <a:rPr lang="en-US" sz="3000" b="1" dirty="0">
                <a:solidFill>
                  <a:schemeClr val="tx1"/>
                </a:solidFill>
              </a:rPr>
              <a:t>Majority of Tasks </a:t>
            </a:r>
            <a:r>
              <a:rPr lang="en-US" sz="3000" dirty="0">
                <a:solidFill>
                  <a:schemeClr val="tx1"/>
                </a:solidFill>
              </a:rPr>
              <a:t>(</a:t>
            </a:r>
            <a:r>
              <a:rPr lang="en-US" sz="3000" b="1" dirty="0">
                <a:solidFill>
                  <a:schemeClr val="tx1"/>
                </a:solidFill>
              </a:rPr>
              <a:t>only</a:t>
            </a:r>
            <a:r>
              <a:rPr lang="en-US" sz="3000" dirty="0">
                <a:solidFill>
                  <a:schemeClr val="tx1"/>
                </a:solidFill>
              </a:rPr>
              <a:t> applies to </a:t>
            </a:r>
            <a:r>
              <a:rPr lang="en-US" sz="3000" b="1" dirty="0">
                <a:solidFill>
                  <a:schemeClr val="tx1"/>
                </a:solidFill>
              </a:rPr>
              <a:t>Grooming/Dressing</a:t>
            </a:r>
            <a:r>
              <a:rPr lang="en-US" sz="3000" dirty="0">
                <a:solidFill>
                  <a:schemeClr val="tx1"/>
                </a:solidFill>
              </a:rPr>
              <a:t>)</a:t>
            </a:r>
          </a:p>
          <a:p>
            <a:pPr lvl="1"/>
            <a:endParaRPr lang="en-US" sz="2800" dirty="0"/>
          </a:p>
          <a:p>
            <a:pPr marL="652294" lvl="1" indent="0">
              <a:buNone/>
            </a:pPr>
            <a:endParaRPr lang="en-US" sz="2800" dirty="0"/>
          </a:p>
          <a:p>
            <a:pPr marL="652294" lvl="1" indent="0">
              <a:buNone/>
            </a:pPr>
            <a:endParaRPr lang="en-US" sz="2800"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206</a:t>
            </a:fld>
            <a:endParaRPr lang="en-US" dirty="0"/>
          </a:p>
        </p:txBody>
      </p:sp>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823119"/>
            <a:ext cx="13076239" cy="3891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1797E-37AE-4219-B17B-56AE7EFCE2F0}"/>
              </a:ext>
            </a:extLst>
          </p:cNvPr>
          <p:cNvSpPr>
            <a:spLocks noGrp="1"/>
          </p:cNvSpPr>
          <p:nvPr>
            <p:ph type="title"/>
          </p:nvPr>
        </p:nvSpPr>
        <p:spPr>
          <a:xfrm>
            <a:off x="590026" y="365919"/>
            <a:ext cx="12322035" cy="860148"/>
          </a:xfrm>
        </p:spPr>
        <p:txBody>
          <a:bodyPr/>
          <a:lstStyle/>
          <a:p>
            <a:r>
              <a:rPr lang="en-US" sz="4800" u="sng" dirty="0">
                <a:solidFill>
                  <a:schemeClr val="accent1"/>
                </a:solidFill>
              </a:rPr>
              <a:t>M1800 Grooming (Majority of Task/Time) K-1</a:t>
            </a:r>
            <a:endParaRPr lang="en-US" sz="4800" dirty="0"/>
          </a:p>
        </p:txBody>
      </p:sp>
      <p:sp>
        <p:nvSpPr>
          <p:cNvPr id="3" name="Content Placeholder 2">
            <a:extLst>
              <a:ext uri="{FF2B5EF4-FFF2-40B4-BE49-F238E27FC236}">
                <a16:creationId xmlns:a16="http://schemas.microsoft.com/office/drawing/2014/main" id="{9389A285-38AC-4544-A146-4EE89DE359E8}"/>
              </a:ext>
            </a:extLst>
          </p:cNvPr>
          <p:cNvSpPr>
            <a:spLocks noGrp="1"/>
          </p:cNvSpPr>
          <p:nvPr>
            <p:ph idx="1"/>
          </p:nvPr>
        </p:nvSpPr>
        <p:spPr>
          <a:xfrm>
            <a:off x="719866" y="1512631"/>
            <a:ext cx="11636506" cy="7217052"/>
          </a:xfrm>
        </p:spPr>
        <p:txBody>
          <a:bodyPr/>
          <a:lstStyle/>
          <a:p>
            <a:pPr marL="685800" indent="-685800">
              <a:buFont typeface="Arial" panose="020B0604020202020204" pitchFamily="34" charset="0"/>
              <a:buChar char="•"/>
            </a:pPr>
            <a:r>
              <a:rPr lang="en-US" sz="4000" dirty="0"/>
              <a:t>The patient must be viewed from a holistic perspective in assessing ability to perform ADLs.</a:t>
            </a:r>
          </a:p>
          <a:p>
            <a:pPr marL="685800" indent="-685800">
              <a:buFont typeface="Arial" panose="020B0604020202020204" pitchFamily="34" charset="0"/>
              <a:buChar char="•"/>
            </a:pPr>
            <a:r>
              <a:rPr lang="en-US" sz="4000" dirty="0"/>
              <a:t>Ability can be temporarily or permanently limited by:  </a:t>
            </a:r>
          </a:p>
          <a:p>
            <a:pPr marL="1248150" lvl="1" indent="-685800">
              <a:buFont typeface="Arial" panose="020B0604020202020204" pitchFamily="34" charset="0"/>
              <a:buChar char="•"/>
            </a:pPr>
            <a:r>
              <a:rPr lang="en-US" sz="3200" dirty="0"/>
              <a:t>physical impairments (for example, limited range of motion, impaired balance) </a:t>
            </a:r>
          </a:p>
          <a:p>
            <a:pPr marL="1248150" lvl="1" indent="-685800">
              <a:buFont typeface="Arial" panose="020B0604020202020204" pitchFamily="34" charset="0"/>
              <a:buChar char="•"/>
            </a:pPr>
            <a:r>
              <a:rPr lang="en-US" sz="3200" dirty="0"/>
              <a:t>emotional/cognitive/behavioral impairments (for example, memory deficits, impaired judgment, fear) </a:t>
            </a:r>
          </a:p>
          <a:p>
            <a:pPr marL="1248150" lvl="1" indent="-685800">
              <a:buFont typeface="Arial" panose="020B0604020202020204" pitchFamily="34" charset="0"/>
              <a:buChar char="•"/>
            </a:pPr>
            <a:r>
              <a:rPr lang="en-US" sz="3200" dirty="0"/>
              <a:t>sensory impairments, (for example, impaired vision or pain) </a:t>
            </a:r>
          </a:p>
          <a:p>
            <a:pPr marL="1248150" lvl="1" indent="-685800">
              <a:buFont typeface="Arial" panose="020B0604020202020204" pitchFamily="34" charset="0"/>
              <a:buChar char="•"/>
            </a:pPr>
            <a:r>
              <a:rPr lang="en-US" sz="3200" dirty="0"/>
              <a:t>environmental barriers (for example, accessing grooming aids, mirror and sink </a:t>
            </a:r>
          </a:p>
          <a:p>
            <a:endParaRPr lang="en-US" dirty="0"/>
          </a:p>
          <a:p>
            <a:pPr marL="685800" indent="-6858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63011C16-B918-49D2-B44F-BEBC7173A701}"/>
              </a:ext>
            </a:extLst>
          </p:cNvPr>
          <p:cNvSpPr>
            <a:spLocks noGrp="1"/>
          </p:cNvSpPr>
          <p:nvPr>
            <p:ph type="sldNum" sz="quarter" idx="12"/>
          </p:nvPr>
        </p:nvSpPr>
        <p:spPr/>
        <p:txBody>
          <a:bodyPr/>
          <a:lstStyle/>
          <a:p>
            <a:fld id="{895F941F-37F6-4B1F-AEB2-74CB5EFF426C}" type="slidenum">
              <a:rPr lang="en-US" smtClean="0"/>
              <a:pPr/>
              <a:t>207</a:t>
            </a:fld>
            <a:endParaRPr lang="en-US" dirty="0"/>
          </a:p>
        </p:txBody>
      </p:sp>
    </p:spTree>
    <p:extLst>
      <p:ext uri="{BB962C8B-B14F-4D97-AF65-F5344CB8AC3E}">
        <p14:creationId xmlns:p14="http://schemas.microsoft.com/office/powerpoint/2010/main" val="3529856306"/>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65240"/>
            <a:ext cx="13076238" cy="1074054"/>
          </a:xfrm>
        </p:spPr>
        <p:txBody>
          <a:bodyPr>
            <a:normAutofit/>
          </a:bodyPr>
          <a:lstStyle/>
          <a:p>
            <a:pPr algn="ctr"/>
            <a:r>
              <a:rPr lang="en-US" sz="3700" u="sng" dirty="0">
                <a:solidFill>
                  <a:schemeClr val="accent1"/>
                </a:solidFill>
              </a:rPr>
              <a:t>M1800 Grooming (Majority of Task/Time)</a:t>
            </a:r>
          </a:p>
        </p:txBody>
      </p:sp>
      <p:sp>
        <p:nvSpPr>
          <p:cNvPr id="3" name="Content Placeholder 2"/>
          <p:cNvSpPr>
            <a:spLocks noGrp="1"/>
          </p:cNvSpPr>
          <p:nvPr>
            <p:ph idx="1"/>
          </p:nvPr>
        </p:nvSpPr>
        <p:spPr>
          <a:xfrm>
            <a:off x="251468" y="1280320"/>
            <a:ext cx="12313456" cy="8138318"/>
          </a:xfrm>
        </p:spPr>
        <p:txBody>
          <a:bodyPr>
            <a:normAutofit lnSpcReduction="10000"/>
          </a:bodyPr>
          <a:lstStyle/>
          <a:p>
            <a:pPr marL="922384" lvl="3" indent="-382203"/>
            <a:r>
              <a:rPr lang="en-US" sz="4000" b="1" dirty="0">
                <a:solidFill>
                  <a:schemeClr val="tx1"/>
                </a:solidFill>
              </a:rPr>
              <a:t>*If ability varies over time</a:t>
            </a:r>
            <a:r>
              <a:rPr lang="en-US" sz="4000" dirty="0">
                <a:solidFill>
                  <a:schemeClr val="tx1"/>
                </a:solidFill>
              </a:rPr>
              <a:t>, choose the response describing the patient’s ability more than 50% of the time period under consideration.</a:t>
            </a:r>
          </a:p>
          <a:p>
            <a:pPr marL="540180" lvl="3" indent="0">
              <a:buNone/>
            </a:pPr>
            <a:endParaRPr lang="en-US" sz="800" dirty="0">
              <a:solidFill>
                <a:schemeClr val="tx1"/>
              </a:solidFill>
            </a:endParaRPr>
          </a:p>
          <a:p>
            <a:pPr marL="922384" lvl="3" indent="-382203"/>
            <a:r>
              <a:rPr lang="en-US" sz="4000" dirty="0">
                <a:solidFill>
                  <a:schemeClr val="tx1"/>
                </a:solidFill>
              </a:rPr>
              <a:t>Report ability greater than 50% of the </a:t>
            </a:r>
            <a:r>
              <a:rPr lang="en-US" sz="4000" b="1" dirty="0">
                <a:solidFill>
                  <a:schemeClr val="tx1"/>
                </a:solidFill>
              </a:rPr>
              <a:t>time</a:t>
            </a:r>
            <a:r>
              <a:rPr lang="en-US" sz="4000" dirty="0">
                <a:solidFill>
                  <a:schemeClr val="tx1"/>
                </a:solidFill>
              </a:rPr>
              <a:t> between </a:t>
            </a:r>
            <a:r>
              <a:rPr lang="en-US" sz="4000" b="1" dirty="0">
                <a:solidFill>
                  <a:schemeClr val="tx1"/>
                </a:solidFill>
              </a:rPr>
              <a:t>able and needs assistance </a:t>
            </a:r>
            <a:r>
              <a:rPr lang="en-US" sz="4000" dirty="0">
                <a:solidFill>
                  <a:schemeClr val="tx1"/>
                </a:solidFill>
              </a:rPr>
              <a:t>of the time period under consideration</a:t>
            </a:r>
          </a:p>
          <a:p>
            <a:pPr marL="922384" lvl="3" indent="-382203"/>
            <a:r>
              <a:rPr lang="en-US" sz="4000" dirty="0">
                <a:solidFill>
                  <a:schemeClr val="tx1"/>
                </a:solidFill>
              </a:rPr>
              <a:t>Patient </a:t>
            </a:r>
            <a:r>
              <a:rPr lang="en-US" sz="4000" b="1" u="sng" dirty="0">
                <a:solidFill>
                  <a:schemeClr val="tx1"/>
                </a:solidFill>
              </a:rPr>
              <a:t>access</a:t>
            </a:r>
            <a:r>
              <a:rPr lang="en-US" sz="4000" dirty="0">
                <a:solidFill>
                  <a:schemeClr val="tx1"/>
                </a:solidFill>
              </a:rPr>
              <a:t> must be considered- to grooming aids, mirror, sink. (environmental or impairment)</a:t>
            </a:r>
          </a:p>
          <a:p>
            <a:pPr marL="922384" lvl="3" indent="-382203"/>
            <a:r>
              <a:rPr lang="en-US" sz="4000" dirty="0">
                <a:solidFill>
                  <a:schemeClr val="tx1"/>
                </a:solidFill>
              </a:rPr>
              <a:t>Does </a:t>
            </a:r>
            <a:r>
              <a:rPr lang="en-US" sz="4000" b="1" dirty="0">
                <a:solidFill>
                  <a:schemeClr val="tx1"/>
                </a:solidFill>
              </a:rPr>
              <a:t>not </a:t>
            </a:r>
            <a:r>
              <a:rPr lang="en-US" sz="4000" dirty="0">
                <a:solidFill>
                  <a:schemeClr val="tx1"/>
                </a:solidFill>
              </a:rPr>
              <a:t>apply to all items – Excludes in specific instructions such as:</a:t>
            </a:r>
          </a:p>
          <a:p>
            <a:pPr marL="922384" lvl="3" indent="-382203"/>
            <a:r>
              <a:rPr lang="en-US" sz="4000" dirty="0">
                <a:solidFill>
                  <a:schemeClr val="tx1"/>
                </a:solidFill>
              </a:rPr>
              <a:t> Ambulation – “at all times”</a:t>
            </a:r>
          </a:p>
          <a:p>
            <a:pPr marL="922384" lvl="3" indent="-382203"/>
            <a:r>
              <a:rPr lang="en-US" sz="4000" dirty="0">
                <a:solidFill>
                  <a:schemeClr val="tx1"/>
                </a:solidFill>
              </a:rPr>
              <a:t> Oral Meds - “at all times”/ “all meds all the time” </a:t>
            </a:r>
          </a:p>
          <a:p>
            <a:pPr marL="754216" lvl="4" indent="0">
              <a:buNone/>
            </a:pPr>
            <a:endParaRPr lang="en-US" dirty="0"/>
          </a:p>
          <a:p>
            <a:pPr marL="0" lvl="1" indent="0">
              <a:buNone/>
            </a:pPr>
            <a:endParaRPr lang="en-US" sz="800"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208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62878664"/>
              </p:ext>
            </p:extLst>
          </p:nvPr>
        </p:nvGraphicFramePr>
        <p:xfrm>
          <a:off x="11795919" y="518319"/>
          <a:ext cx="1089687" cy="627909"/>
        </p:xfrm>
        <a:graphic>
          <a:graphicData uri="http://schemas.openxmlformats.org/drawingml/2006/table">
            <a:tbl>
              <a:tblPr firstRow="1" bandRow="1">
                <a:tableStyleId>{5C22544A-7EE6-4342-B048-85BDC9FD1C3A}</a:tableStyleId>
              </a:tblPr>
              <a:tblGrid>
                <a:gridCol w="1089687">
                  <a:extLst>
                    <a:ext uri="{9D8B030D-6E8A-4147-A177-3AD203B41FA5}">
                      <a16:colId xmlns:a16="http://schemas.microsoft.com/office/drawing/2014/main" val="20000"/>
                    </a:ext>
                  </a:extLst>
                </a:gridCol>
              </a:tblGrid>
              <a:tr h="627909">
                <a:tc>
                  <a:txBody>
                    <a:bodyPr/>
                    <a:lstStyle/>
                    <a:p>
                      <a:r>
                        <a:rPr lang="en-US" sz="2700" dirty="0"/>
                        <a:t>K - 1</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5"/>
            <a:ext cx="11768614" cy="950965"/>
          </a:xfrm>
        </p:spPr>
        <p:txBody>
          <a:bodyPr>
            <a:normAutofit/>
          </a:bodyPr>
          <a:lstStyle/>
          <a:p>
            <a:pPr algn="ctr"/>
            <a:r>
              <a:rPr lang="en-US" sz="3700" dirty="0">
                <a:solidFill>
                  <a:schemeClr val="accent1"/>
                </a:solidFill>
              </a:rPr>
              <a:t>Test Your Knowledge</a:t>
            </a:r>
          </a:p>
        </p:txBody>
      </p:sp>
      <p:sp>
        <p:nvSpPr>
          <p:cNvPr id="3" name="Content Placeholder 2"/>
          <p:cNvSpPr>
            <a:spLocks noGrp="1"/>
          </p:cNvSpPr>
          <p:nvPr>
            <p:ph idx="1"/>
          </p:nvPr>
        </p:nvSpPr>
        <p:spPr>
          <a:xfrm>
            <a:off x="289719" y="899319"/>
            <a:ext cx="12344400" cy="8382000"/>
          </a:xfrm>
        </p:spPr>
        <p:txBody>
          <a:bodyPr>
            <a:normAutofit fontScale="77500" lnSpcReduction="20000"/>
          </a:bodyPr>
          <a:lstStyle/>
          <a:p>
            <a:pPr marL="685800" indent="-685800">
              <a:buFont typeface="Arial"/>
              <a:buChar char="•"/>
            </a:pPr>
            <a:r>
              <a:rPr lang="en-US" dirty="0">
                <a:solidFill>
                  <a:srgbClr val="000000"/>
                </a:solidFill>
              </a:rPr>
              <a:t>Your patient is able to wash his hands and face, comb his hair, and brush his teeth.</a:t>
            </a:r>
          </a:p>
          <a:p>
            <a:pPr marL="285750" indent="-285750">
              <a:buFont typeface="Arial"/>
              <a:buChar char="•"/>
            </a:pPr>
            <a:endParaRPr lang="en-US" sz="1300" dirty="0">
              <a:solidFill>
                <a:srgbClr val="000000"/>
              </a:solidFill>
            </a:endParaRPr>
          </a:p>
          <a:p>
            <a:pPr marL="685800" indent="-685800">
              <a:buFont typeface="Arial"/>
              <a:buChar char="•"/>
            </a:pPr>
            <a:r>
              <a:rPr lang="en-US" dirty="0">
                <a:solidFill>
                  <a:srgbClr val="000000"/>
                </a:solidFill>
              </a:rPr>
              <a:t>Due to his Parkinson’s Disease, he no longer possesses the fine motor skills to safely shave his face and depends on his wife to shave him every morning.</a:t>
            </a:r>
          </a:p>
          <a:p>
            <a:pPr marL="285750" indent="-285750">
              <a:buFont typeface="Arial"/>
              <a:buChar char="•"/>
            </a:pPr>
            <a:endParaRPr lang="en-US" sz="1300" dirty="0">
              <a:solidFill>
                <a:srgbClr val="000000"/>
              </a:solidFill>
            </a:endParaRPr>
          </a:p>
          <a:p>
            <a:pPr marL="685800" indent="-685800">
              <a:buFont typeface="Arial"/>
              <a:buChar char="•"/>
            </a:pPr>
            <a:r>
              <a:rPr lang="en-US" dirty="0">
                <a:solidFill>
                  <a:srgbClr val="000000"/>
                </a:solidFill>
              </a:rPr>
              <a:t>You observe his hand tremors and agree he would not be safe using a razor.</a:t>
            </a:r>
          </a:p>
          <a:p>
            <a:pPr marL="171450" indent="-171450">
              <a:buFont typeface="Arial"/>
              <a:buChar char="•"/>
            </a:pPr>
            <a:endParaRPr lang="en-US" sz="800" dirty="0">
              <a:solidFill>
                <a:srgbClr val="000000"/>
              </a:solidFill>
            </a:endParaRPr>
          </a:p>
          <a:p>
            <a:pPr marL="685800" indent="-685800">
              <a:buFont typeface="Arial"/>
              <a:buChar char="•"/>
            </a:pPr>
            <a:r>
              <a:rPr lang="en-US" b="1" dirty="0">
                <a:solidFill>
                  <a:srgbClr val="000000"/>
                </a:solidFill>
              </a:rPr>
              <a:t>How would you score M1800?</a:t>
            </a:r>
          </a:p>
          <a:p>
            <a:pPr marL="0" indent="0"/>
            <a:endParaRPr lang="en-US" dirty="0">
              <a:solidFill>
                <a:srgbClr val="000000"/>
              </a:solidFill>
            </a:endParaRPr>
          </a:p>
          <a:p>
            <a:pPr marL="0" indent="0"/>
            <a:r>
              <a:rPr lang="en-US" b="1" dirty="0">
                <a:solidFill>
                  <a:srgbClr val="000000"/>
                </a:solidFill>
              </a:rPr>
              <a:t>Responses:</a:t>
            </a:r>
          </a:p>
          <a:p>
            <a:pPr marL="684213" indent="-508000"/>
            <a:r>
              <a:rPr lang="en-US" b="1" dirty="0">
                <a:solidFill>
                  <a:srgbClr val="000000"/>
                </a:solidFill>
              </a:rPr>
              <a:t>0</a:t>
            </a:r>
            <a:r>
              <a:rPr lang="en-US" dirty="0">
                <a:solidFill>
                  <a:srgbClr val="000000"/>
                </a:solidFill>
              </a:rPr>
              <a:t> - able to groom self unaided w or w/o use of assistive devices or adaptive method</a:t>
            </a:r>
          </a:p>
          <a:p>
            <a:pPr marL="684213" indent="-508000"/>
            <a:r>
              <a:rPr lang="en-US" b="1" dirty="0">
                <a:solidFill>
                  <a:srgbClr val="000000"/>
                </a:solidFill>
              </a:rPr>
              <a:t>1</a:t>
            </a:r>
            <a:r>
              <a:rPr lang="en-US" dirty="0">
                <a:solidFill>
                  <a:srgbClr val="000000"/>
                </a:solidFill>
              </a:rPr>
              <a:t> - grooming utensils must be placed in reach before able to complete grooming activity</a:t>
            </a:r>
          </a:p>
          <a:p>
            <a:pPr marL="684213" indent="-508000"/>
            <a:r>
              <a:rPr lang="en-US" b="1" dirty="0">
                <a:solidFill>
                  <a:srgbClr val="000000"/>
                </a:solidFill>
              </a:rPr>
              <a:t>2</a:t>
            </a:r>
            <a:r>
              <a:rPr lang="en-US" dirty="0">
                <a:solidFill>
                  <a:srgbClr val="000000"/>
                </a:solidFill>
              </a:rPr>
              <a:t> - someone must assist the patient to groom</a:t>
            </a:r>
          </a:p>
          <a:p>
            <a:pPr marL="684213" indent="-508000"/>
            <a:r>
              <a:rPr lang="en-US" b="1" dirty="0">
                <a:solidFill>
                  <a:srgbClr val="000000"/>
                </a:solidFill>
              </a:rPr>
              <a:t>3</a:t>
            </a:r>
            <a:r>
              <a:rPr lang="en-US" dirty="0">
                <a:solidFill>
                  <a:srgbClr val="000000"/>
                </a:solidFill>
              </a:rPr>
              <a:t> - depends entirely on someone else for grooming</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209</a:t>
            </a:fld>
            <a:endParaRPr lang="en-US" dirty="0"/>
          </a:p>
        </p:txBody>
      </p:sp>
    </p:spTree>
    <p:extLst>
      <p:ext uri="{BB962C8B-B14F-4D97-AF65-F5344CB8AC3E}">
        <p14:creationId xmlns:p14="http://schemas.microsoft.com/office/powerpoint/2010/main" val="21503751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99AE1-EC74-4B50-BC3A-4F291FCB471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6361374F-1F01-4A7A-B261-8D981CDBBB75}"/>
              </a:ext>
            </a:extLst>
          </p:cNvPr>
          <p:cNvPicPr>
            <a:picLocks noGrp="1" noChangeAspect="1"/>
          </p:cNvPicPr>
          <p:nvPr>
            <p:ph idx="1"/>
          </p:nvPr>
        </p:nvPicPr>
        <p:blipFill>
          <a:blip r:embed="rId2"/>
          <a:stretch>
            <a:fillRect/>
          </a:stretch>
        </p:blipFill>
        <p:spPr>
          <a:xfrm>
            <a:off x="365919" y="594519"/>
            <a:ext cx="12056507" cy="8135164"/>
          </a:xfrm>
          <a:prstGeom prst="rect">
            <a:avLst/>
          </a:prstGeom>
        </p:spPr>
      </p:pic>
      <p:sp>
        <p:nvSpPr>
          <p:cNvPr id="4" name="Slide Number Placeholder 3">
            <a:extLst>
              <a:ext uri="{FF2B5EF4-FFF2-40B4-BE49-F238E27FC236}">
                <a16:creationId xmlns:a16="http://schemas.microsoft.com/office/drawing/2014/main" id="{17D34D0A-303D-4D0D-911B-F7AEA493EA3E}"/>
              </a:ext>
            </a:extLst>
          </p:cNvPr>
          <p:cNvSpPr>
            <a:spLocks noGrp="1"/>
          </p:cNvSpPr>
          <p:nvPr>
            <p:ph type="sldNum" sz="quarter" idx="12"/>
          </p:nvPr>
        </p:nvSpPr>
        <p:spPr/>
        <p:txBody>
          <a:bodyPr/>
          <a:lstStyle/>
          <a:p>
            <a:fld id="{895F941F-37F6-4B1F-AEB2-74CB5EFF426C}" type="slidenum">
              <a:rPr lang="en-US" smtClean="0"/>
              <a:pPr/>
              <a:t>21</a:t>
            </a:fld>
            <a:endParaRPr lang="en-US" dirty="0"/>
          </a:p>
        </p:txBody>
      </p:sp>
    </p:spTree>
    <p:extLst>
      <p:ext uri="{BB962C8B-B14F-4D97-AF65-F5344CB8AC3E}">
        <p14:creationId xmlns:p14="http://schemas.microsoft.com/office/powerpoint/2010/main" val="3893999237"/>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
            <a:ext cx="13076238" cy="2093031"/>
          </a:xfrm>
        </p:spPr>
        <p:txBody>
          <a:bodyPr>
            <a:normAutofit/>
          </a:bodyPr>
          <a:lstStyle/>
          <a:p>
            <a:br>
              <a:rPr lang="en-US" sz="3700" u="sng" dirty="0"/>
            </a:br>
            <a:endParaRPr lang="en-US" sz="3700" u="sng" dirty="0"/>
          </a:p>
        </p:txBody>
      </p:sp>
      <p:sp>
        <p:nvSpPr>
          <p:cNvPr id="3" name="Content Placeholder 2"/>
          <p:cNvSpPr>
            <a:spLocks noGrp="1"/>
          </p:cNvSpPr>
          <p:nvPr>
            <p:ph idx="1"/>
          </p:nvPr>
        </p:nvSpPr>
        <p:spPr>
          <a:xfrm>
            <a:off x="365919" y="1889919"/>
            <a:ext cx="11986552" cy="6625485"/>
          </a:xfrm>
        </p:spPr>
        <p:txBody>
          <a:bodyPr>
            <a:normAutofit fontScale="85000" lnSpcReduction="10000"/>
          </a:bodyPr>
          <a:lstStyle/>
          <a:p>
            <a:pPr marL="0" indent="0"/>
            <a:r>
              <a:rPr lang="en-US" sz="3800" dirty="0">
                <a:solidFill>
                  <a:srgbClr val="000000"/>
                </a:solidFill>
              </a:rPr>
              <a:t>Ability to safely perform includes “</a:t>
            </a:r>
            <a:r>
              <a:rPr lang="en-US" sz="3800" b="1" dirty="0">
                <a:solidFill>
                  <a:srgbClr val="000000"/>
                </a:solidFill>
              </a:rPr>
              <a:t>obtaining</a:t>
            </a:r>
            <a:r>
              <a:rPr lang="en-US" sz="3800" dirty="0">
                <a:solidFill>
                  <a:srgbClr val="000000"/>
                </a:solidFill>
              </a:rPr>
              <a:t>”, </a:t>
            </a:r>
            <a:r>
              <a:rPr lang="en-US" sz="3800" b="1" dirty="0">
                <a:solidFill>
                  <a:srgbClr val="000000"/>
                </a:solidFill>
              </a:rPr>
              <a:t>put on and remove clothing – with or without dressing aids.</a:t>
            </a:r>
          </a:p>
          <a:p>
            <a:pPr marL="324331" indent="-171450">
              <a:buFont typeface="Arial"/>
              <a:buChar char="•"/>
            </a:pPr>
            <a:endParaRPr lang="en-US" sz="500" b="1" dirty="0">
              <a:solidFill>
                <a:srgbClr val="000000"/>
              </a:solidFill>
            </a:endParaRPr>
          </a:p>
          <a:p>
            <a:pPr marL="571500" indent="-571500">
              <a:buFont typeface="Arial"/>
              <a:buChar char="•"/>
            </a:pPr>
            <a:r>
              <a:rPr lang="en-US" sz="3800" dirty="0">
                <a:solidFill>
                  <a:srgbClr val="000000"/>
                </a:solidFill>
              </a:rPr>
              <a:t>Prosthetic, orthotic, or other support devices applied to the upper body should be considered as upper body dressing items (for example, upper extremity prosthesis, cervical collar, or arm sling).</a:t>
            </a:r>
          </a:p>
          <a:p>
            <a:pPr marL="324331" indent="-171450">
              <a:buFont typeface="Arial"/>
              <a:buChar char="•"/>
            </a:pPr>
            <a:endParaRPr lang="en-US" sz="500" dirty="0">
              <a:solidFill>
                <a:srgbClr val="000000"/>
              </a:solidFill>
            </a:endParaRPr>
          </a:p>
          <a:p>
            <a:pPr marL="571500" indent="-571500">
              <a:buFont typeface="Arial"/>
              <a:buChar char="•"/>
            </a:pPr>
            <a:r>
              <a:rPr lang="en-US" sz="3800" dirty="0">
                <a:solidFill>
                  <a:srgbClr val="000000"/>
                </a:solidFill>
              </a:rPr>
              <a:t>Assess the patient’s ability to </a:t>
            </a:r>
            <a:r>
              <a:rPr lang="en-US" sz="3800" b="1" dirty="0">
                <a:solidFill>
                  <a:srgbClr val="000000"/>
                </a:solidFill>
              </a:rPr>
              <a:t>put on </a:t>
            </a:r>
            <a:r>
              <a:rPr lang="en-US" sz="3800" dirty="0">
                <a:solidFill>
                  <a:srgbClr val="000000"/>
                </a:solidFill>
              </a:rPr>
              <a:t>whatever clothing is </a:t>
            </a:r>
            <a:r>
              <a:rPr lang="en-US" sz="3800" b="1" dirty="0">
                <a:solidFill>
                  <a:srgbClr val="000000"/>
                </a:solidFill>
              </a:rPr>
              <a:t>routinely worn </a:t>
            </a:r>
            <a:r>
              <a:rPr lang="en-US" sz="3800" dirty="0">
                <a:solidFill>
                  <a:srgbClr val="000000"/>
                </a:solidFill>
              </a:rPr>
              <a:t>– specifically includes ability to manage zippers, buttons, and snaps if these are routinely worn.</a:t>
            </a:r>
            <a:r>
              <a:rPr lang="en-US" sz="3800" b="1" dirty="0">
                <a:solidFill>
                  <a:srgbClr val="000000"/>
                </a:solidFill>
              </a:rPr>
              <a:t> </a:t>
            </a:r>
          </a:p>
          <a:p>
            <a:pPr marL="571500" indent="-571500">
              <a:buFont typeface="Arial"/>
              <a:buChar char="•"/>
            </a:pPr>
            <a:r>
              <a:rPr lang="en-US" sz="3800" b="1" dirty="0">
                <a:solidFill>
                  <a:srgbClr val="000000"/>
                </a:solidFill>
              </a:rPr>
              <a:t>If ability varies between tasks – clothing items, devices, support – pick response that best describes ability in “Majority” of tasks.</a:t>
            </a:r>
          </a:p>
          <a:p>
            <a:pPr marL="152881" indent="0"/>
            <a:endParaRPr lang="en-US" sz="500" b="1" dirty="0">
              <a:solidFill>
                <a:srgbClr val="000000"/>
              </a:solidFill>
            </a:endParaRPr>
          </a:p>
          <a:p>
            <a:r>
              <a:rPr lang="en-US" sz="3800" b="1" dirty="0">
                <a:solidFill>
                  <a:srgbClr val="000000"/>
                </a:solidFill>
              </a:rPr>
              <a:t>Response “2”</a:t>
            </a:r>
            <a:r>
              <a:rPr lang="en-US" sz="3800" dirty="0">
                <a:solidFill>
                  <a:srgbClr val="000000"/>
                </a:solidFill>
              </a:rPr>
              <a:t> – Someone must help the patient put on upper body clothing includes standby assist (“spotter”) or verbal cueing/reminders.</a:t>
            </a:r>
          </a:p>
          <a:p>
            <a:endParaRPr lang="en-US" sz="3700" dirty="0"/>
          </a:p>
          <a:p>
            <a:endParaRPr lang="en-US" sz="3700" dirty="0"/>
          </a:p>
          <a:p>
            <a:pPr marL="152881" indent="0"/>
            <a:endParaRPr lang="en-US" sz="1300"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210</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793650285"/>
              </p:ext>
            </p:extLst>
          </p:nvPr>
        </p:nvGraphicFramePr>
        <p:xfrm>
          <a:off x="435874" y="8764291"/>
          <a:ext cx="11332740" cy="552302"/>
        </p:xfrm>
        <a:graphic>
          <a:graphicData uri="http://schemas.openxmlformats.org/drawingml/2006/table">
            <a:tbl>
              <a:tblPr firstRow="1" bandRow="1">
                <a:tableStyleId>{5C22544A-7EE6-4342-B048-85BDC9FD1C3A}</a:tableStyleId>
              </a:tblPr>
              <a:tblGrid>
                <a:gridCol w="11332740">
                  <a:extLst>
                    <a:ext uri="{9D8B030D-6E8A-4147-A177-3AD203B41FA5}">
                      <a16:colId xmlns:a16="http://schemas.microsoft.com/office/drawing/2014/main" val="20000"/>
                    </a:ext>
                  </a:extLst>
                </a:gridCol>
              </a:tblGrid>
              <a:tr h="493985">
                <a:tc>
                  <a:txBody>
                    <a:bodyPr/>
                    <a:lstStyle/>
                    <a:p>
                      <a:r>
                        <a:rPr lang="en-US" sz="2800" dirty="0"/>
                        <a:t>Day of Assessment if ability varies 50% of assessment time frame applies</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98" y="209303"/>
            <a:ext cx="13076239" cy="1465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2283186580"/>
              </p:ext>
            </p:extLst>
          </p:nvPr>
        </p:nvGraphicFramePr>
        <p:xfrm>
          <a:off x="12181676" y="1092804"/>
          <a:ext cx="876168" cy="648840"/>
        </p:xfrm>
        <a:graphic>
          <a:graphicData uri="http://schemas.openxmlformats.org/drawingml/2006/table">
            <a:tbl>
              <a:tblPr firstRow="1" bandRow="1">
                <a:tableStyleId>{5C22544A-7EE6-4342-B048-85BDC9FD1C3A}</a:tableStyleId>
              </a:tblPr>
              <a:tblGrid>
                <a:gridCol w="876168">
                  <a:extLst>
                    <a:ext uri="{9D8B030D-6E8A-4147-A177-3AD203B41FA5}">
                      <a16:colId xmlns:a16="http://schemas.microsoft.com/office/drawing/2014/main" val="20000"/>
                    </a:ext>
                  </a:extLst>
                </a:gridCol>
              </a:tblGrid>
              <a:tr h="648840">
                <a:tc>
                  <a:txBody>
                    <a:bodyPr/>
                    <a:lstStyle/>
                    <a:p>
                      <a:r>
                        <a:rPr lang="en-US" sz="3400" dirty="0"/>
                        <a:t>K-3</a:t>
                      </a:r>
                    </a:p>
                  </a:txBody>
                  <a:tcPr marL="130762" marR="130762" marT="62791" marB="62791">
                    <a:solidFill>
                      <a:schemeClr val="tx1"/>
                    </a:solidFill>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647868022"/>
              </p:ext>
            </p:extLst>
          </p:nvPr>
        </p:nvGraphicFramePr>
        <p:xfrm>
          <a:off x="1432719" y="6613"/>
          <a:ext cx="9900025" cy="552302"/>
        </p:xfrm>
        <a:graphic>
          <a:graphicData uri="http://schemas.openxmlformats.org/drawingml/2006/table">
            <a:tbl>
              <a:tblPr firstRow="1" bandRow="1">
                <a:tableStyleId>{5C22544A-7EE6-4342-B048-85BDC9FD1C3A}</a:tableStyleId>
              </a:tblPr>
              <a:tblGrid>
                <a:gridCol w="9900025">
                  <a:extLst>
                    <a:ext uri="{9D8B030D-6E8A-4147-A177-3AD203B41FA5}">
                      <a16:colId xmlns:a16="http://schemas.microsoft.com/office/drawing/2014/main" val="20000"/>
                    </a:ext>
                  </a:extLst>
                </a:gridCol>
              </a:tblGrid>
              <a:tr h="493985">
                <a:tc>
                  <a:txBody>
                    <a:bodyPr/>
                    <a:lstStyle/>
                    <a:p>
                      <a:r>
                        <a:rPr lang="en-US" sz="2800" dirty="0"/>
                        <a:t>Majority of Task applies also and safety to  obtain clothing.</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846" y="209303"/>
            <a:ext cx="12204489" cy="1360470"/>
          </a:xfrm>
        </p:spPr>
        <p:txBody>
          <a:bodyPr>
            <a:normAutofit/>
          </a:bodyPr>
          <a:lstStyle/>
          <a:p>
            <a:endParaRPr lang="en-US" sz="3700" u="sng" dirty="0"/>
          </a:p>
        </p:txBody>
      </p:sp>
      <p:sp>
        <p:nvSpPr>
          <p:cNvPr id="3" name="Content Placeholder 2"/>
          <p:cNvSpPr>
            <a:spLocks noGrp="1"/>
          </p:cNvSpPr>
          <p:nvPr>
            <p:ph idx="1"/>
          </p:nvPr>
        </p:nvSpPr>
        <p:spPr>
          <a:xfrm>
            <a:off x="544844" y="1900253"/>
            <a:ext cx="11986552" cy="5865994"/>
          </a:xfrm>
        </p:spPr>
        <p:txBody>
          <a:bodyPr>
            <a:normAutofit/>
          </a:bodyPr>
          <a:lstStyle/>
          <a:p>
            <a:pPr>
              <a:buFont typeface="Arial"/>
              <a:buChar char="•"/>
            </a:pPr>
            <a:r>
              <a:rPr lang="en-US" sz="3200" dirty="0">
                <a:solidFill>
                  <a:srgbClr val="000000"/>
                </a:solidFill>
              </a:rPr>
              <a:t>Prosthetic, orthotic, or other support devices applied to the lower body (for example, lower extremity prosthesis, ankle/foot orthosis [AFO], or anti-embolic stockings) should be considered as lower body dressing items/tasks.</a:t>
            </a:r>
          </a:p>
          <a:p>
            <a:pPr marL="324331" indent="-171450">
              <a:buFont typeface="Arial"/>
              <a:buChar char="•"/>
            </a:pPr>
            <a:endParaRPr lang="en-US" sz="700" dirty="0">
              <a:solidFill>
                <a:srgbClr val="000000"/>
              </a:solidFill>
            </a:endParaRPr>
          </a:p>
          <a:p>
            <a:pPr>
              <a:buFont typeface="Arial"/>
              <a:buChar char="•"/>
            </a:pPr>
            <a:r>
              <a:rPr lang="en-US" sz="3200" dirty="0">
                <a:solidFill>
                  <a:srgbClr val="000000"/>
                </a:solidFill>
              </a:rPr>
              <a:t>If a patient modifies the clothing they wear due to a physical impairment, the modified clothing selection will be considered routine </a:t>
            </a:r>
            <a:r>
              <a:rPr lang="en-US" sz="3200" b="1" dirty="0">
                <a:solidFill>
                  <a:srgbClr val="000000"/>
                </a:solidFill>
              </a:rPr>
              <a:t>if</a:t>
            </a:r>
            <a:r>
              <a:rPr lang="en-US" sz="3200" dirty="0">
                <a:solidFill>
                  <a:srgbClr val="000000"/>
                </a:solidFill>
              </a:rPr>
              <a:t> there is no reasonable expectation that the patient could return to their previous style of clothing.</a:t>
            </a:r>
          </a:p>
          <a:p>
            <a:pPr marL="324331" indent="-171450">
              <a:buFont typeface="Arial"/>
              <a:buChar char="•"/>
            </a:pPr>
            <a:endParaRPr lang="en-US" sz="700" dirty="0">
              <a:solidFill>
                <a:srgbClr val="000000"/>
              </a:solidFill>
            </a:endParaRPr>
          </a:p>
          <a:p>
            <a:pPr>
              <a:buFont typeface="Arial"/>
              <a:buChar char="•"/>
            </a:pPr>
            <a:r>
              <a:rPr lang="en-US" sz="3200" dirty="0">
                <a:solidFill>
                  <a:srgbClr val="000000"/>
                </a:solidFill>
              </a:rPr>
              <a:t>Upper Body Dressing </a:t>
            </a:r>
            <a:r>
              <a:rPr lang="en-US" sz="3200" b="1" dirty="0">
                <a:solidFill>
                  <a:srgbClr val="000000"/>
                </a:solidFill>
              </a:rPr>
              <a:t>principles and concepts </a:t>
            </a:r>
            <a:r>
              <a:rPr lang="en-US" sz="3200" dirty="0">
                <a:solidFill>
                  <a:srgbClr val="000000"/>
                </a:solidFill>
              </a:rPr>
              <a:t>apply to lower body dressing.</a:t>
            </a:r>
          </a:p>
          <a:p>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211</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72714072"/>
              </p:ext>
            </p:extLst>
          </p:nvPr>
        </p:nvGraphicFramePr>
        <p:xfrm>
          <a:off x="251467" y="7518389"/>
          <a:ext cx="6621942" cy="1405742"/>
        </p:xfrm>
        <a:graphic>
          <a:graphicData uri="http://schemas.openxmlformats.org/drawingml/2006/table">
            <a:tbl>
              <a:tblPr firstRow="1" bandRow="1">
                <a:tableStyleId>{5C22544A-7EE6-4342-B048-85BDC9FD1C3A}</a:tableStyleId>
              </a:tblPr>
              <a:tblGrid>
                <a:gridCol w="6621942">
                  <a:extLst>
                    <a:ext uri="{9D8B030D-6E8A-4147-A177-3AD203B41FA5}">
                      <a16:colId xmlns:a16="http://schemas.microsoft.com/office/drawing/2014/main" val="20000"/>
                    </a:ext>
                  </a:extLst>
                </a:gridCol>
              </a:tblGrid>
              <a:tr h="1239294">
                <a:tc>
                  <a:txBody>
                    <a:bodyPr/>
                    <a:lstStyle/>
                    <a:p>
                      <a:r>
                        <a:rPr lang="en-US" sz="2800" dirty="0"/>
                        <a:t>Guidance Chase</a:t>
                      </a:r>
                      <a:r>
                        <a:rPr lang="en-US" sz="2800" baseline="0" dirty="0"/>
                        <a:t>  &amp; Ability to dress self: CMS OASIS Q&amp;As, Tab 4 -  Category 4b, Question 132.1</a:t>
                      </a:r>
                      <a:endParaRPr lang="en-US" sz="2800" dirty="0"/>
                    </a:p>
                  </a:txBody>
                  <a:tcPr marL="130762" marR="130762" marT="62791" marB="62791">
                    <a:solidFill>
                      <a:schemeClr val="accent3"/>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410010483"/>
              </p:ext>
            </p:extLst>
          </p:nvPr>
        </p:nvGraphicFramePr>
        <p:xfrm>
          <a:off x="7071519" y="7528720"/>
          <a:ext cx="5669437" cy="1405742"/>
        </p:xfrm>
        <a:graphic>
          <a:graphicData uri="http://schemas.openxmlformats.org/drawingml/2006/table">
            <a:tbl>
              <a:tblPr firstRow="1" bandRow="1">
                <a:tableStyleId>{5C22544A-7EE6-4342-B048-85BDC9FD1C3A}</a:tableStyleId>
              </a:tblPr>
              <a:tblGrid>
                <a:gridCol w="5669437">
                  <a:extLst>
                    <a:ext uri="{9D8B030D-6E8A-4147-A177-3AD203B41FA5}">
                      <a16:colId xmlns:a16="http://schemas.microsoft.com/office/drawing/2014/main" val="20000"/>
                    </a:ext>
                  </a:extLst>
                </a:gridCol>
              </a:tblGrid>
              <a:tr h="1146348">
                <a:tc>
                  <a:txBody>
                    <a:bodyPr/>
                    <a:lstStyle/>
                    <a:p>
                      <a:r>
                        <a:rPr lang="en-US" sz="2800" dirty="0"/>
                        <a:t>Adaptive Equipment/Environment:</a:t>
                      </a:r>
                      <a:r>
                        <a:rPr lang="en-US" sz="2800" baseline="0" dirty="0"/>
                        <a:t> Tab 4 - Category 4b, Question 132.5.1</a:t>
                      </a:r>
                      <a:endParaRPr lang="en-US" sz="2800" dirty="0"/>
                    </a:p>
                  </a:txBody>
                  <a:tcPr marL="130762" marR="130762" marT="62791" marB="62791">
                    <a:solidFill>
                      <a:schemeClr val="accent3"/>
                    </a:solidFill>
                  </a:tcPr>
                </a:tc>
                <a:extLst>
                  <a:ext uri="{0D108BD9-81ED-4DB2-BD59-A6C34878D82A}">
                    <a16:rowId xmlns:a16="http://schemas.microsoft.com/office/drawing/2014/main" val="10000"/>
                  </a:ext>
                </a:extLst>
              </a:tr>
            </a:tbl>
          </a:graphicData>
        </a:graphic>
      </p:graphicFrame>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09303"/>
            <a:ext cx="13076238" cy="1569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579669063"/>
              </p:ext>
            </p:extLst>
          </p:nvPr>
        </p:nvGraphicFramePr>
        <p:xfrm>
          <a:off x="11114804" y="1140235"/>
          <a:ext cx="1961436" cy="648840"/>
        </p:xfrm>
        <a:graphic>
          <a:graphicData uri="http://schemas.openxmlformats.org/drawingml/2006/table">
            <a:tbl>
              <a:tblPr firstRow="1" bandRow="1">
                <a:tableStyleId>{5C22544A-7EE6-4342-B048-85BDC9FD1C3A}</a:tableStyleId>
              </a:tblPr>
              <a:tblGrid>
                <a:gridCol w="1961436">
                  <a:extLst>
                    <a:ext uri="{9D8B030D-6E8A-4147-A177-3AD203B41FA5}">
                      <a16:colId xmlns:a16="http://schemas.microsoft.com/office/drawing/2014/main" val="20000"/>
                    </a:ext>
                  </a:extLst>
                </a:gridCol>
              </a:tblGrid>
              <a:tr h="648840">
                <a:tc>
                  <a:txBody>
                    <a:bodyPr/>
                    <a:lstStyle/>
                    <a:p>
                      <a:r>
                        <a:rPr lang="en-US" sz="3400" dirty="0"/>
                        <a:t>K-5 &amp; 6</a:t>
                      </a:r>
                    </a:p>
                  </a:txBody>
                  <a:tcPr marL="130762" marR="130762" marT="62791" marB="62791">
                    <a:solidFill>
                      <a:schemeClr val="tx1"/>
                    </a:solidFill>
                  </a:tcPr>
                </a:tc>
                <a:extLst>
                  <a:ext uri="{0D108BD9-81ED-4DB2-BD59-A6C34878D82A}">
                    <a16:rowId xmlns:a16="http://schemas.microsoft.com/office/drawing/2014/main"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714423040"/>
              </p:ext>
            </p:extLst>
          </p:nvPr>
        </p:nvGraphicFramePr>
        <p:xfrm>
          <a:off x="1280319" y="-9374"/>
          <a:ext cx="10591800" cy="552302"/>
        </p:xfrm>
        <a:graphic>
          <a:graphicData uri="http://schemas.openxmlformats.org/drawingml/2006/table">
            <a:tbl>
              <a:tblPr firstRow="1" bandRow="1">
                <a:tableStyleId>{5C22544A-7EE6-4342-B048-85BDC9FD1C3A}</a:tableStyleId>
              </a:tblPr>
              <a:tblGrid>
                <a:gridCol w="10591800">
                  <a:extLst>
                    <a:ext uri="{9D8B030D-6E8A-4147-A177-3AD203B41FA5}">
                      <a16:colId xmlns:a16="http://schemas.microsoft.com/office/drawing/2014/main" val="20000"/>
                    </a:ext>
                  </a:extLst>
                </a:gridCol>
              </a:tblGrid>
              <a:tr h="505091">
                <a:tc>
                  <a:txBody>
                    <a:bodyPr/>
                    <a:lstStyle/>
                    <a:p>
                      <a:pPr algn="ctr"/>
                      <a:r>
                        <a:rPr lang="en-US" sz="2800" dirty="0"/>
                        <a:t>Majority of Tasks applies and safety</a:t>
                      </a:r>
                      <a:r>
                        <a:rPr lang="en-US" sz="2800" baseline="0" dirty="0"/>
                        <a:t> to obtain clothing</a:t>
                      </a:r>
                      <a:endParaRPr lang="en-US" sz="2800" dirty="0"/>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418605"/>
            <a:ext cx="11768614" cy="1569773"/>
          </a:xfrm>
        </p:spPr>
        <p:txBody>
          <a:bodyPr>
            <a:normAutofit/>
          </a:bodyPr>
          <a:lstStyle/>
          <a:p>
            <a:endParaRPr lang="en-US" sz="3700" u="sng" dirty="0"/>
          </a:p>
        </p:txBody>
      </p:sp>
      <p:sp>
        <p:nvSpPr>
          <p:cNvPr id="3" name="Content Placeholder 2"/>
          <p:cNvSpPr>
            <a:spLocks noGrp="1"/>
          </p:cNvSpPr>
          <p:nvPr>
            <p:ph idx="1"/>
          </p:nvPr>
        </p:nvSpPr>
        <p:spPr>
          <a:xfrm>
            <a:off x="137319" y="2575719"/>
            <a:ext cx="12938919" cy="5587100"/>
          </a:xfrm>
        </p:spPr>
        <p:txBody>
          <a:bodyPr>
            <a:normAutofit lnSpcReduction="10000"/>
          </a:bodyPr>
          <a:lstStyle/>
          <a:p>
            <a:pPr marL="0" indent="0"/>
            <a:r>
              <a:rPr lang="en-US" sz="3200" dirty="0">
                <a:solidFill>
                  <a:srgbClr val="000000"/>
                </a:solidFill>
              </a:rPr>
              <a:t>Identifies patient’s ability to bathe entire body and the assistance required to safely bathe, including Access to tub/shower, transfer in/out of the tub/shower.</a:t>
            </a:r>
          </a:p>
          <a:p>
            <a:pPr marL="571500" indent="-571500">
              <a:buFont typeface="Arial"/>
              <a:buChar char="•"/>
            </a:pPr>
            <a:r>
              <a:rPr lang="en-US" sz="3200" b="1" dirty="0">
                <a:solidFill>
                  <a:srgbClr val="000000"/>
                </a:solidFill>
              </a:rPr>
              <a:t>2. Can Bathe in tub/shower with “intermittent” assist of another person:</a:t>
            </a:r>
          </a:p>
          <a:p>
            <a:pPr lvl="1"/>
            <a:r>
              <a:rPr lang="en-US" sz="3200" dirty="0">
                <a:solidFill>
                  <a:srgbClr val="000000"/>
                </a:solidFill>
              </a:rPr>
              <a:t>For intermittent supervision or encouragement or reminders OR</a:t>
            </a:r>
          </a:p>
          <a:p>
            <a:pPr lvl="1"/>
            <a:r>
              <a:rPr lang="en-US" sz="3200" dirty="0">
                <a:solidFill>
                  <a:srgbClr val="000000"/>
                </a:solidFill>
              </a:rPr>
              <a:t>To get in and out of the shower or tub OR</a:t>
            </a:r>
          </a:p>
          <a:p>
            <a:pPr lvl="1"/>
            <a:r>
              <a:rPr lang="en-US" sz="3200" dirty="0">
                <a:solidFill>
                  <a:srgbClr val="000000"/>
                </a:solidFill>
              </a:rPr>
              <a:t>For washing difficult to reach areas</a:t>
            </a:r>
          </a:p>
          <a:p>
            <a:pPr marL="571500" indent="-571500">
              <a:buFont typeface="Arial"/>
              <a:buChar char="•"/>
            </a:pPr>
            <a:r>
              <a:rPr lang="en-US" sz="3200" b="1" dirty="0">
                <a:solidFill>
                  <a:srgbClr val="000000"/>
                </a:solidFill>
              </a:rPr>
              <a:t>3. </a:t>
            </a:r>
            <a:r>
              <a:rPr lang="en-US" sz="3200" dirty="0">
                <a:solidFill>
                  <a:srgbClr val="000000"/>
                </a:solidFill>
              </a:rPr>
              <a:t>Able to participate in bathing self in shower or tub, but requires presence of another person </a:t>
            </a:r>
            <a:r>
              <a:rPr lang="en-US" sz="3200" b="1" dirty="0">
                <a:solidFill>
                  <a:srgbClr val="000000"/>
                </a:solidFill>
              </a:rPr>
              <a:t>“</a:t>
            </a:r>
            <a:r>
              <a:rPr lang="en-US" sz="3200" b="1" u="sng" dirty="0">
                <a:solidFill>
                  <a:srgbClr val="000000"/>
                </a:solidFill>
              </a:rPr>
              <a:t>throughout”</a:t>
            </a:r>
            <a:r>
              <a:rPr lang="en-US" sz="3200" b="1" dirty="0">
                <a:solidFill>
                  <a:srgbClr val="000000"/>
                </a:solidFill>
              </a:rPr>
              <a:t> </a:t>
            </a:r>
            <a:r>
              <a:rPr lang="en-US" sz="3200" dirty="0">
                <a:solidFill>
                  <a:srgbClr val="000000"/>
                </a:solidFill>
              </a:rPr>
              <a:t>the bath for assist or supervision</a:t>
            </a:r>
          </a:p>
          <a:p>
            <a:pPr marL="324331" indent="-171450">
              <a:buFont typeface="Arial"/>
              <a:buChar char="•"/>
            </a:pPr>
            <a:endParaRPr lang="en-US" sz="400" dirty="0"/>
          </a:p>
          <a:p>
            <a:pPr marL="685800" indent="-685800">
              <a:buFont typeface="Arial"/>
              <a:buChar char="•"/>
            </a:pPr>
            <a:endParaRPr lang="en-US" sz="3600" dirty="0"/>
          </a:p>
          <a:p>
            <a:pPr marL="685800" indent="-685800">
              <a:buFont typeface="Arial"/>
              <a:buChar char="•"/>
            </a:pPr>
            <a:endParaRPr lang="en-US" sz="3600" dirty="0"/>
          </a:p>
          <a:p>
            <a:pPr marL="324331" indent="-171450">
              <a:buFont typeface="Arial"/>
              <a:buChar char="•"/>
            </a:pPr>
            <a:endParaRPr lang="en-US" sz="400"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212</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6680471"/>
              </p:ext>
            </p:extLst>
          </p:nvPr>
        </p:nvGraphicFramePr>
        <p:xfrm>
          <a:off x="326909" y="8686080"/>
          <a:ext cx="11659646" cy="595239"/>
        </p:xfrm>
        <a:graphic>
          <a:graphicData uri="http://schemas.openxmlformats.org/drawingml/2006/table">
            <a:tbl>
              <a:tblPr firstRow="1" bandRow="1">
                <a:tableStyleId>{5C22544A-7EE6-4342-B048-85BDC9FD1C3A}</a:tableStyleId>
              </a:tblPr>
              <a:tblGrid>
                <a:gridCol w="11659646">
                  <a:extLst>
                    <a:ext uri="{9D8B030D-6E8A-4147-A177-3AD203B41FA5}">
                      <a16:colId xmlns:a16="http://schemas.microsoft.com/office/drawing/2014/main" val="20000"/>
                    </a:ext>
                  </a:extLst>
                </a:gridCol>
              </a:tblGrid>
              <a:tr h="595239">
                <a:tc>
                  <a:txBody>
                    <a:bodyPr/>
                    <a:lstStyle/>
                    <a:p>
                      <a:r>
                        <a:rPr lang="en-US" sz="2800" dirty="0"/>
                        <a:t>Day of Assessment and if</a:t>
                      </a:r>
                      <a:r>
                        <a:rPr lang="en-US" sz="2800" baseline="0" dirty="0"/>
                        <a:t> ability varies 50% of assessment time frame applies</a:t>
                      </a:r>
                      <a:endParaRPr lang="en-US" sz="2800" dirty="0"/>
                    </a:p>
                  </a:txBody>
                  <a:tcPr marL="130762" marR="130762" marT="62791" marB="62791">
                    <a:solidFill>
                      <a:schemeClr val="accent5">
                        <a:lumMod val="75000"/>
                        <a:lumOff val="25000"/>
                      </a:schemeClr>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017599821"/>
              </p:ext>
            </p:extLst>
          </p:nvPr>
        </p:nvGraphicFramePr>
        <p:xfrm>
          <a:off x="442119" y="7985922"/>
          <a:ext cx="11430000" cy="613262"/>
        </p:xfrm>
        <a:graphic>
          <a:graphicData uri="http://schemas.openxmlformats.org/drawingml/2006/table">
            <a:tbl>
              <a:tblPr firstRow="1" bandRow="1">
                <a:tableStyleId>{5C22544A-7EE6-4342-B048-85BDC9FD1C3A}</a:tableStyleId>
              </a:tblPr>
              <a:tblGrid>
                <a:gridCol w="11430000">
                  <a:extLst>
                    <a:ext uri="{9D8B030D-6E8A-4147-A177-3AD203B41FA5}">
                      <a16:colId xmlns:a16="http://schemas.microsoft.com/office/drawing/2014/main" val="20000"/>
                    </a:ext>
                  </a:extLst>
                </a:gridCol>
              </a:tblGrid>
              <a:tr h="587835">
                <a:tc>
                  <a:txBody>
                    <a:bodyPr/>
                    <a:lstStyle/>
                    <a:p>
                      <a:pPr algn="ctr"/>
                      <a:r>
                        <a:rPr lang="en-US" sz="3200" dirty="0"/>
                        <a:t>Includes</a:t>
                      </a:r>
                      <a:r>
                        <a:rPr lang="en-US" sz="3200" baseline="0" dirty="0"/>
                        <a:t> ability to access needed items and/or location</a:t>
                      </a:r>
                      <a:endParaRPr lang="en-US" sz="3200" dirty="0"/>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pic>
        <p:nvPicPr>
          <p:cNvPr id="839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7376"/>
            <a:ext cx="13076238" cy="1353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1628172231"/>
              </p:ext>
            </p:extLst>
          </p:nvPr>
        </p:nvGraphicFramePr>
        <p:xfrm>
          <a:off x="12242865" y="683921"/>
          <a:ext cx="822639" cy="879073"/>
        </p:xfrm>
        <a:graphic>
          <a:graphicData uri="http://schemas.openxmlformats.org/drawingml/2006/table">
            <a:tbl>
              <a:tblPr firstRow="1" bandRow="1">
                <a:tableStyleId>{5C22544A-7EE6-4342-B048-85BDC9FD1C3A}</a:tableStyleId>
              </a:tblPr>
              <a:tblGrid>
                <a:gridCol w="822639">
                  <a:extLst>
                    <a:ext uri="{9D8B030D-6E8A-4147-A177-3AD203B41FA5}">
                      <a16:colId xmlns:a16="http://schemas.microsoft.com/office/drawing/2014/main" val="20000"/>
                    </a:ext>
                  </a:extLst>
                </a:gridCol>
              </a:tblGrid>
              <a:tr h="879073">
                <a:tc>
                  <a:txBody>
                    <a:bodyPr/>
                    <a:lstStyle/>
                    <a:p>
                      <a:r>
                        <a:rPr lang="en-US" sz="2300" dirty="0"/>
                        <a:t>K-7</a:t>
                      </a:r>
                    </a:p>
                  </a:txBody>
                  <a:tcPr marL="130762" marR="130762" marT="62791" marB="62791">
                    <a:solidFill>
                      <a:srgbClr val="000000"/>
                    </a:solidFill>
                  </a:tcPr>
                </a:tc>
                <a:extLst>
                  <a:ext uri="{0D108BD9-81ED-4DB2-BD59-A6C34878D82A}">
                    <a16:rowId xmlns:a16="http://schemas.microsoft.com/office/drawing/2014/main" val="10000"/>
                  </a:ext>
                </a:extLst>
              </a:tr>
            </a:tbl>
          </a:graphicData>
        </a:graphic>
      </p:graphicFrame>
      <p:pic>
        <p:nvPicPr>
          <p:cNvPr id="839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519" y="1046515"/>
            <a:ext cx="11887200" cy="1376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0718" y="209303"/>
            <a:ext cx="10460990" cy="837212"/>
          </a:xfrm>
        </p:spPr>
        <p:txBody>
          <a:bodyPr>
            <a:normAutofit/>
          </a:bodyPr>
          <a:lstStyle/>
          <a:p>
            <a:pPr algn="ctr"/>
            <a:r>
              <a:rPr lang="en-US" sz="3700" u="sng" dirty="0">
                <a:solidFill>
                  <a:schemeClr val="accent1"/>
                </a:solidFill>
              </a:rPr>
              <a:t>M1830 Bathing K-8</a:t>
            </a:r>
          </a:p>
        </p:txBody>
      </p:sp>
      <p:sp>
        <p:nvSpPr>
          <p:cNvPr id="3" name="Content Placeholder 2"/>
          <p:cNvSpPr>
            <a:spLocks noGrp="1"/>
          </p:cNvSpPr>
          <p:nvPr>
            <p:ph idx="1"/>
          </p:nvPr>
        </p:nvSpPr>
        <p:spPr>
          <a:xfrm>
            <a:off x="289719" y="899319"/>
            <a:ext cx="12420600" cy="8305800"/>
          </a:xfrm>
        </p:spPr>
        <p:txBody>
          <a:bodyPr>
            <a:normAutofit/>
          </a:bodyPr>
          <a:lstStyle/>
          <a:p>
            <a:pPr marL="0" indent="0">
              <a:spcBef>
                <a:spcPts val="0"/>
              </a:spcBef>
            </a:pPr>
            <a:r>
              <a:rPr lang="en-US" sz="4400" b="1" dirty="0">
                <a:solidFill>
                  <a:schemeClr val="tx1"/>
                </a:solidFill>
              </a:rPr>
              <a:t>Patient is temporarily unable to bathe in tub or shower due to combined medical restrictions and environmental barriers responses:</a:t>
            </a:r>
            <a:endParaRPr lang="en-US" sz="4400" dirty="0">
              <a:solidFill>
                <a:schemeClr val="tx1"/>
              </a:solidFill>
            </a:endParaRPr>
          </a:p>
          <a:p>
            <a:pPr marL="152881" indent="0"/>
            <a:endParaRPr lang="en-US" sz="800" dirty="0">
              <a:solidFill>
                <a:schemeClr val="tx1"/>
              </a:solidFill>
            </a:endParaRPr>
          </a:p>
          <a:p>
            <a:r>
              <a:rPr lang="en-US" sz="3600" b="1" dirty="0">
                <a:solidFill>
                  <a:schemeClr val="tx1"/>
                </a:solidFill>
              </a:rPr>
              <a:t>Response “4” </a:t>
            </a:r>
            <a:r>
              <a:rPr lang="en-US" sz="3600" dirty="0">
                <a:solidFill>
                  <a:schemeClr val="tx1"/>
                </a:solidFill>
              </a:rPr>
              <a:t>– patient must be able to safely and independently bathe out side the tub/shower, </a:t>
            </a:r>
            <a:r>
              <a:rPr lang="en-US" sz="3600" b="1" dirty="0">
                <a:solidFill>
                  <a:schemeClr val="tx1"/>
                </a:solidFill>
              </a:rPr>
              <a:t>including independently accessing</a:t>
            </a:r>
            <a:r>
              <a:rPr lang="en-US" sz="3600" dirty="0">
                <a:solidFill>
                  <a:schemeClr val="tx1"/>
                </a:solidFill>
              </a:rPr>
              <a:t> water at the </a:t>
            </a:r>
            <a:r>
              <a:rPr lang="en-US" sz="3600" b="1" dirty="0">
                <a:solidFill>
                  <a:schemeClr val="tx1"/>
                </a:solidFill>
              </a:rPr>
              <a:t>sink</a:t>
            </a:r>
            <a:r>
              <a:rPr lang="en-US" sz="3600" dirty="0">
                <a:solidFill>
                  <a:schemeClr val="tx1"/>
                </a:solidFill>
              </a:rPr>
              <a:t>, or setting up a </a:t>
            </a:r>
            <a:r>
              <a:rPr lang="en-US" sz="3600" b="1" dirty="0">
                <a:solidFill>
                  <a:schemeClr val="tx1"/>
                </a:solidFill>
              </a:rPr>
              <a:t>basin at the bedside</a:t>
            </a:r>
            <a:r>
              <a:rPr lang="en-US" sz="3600" dirty="0">
                <a:solidFill>
                  <a:schemeClr val="tx1"/>
                </a:solidFill>
              </a:rPr>
              <a:t>. Chair/bedside CH 3 wording K-8</a:t>
            </a:r>
          </a:p>
          <a:p>
            <a:r>
              <a:rPr lang="en-US" sz="3600" b="1" dirty="0">
                <a:solidFill>
                  <a:schemeClr val="tx1"/>
                </a:solidFill>
              </a:rPr>
              <a:t>Response “5” </a:t>
            </a:r>
            <a:r>
              <a:rPr lang="en-US" sz="3600" dirty="0">
                <a:solidFill>
                  <a:schemeClr val="tx1"/>
                </a:solidFill>
              </a:rPr>
              <a:t>– patient must be unable to bathe in the tub/shower, but </a:t>
            </a:r>
            <a:r>
              <a:rPr lang="en-US" sz="3600" b="1" dirty="0">
                <a:solidFill>
                  <a:schemeClr val="tx1"/>
                </a:solidFill>
              </a:rPr>
              <a:t>can participate </a:t>
            </a:r>
            <a:r>
              <a:rPr lang="en-US" sz="3600" dirty="0">
                <a:solidFill>
                  <a:schemeClr val="tx1"/>
                </a:solidFill>
              </a:rPr>
              <a:t>in bathing self but </a:t>
            </a:r>
            <a:r>
              <a:rPr lang="en-US" sz="3600" b="1" dirty="0">
                <a:solidFill>
                  <a:schemeClr val="tx1"/>
                </a:solidFill>
              </a:rPr>
              <a:t>needs intermittent or continuous assistance/supervision </a:t>
            </a:r>
            <a:r>
              <a:rPr lang="en-US" sz="3600" dirty="0">
                <a:solidFill>
                  <a:schemeClr val="tx1"/>
                </a:solidFill>
              </a:rPr>
              <a:t>.</a:t>
            </a:r>
          </a:p>
          <a:p>
            <a:r>
              <a:rPr lang="en-US" sz="3600" b="1" dirty="0">
                <a:solidFill>
                  <a:schemeClr val="tx1"/>
                </a:solidFill>
              </a:rPr>
              <a:t>Response “6” </a:t>
            </a:r>
            <a:r>
              <a:rPr lang="en-US" sz="3600" dirty="0">
                <a:solidFill>
                  <a:schemeClr val="tx1"/>
                </a:solidFill>
              </a:rPr>
              <a:t>– patient is totally unable to participate in bathing and is </a:t>
            </a:r>
            <a:r>
              <a:rPr lang="en-US" sz="3600" b="1" dirty="0">
                <a:solidFill>
                  <a:schemeClr val="tx1"/>
                </a:solidFill>
              </a:rPr>
              <a:t>totally bathed by another person </a:t>
            </a:r>
            <a:r>
              <a:rPr lang="en-US" sz="3600" dirty="0">
                <a:solidFill>
                  <a:schemeClr val="tx1"/>
                </a:solidFill>
              </a:rPr>
              <a:t>regardless of where bathing occurs or the patient has a functioning tub or shower.</a:t>
            </a:r>
          </a:p>
          <a:p>
            <a:pPr marL="152881" indent="0"/>
            <a:endParaRPr lang="en-US" b="1" dirty="0">
              <a:solidFill>
                <a:schemeClr val="tx1"/>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213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178120298"/>
              </p:ext>
            </p:extLst>
          </p:nvPr>
        </p:nvGraphicFramePr>
        <p:xfrm>
          <a:off x="2423319" y="8976519"/>
          <a:ext cx="7409868" cy="537062"/>
        </p:xfrm>
        <a:graphic>
          <a:graphicData uri="http://schemas.openxmlformats.org/drawingml/2006/table">
            <a:tbl>
              <a:tblPr firstRow="1" bandRow="1">
                <a:tableStyleId>{5C22544A-7EE6-4342-B048-85BDC9FD1C3A}</a:tableStyleId>
              </a:tblPr>
              <a:tblGrid>
                <a:gridCol w="7409868">
                  <a:extLst>
                    <a:ext uri="{9D8B030D-6E8A-4147-A177-3AD203B41FA5}">
                      <a16:colId xmlns:a16="http://schemas.microsoft.com/office/drawing/2014/main" val="20000"/>
                    </a:ext>
                  </a:extLst>
                </a:gridCol>
              </a:tblGrid>
              <a:tr h="442119">
                <a:tc>
                  <a:txBody>
                    <a:bodyPr/>
                    <a:lstStyle/>
                    <a:p>
                      <a:pPr algn="ctr"/>
                      <a:r>
                        <a:rPr lang="en-US" sz="2700" dirty="0"/>
                        <a:t>This is an example of a “stacked question”</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0"/>
            <a:ext cx="11768614" cy="1151168"/>
          </a:xfrm>
        </p:spPr>
        <p:txBody>
          <a:bodyPr>
            <a:normAutofit/>
          </a:bodyPr>
          <a:lstStyle/>
          <a:p>
            <a:pPr algn="ctr"/>
            <a:r>
              <a:rPr lang="en-US" sz="4500" dirty="0">
                <a:solidFill>
                  <a:schemeClr val="accent1"/>
                </a:solidFill>
              </a:rPr>
              <a:t>Test Your Knowledge</a:t>
            </a:r>
          </a:p>
        </p:txBody>
      </p:sp>
      <p:sp>
        <p:nvSpPr>
          <p:cNvPr id="3" name="Content Placeholder 2"/>
          <p:cNvSpPr>
            <a:spLocks noGrp="1"/>
          </p:cNvSpPr>
          <p:nvPr>
            <p:ph idx="1"/>
          </p:nvPr>
        </p:nvSpPr>
        <p:spPr>
          <a:xfrm>
            <a:off x="419113" y="975519"/>
            <a:ext cx="12204489" cy="6648621"/>
          </a:xfrm>
        </p:spPr>
        <p:txBody>
          <a:bodyPr>
            <a:normAutofit/>
          </a:bodyPr>
          <a:lstStyle/>
          <a:p>
            <a:pPr marL="0" indent="0"/>
            <a:r>
              <a:rPr lang="en-US" sz="3200" b="1" dirty="0">
                <a:solidFill>
                  <a:srgbClr val="000000"/>
                </a:solidFill>
              </a:rPr>
              <a:t>You ask your patient to show you where she bathes, and she states that she bathes at the sink in the bathroom.</a:t>
            </a:r>
          </a:p>
          <a:p>
            <a:pPr marL="171450" indent="-171450">
              <a:buFont typeface="Arial"/>
              <a:buChar char="•"/>
            </a:pPr>
            <a:endParaRPr lang="en-US" sz="900" dirty="0">
              <a:solidFill>
                <a:srgbClr val="000000"/>
              </a:solidFill>
            </a:endParaRPr>
          </a:p>
          <a:p>
            <a:pPr marL="457200" indent="-457200">
              <a:buFont typeface="Arial"/>
              <a:buChar char="•"/>
            </a:pPr>
            <a:r>
              <a:rPr lang="en-US" sz="3200" dirty="0">
                <a:solidFill>
                  <a:srgbClr val="000000"/>
                </a:solidFill>
              </a:rPr>
              <a:t>When asked why she doesn’t bathe in the shower, the patient states a sink bath is a personal preference.</a:t>
            </a:r>
          </a:p>
          <a:p>
            <a:pPr marL="171450" indent="-171450">
              <a:buFont typeface="Arial"/>
              <a:buChar char="•"/>
            </a:pPr>
            <a:endParaRPr lang="en-US" sz="900" dirty="0">
              <a:solidFill>
                <a:srgbClr val="000000"/>
              </a:solidFill>
            </a:endParaRPr>
          </a:p>
          <a:p>
            <a:pPr marL="457200" indent="-457200">
              <a:buFont typeface="Arial"/>
              <a:buChar char="•"/>
            </a:pPr>
            <a:r>
              <a:rPr lang="en-US" sz="3200" dirty="0">
                <a:solidFill>
                  <a:srgbClr val="000000"/>
                </a:solidFill>
              </a:rPr>
              <a:t>When asked, the patient demonstrates that she can safely get in and out of the shower.  You do not observe any physical, neuro/emotional/behavioral, or cognitive issues that would present a barrier to showering independently.</a:t>
            </a:r>
          </a:p>
          <a:p>
            <a:pPr marL="171450" indent="-171450">
              <a:buFont typeface="Arial"/>
              <a:buChar char="•"/>
            </a:pPr>
            <a:endParaRPr lang="en-US" sz="900" dirty="0">
              <a:solidFill>
                <a:srgbClr val="000000"/>
              </a:solidFill>
            </a:endParaRPr>
          </a:p>
          <a:p>
            <a:pPr marL="457200" indent="-457200">
              <a:buFont typeface="Arial"/>
              <a:buChar char="•"/>
            </a:pPr>
            <a:r>
              <a:rPr lang="en-US" sz="3200" b="1" dirty="0">
                <a:solidFill>
                  <a:srgbClr val="000000"/>
                </a:solidFill>
              </a:rPr>
              <a:t>How would you score M1830 Bathing?</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214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792851336"/>
              </p:ext>
            </p:extLst>
          </p:nvPr>
        </p:nvGraphicFramePr>
        <p:xfrm>
          <a:off x="289719" y="6461919"/>
          <a:ext cx="4648200" cy="3005942"/>
        </p:xfrm>
        <a:graphic>
          <a:graphicData uri="http://schemas.openxmlformats.org/drawingml/2006/table">
            <a:tbl>
              <a:tblPr firstRow="1" bandRow="1">
                <a:tableStyleId>{5C22544A-7EE6-4342-B048-85BDC9FD1C3A}</a:tableStyleId>
              </a:tblPr>
              <a:tblGrid>
                <a:gridCol w="4648200">
                  <a:extLst>
                    <a:ext uri="{9D8B030D-6E8A-4147-A177-3AD203B41FA5}">
                      <a16:colId xmlns:a16="http://schemas.microsoft.com/office/drawing/2014/main" val="20000"/>
                    </a:ext>
                  </a:extLst>
                </a:gridCol>
              </a:tblGrid>
              <a:tr h="2956719">
                <a:tc>
                  <a:txBody>
                    <a:bodyPr/>
                    <a:lstStyle/>
                    <a:p>
                      <a:r>
                        <a:rPr lang="en-US" sz="2700" dirty="0"/>
                        <a:t>Can bathe in Tub/Shower</a:t>
                      </a:r>
                    </a:p>
                    <a:p>
                      <a:r>
                        <a:rPr lang="en-US" sz="2700" dirty="0"/>
                        <a:t>“0” no</a:t>
                      </a:r>
                      <a:r>
                        <a:rPr lang="en-US" sz="2700" baseline="0" dirty="0"/>
                        <a:t> assist or device</a:t>
                      </a:r>
                    </a:p>
                    <a:p>
                      <a:r>
                        <a:rPr lang="en-US" sz="2700" baseline="0" dirty="0"/>
                        <a:t>“1” no assist but needs device</a:t>
                      </a:r>
                    </a:p>
                    <a:p>
                      <a:r>
                        <a:rPr lang="en-US" sz="2700" baseline="0" dirty="0"/>
                        <a:t>“2” Intermittent human   </a:t>
                      </a:r>
                    </a:p>
                    <a:p>
                      <a:r>
                        <a:rPr lang="en-US" sz="2700" baseline="0" dirty="0"/>
                        <a:t>       assist</a:t>
                      </a:r>
                    </a:p>
                    <a:p>
                      <a:r>
                        <a:rPr lang="en-US" sz="2700" baseline="0" dirty="0"/>
                        <a:t>“3” Continuous human  </a:t>
                      </a:r>
                    </a:p>
                    <a:p>
                      <a:r>
                        <a:rPr lang="en-US" sz="2700" baseline="0" dirty="0"/>
                        <a:t>      assist</a:t>
                      </a:r>
                      <a:endParaRPr lang="en-US" sz="2700" dirty="0"/>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064686062"/>
              </p:ext>
            </p:extLst>
          </p:nvPr>
        </p:nvGraphicFramePr>
        <p:xfrm>
          <a:off x="5090319" y="6461920"/>
          <a:ext cx="4903589" cy="2935012"/>
        </p:xfrm>
        <a:graphic>
          <a:graphicData uri="http://schemas.openxmlformats.org/drawingml/2006/table">
            <a:tbl>
              <a:tblPr firstRow="1" bandRow="1">
                <a:tableStyleId>{5C22544A-7EE6-4342-B048-85BDC9FD1C3A}</a:tableStyleId>
              </a:tblPr>
              <a:tblGrid>
                <a:gridCol w="4903589">
                  <a:extLst>
                    <a:ext uri="{9D8B030D-6E8A-4147-A177-3AD203B41FA5}">
                      <a16:colId xmlns:a16="http://schemas.microsoft.com/office/drawing/2014/main" val="20000"/>
                    </a:ext>
                  </a:extLst>
                </a:gridCol>
              </a:tblGrid>
              <a:tr h="2935012">
                <a:tc>
                  <a:txBody>
                    <a:bodyPr/>
                    <a:lstStyle/>
                    <a:p>
                      <a:r>
                        <a:rPr lang="en-US" sz="2700" b="1" dirty="0"/>
                        <a:t>Can NOT bathe in Tub/Shower</a:t>
                      </a:r>
                    </a:p>
                    <a:p>
                      <a:r>
                        <a:rPr lang="en-US" sz="2700" dirty="0"/>
                        <a:t>“4” independent –no human assist needed, can access water at sink or bedside or commode</a:t>
                      </a:r>
                    </a:p>
                    <a:p>
                      <a:r>
                        <a:rPr lang="en-US" sz="2700" dirty="0"/>
                        <a:t>“5” able to participate but needs human assist/supervision</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919512143"/>
              </p:ext>
            </p:extLst>
          </p:nvPr>
        </p:nvGraphicFramePr>
        <p:xfrm>
          <a:off x="10310112" y="6526956"/>
          <a:ext cx="2615248" cy="2144763"/>
        </p:xfrm>
        <a:graphic>
          <a:graphicData uri="http://schemas.openxmlformats.org/drawingml/2006/table">
            <a:tbl>
              <a:tblPr firstRow="1" bandRow="1">
                <a:tableStyleId>{5C22544A-7EE6-4342-B048-85BDC9FD1C3A}</a:tableStyleId>
              </a:tblPr>
              <a:tblGrid>
                <a:gridCol w="2615248">
                  <a:extLst>
                    <a:ext uri="{9D8B030D-6E8A-4147-A177-3AD203B41FA5}">
                      <a16:colId xmlns:a16="http://schemas.microsoft.com/office/drawing/2014/main" val="20000"/>
                    </a:ext>
                  </a:extLst>
                </a:gridCol>
              </a:tblGrid>
              <a:tr h="2144763">
                <a:tc>
                  <a:txBody>
                    <a:bodyPr/>
                    <a:lstStyle/>
                    <a:p>
                      <a:endParaRPr lang="en-US" sz="1000" dirty="0"/>
                    </a:p>
                    <a:p>
                      <a:r>
                        <a:rPr lang="en-US" sz="2700" dirty="0"/>
                        <a:t>“6” Unable to</a:t>
                      </a:r>
                      <a:r>
                        <a:rPr lang="en-US" sz="2700" baseline="0" dirty="0"/>
                        <a:t> e</a:t>
                      </a:r>
                      <a:r>
                        <a:rPr lang="en-US" sz="2700" dirty="0"/>
                        <a:t>ffectively participate</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6268303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37" y="313957"/>
            <a:ext cx="13076238" cy="941864"/>
          </a:xfrm>
        </p:spPr>
        <p:txBody>
          <a:bodyPr>
            <a:normAutofit/>
          </a:bodyPr>
          <a:lstStyle/>
          <a:p>
            <a:endParaRPr lang="en-US" sz="3700" u="sng" spc="-166" dirty="0"/>
          </a:p>
        </p:txBody>
      </p:sp>
      <p:sp>
        <p:nvSpPr>
          <p:cNvPr id="3" name="Content Placeholder 2"/>
          <p:cNvSpPr>
            <a:spLocks noGrp="1"/>
          </p:cNvSpPr>
          <p:nvPr>
            <p:ph idx="1"/>
          </p:nvPr>
        </p:nvSpPr>
        <p:spPr>
          <a:xfrm>
            <a:off x="1629" y="4186062"/>
            <a:ext cx="13074609" cy="4709320"/>
          </a:xfrm>
        </p:spPr>
        <p:txBody>
          <a:bodyPr>
            <a:noAutofit/>
          </a:bodyPr>
          <a:lstStyle/>
          <a:p>
            <a:pPr marL="457200" indent="-457200">
              <a:buFont typeface="Arial"/>
              <a:buChar char="•"/>
            </a:pPr>
            <a:r>
              <a:rPr lang="en-US" sz="3000" b="1" dirty="0">
                <a:solidFill>
                  <a:srgbClr val="000000"/>
                </a:solidFill>
              </a:rPr>
              <a:t>Excludes</a:t>
            </a:r>
            <a:r>
              <a:rPr lang="en-US" sz="3000" dirty="0">
                <a:solidFill>
                  <a:srgbClr val="000000"/>
                </a:solidFill>
              </a:rPr>
              <a:t> personal hygiene and management of clothing when toileting and Emptying bedpan</a:t>
            </a:r>
          </a:p>
          <a:p>
            <a:pPr marL="571500" indent="-571500">
              <a:buFont typeface="Arial"/>
              <a:buChar char="•"/>
            </a:pPr>
            <a:r>
              <a:rPr lang="en-US" sz="3000" b="1" dirty="0">
                <a:solidFill>
                  <a:srgbClr val="000000"/>
                </a:solidFill>
              </a:rPr>
              <a:t>Response “0” </a:t>
            </a:r>
            <a:r>
              <a:rPr lang="en-US" sz="3000" dirty="0">
                <a:solidFill>
                  <a:srgbClr val="000000"/>
                </a:solidFill>
              </a:rPr>
              <a:t>– patient can get to and from the toilet during the day independently, but uses the bedside commode at night independently for convenience.</a:t>
            </a:r>
          </a:p>
          <a:p>
            <a:pPr marL="571500" indent="-571500">
              <a:buFont typeface="Arial"/>
              <a:buChar char="•"/>
            </a:pPr>
            <a:r>
              <a:rPr lang="en-US" sz="3000" b="1" dirty="0">
                <a:solidFill>
                  <a:srgbClr val="000000"/>
                </a:solidFill>
              </a:rPr>
              <a:t>Response “1” </a:t>
            </a:r>
            <a:r>
              <a:rPr lang="en-US" sz="3000" dirty="0">
                <a:solidFill>
                  <a:srgbClr val="000000"/>
                </a:solidFill>
              </a:rPr>
              <a:t>- patient needs standby assist getting to and from the toilet safely or requires verbal cueing/reminders?</a:t>
            </a:r>
          </a:p>
          <a:p>
            <a:pPr marL="571500" indent="-571500">
              <a:buFont typeface="Arial"/>
              <a:buChar char="•"/>
            </a:pPr>
            <a:r>
              <a:rPr lang="en-US" sz="3000" b="1" dirty="0">
                <a:solidFill>
                  <a:srgbClr val="000000"/>
                </a:solidFill>
              </a:rPr>
              <a:t>Response “1” </a:t>
            </a:r>
            <a:r>
              <a:rPr lang="en-US" sz="3000" dirty="0">
                <a:solidFill>
                  <a:srgbClr val="000000"/>
                </a:solidFill>
              </a:rPr>
              <a:t>– patient needs assistance getting to/from the toilet or with toileting transfer or both.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215</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68878393"/>
              </p:ext>
            </p:extLst>
          </p:nvPr>
        </p:nvGraphicFramePr>
        <p:xfrm>
          <a:off x="1127919" y="8861585"/>
          <a:ext cx="9858149" cy="545285"/>
        </p:xfrm>
        <a:graphic>
          <a:graphicData uri="http://schemas.openxmlformats.org/drawingml/2006/table">
            <a:tbl>
              <a:tblPr firstRow="1" bandRow="1">
                <a:tableStyleId>{5C22544A-7EE6-4342-B048-85BDC9FD1C3A}</a:tableStyleId>
              </a:tblPr>
              <a:tblGrid>
                <a:gridCol w="9858149">
                  <a:extLst>
                    <a:ext uri="{9D8B030D-6E8A-4147-A177-3AD203B41FA5}">
                      <a16:colId xmlns:a16="http://schemas.microsoft.com/office/drawing/2014/main" val="20000"/>
                    </a:ext>
                  </a:extLst>
                </a:gridCol>
              </a:tblGrid>
              <a:tr h="5452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300" dirty="0"/>
                        <a:t>Day of Assessment and if</a:t>
                      </a:r>
                      <a:r>
                        <a:rPr lang="en-US" sz="2300" baseline="0" dirty="0"/>
                        <a:t> ability varies 50% of assessment time frame applies</a:t>
                      </a:r>
                      <a:endParaRPr lang="en-US" sz="2300" dirty="0"/>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pic>
        <p:nvPicPr>
          <p:cNvPr id="849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0"/>
            <a:ext cx="13185207" cy="4186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1266425864"/>
              </p:ext>
            </p:extLst>
          </p:nvPr>
        </p:nvGraphicFramePr>
        <p:xfrm>
          <a:off x="7452519" y="518319"/>
          <a:ext cx="5052044" cy="578338"/>
        </p:xfrm>
        <a:graphic>
          <a:graphicData uri="http://schemas.openxmlformats.org/drawingml/2006/table">
            <a:tbl>
              <a:tblPr firstRow="1" bandRow="1">
                <a:tableStyleId>{5C22544A-7EE6-4342-B048-85BDC9FD1C3A}</a:tableStyleId>
              </a:tblPr>
              <a:tblGrid>
                <a:gridCol w="5052044">
                  <a:extLst>
                    <a:ext uri="{9D8B030D-6E8A-4147-A177-3AD203B41FA5}">
                      <a16:colId xmlns:a16="http://schemas.microsoft.com/office/drawing/2014/main" val="20000"/>
                    </a:ext>
                  </a:extLst>
                </a:gridCol>
              </a:tblGrid>
              <a:tr h="578338">
                <a:tc>
                  <a:txBody>
                    <a:bodyPr/>
                    <a:lstStyle/>
                    <a:p>
                      <a:r>
                        <a:rPr lang="en-US" sz="2700" dirty="0"/>
                        <a:t>Ability &amp; Safety           K-9 &amp;K-10</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401" y="165244"/>
            <a:ext cx="11768614" cy="743577"/>
          </a:xfrm>
        </p:spPr>
        <p:txBody>
          <a:bodyPr>
            <a:normAutofit/>
          </a:bodyPr>
          <a:lstStyle/>
          <a:p>
            <a:pPr algn="ctr"/>
            <a:r>
              <a:rPr lang="en-US" sz="3700" u="sng" dirty="0">
                <a:solidFill>
                  <a:schemeClr val="accent1"/>
                </a:solidFill>
              </a:rPr>
              <a:t>M1840 Toilet Transferring K-10</a:t>
            </a:r>
          </a:p>
        </p:txBody>
      </p:sp>
      <p:sp>
        <p:nvSpPr>
          <p:cNvPr id="3" name="Content Placeholder 2"/>
          <p:cNvSpPr>
            <a:spLocks noGrp="1"/>
          </p:cNvSpPr>
          <p:nvPr>
            <p:ph idx="1"/>
          </p:nvPr>
        </p:nvSpPr>
        <p:spPr>
          <a:xfrm>
            <a:off x="251467" y="1046515"/>
            <a:ext cx="12535052" cy="8372123"/>
          </a:xfrm>
        </p:spPr>
        <p:txBody>
          <a:bodyPr>
            <a:noAutofit/>
          </a:bodyPr>
          <a:lstStyle/>
          <a:p>
            <a:pPr marL="515938" indent="-457200">
              <a:buFont typeface="Arial"/>
              <a:buChar char="•"/>
            </a:pPr>
            <a:r>
              <a:rPr lang="en-US" sz="2800" b="1" dirty="0">
                <a:solidFill>
                  <a:srgbClr val="000000"/>
                </a:solidFill>
              </a:rPr>
              <a:t>Response “3” </a:t>
            </a:r>
            <a:r>
              <a:rPr lang="en-US" sz="2800" dirty="0">
                <a:solidFill>
                  <a:srgbClr val="000000"/>
                </a:solidFill>
              </a:rPr>
              <a:t>– patient who is </a:t>
            </a:r>
            <a:r>
              <a:rPr lang="en-US" sz="2800" b="1" dirty="0">
                <a:solidFill>
                  <a:srgbClr val="000000"/>
                </a:solidFill>
              </a:rPr>
              <a:t>unable</a:t>
            </a:r>
            <a:r>
              <a:rPr lang="en-US" sz="2800" dirty="0">
                <a:solidFill>
                  <a:srgbClr val="000000"/>
                </a:solidFill>
              </a:rPr>
              <a:t> to get to/from the </a:t>
            </a:r>
            <a:r>
              <a:rPr lang="en-US" sz="2800" b="1" dirty="0">
                <a:solidFill>
                  <a:srgbClr val="000000"/>
                </a:solidFill>
              </a:rPr>
              <a:t>toilet or bedside commode</a:t>
            </a:r>
            <a:r>
              <a:rPr lang="en-US" sz="2800" dirty="0">
                <a:solidFill>
                  <a:srgbClr val="000000"/>
                </a:solidFill>
              </a:rPr>
              <a:t>, but is </a:t>
            </a:r>
            <a:r>
              <a:rPr lang="en-US" sz="2800" b="1" dirty="0">
                <a:solidFill>
                  <a:srgbClr val="000000"/>
                </a:solidFill>
              </a:rPr>
              <a:t>able</a:t>
            </a:r>
            <a:r>
              <a:rPr lang="en-US" sz="2800" dirty="0">
                <a:solidFill>
                  <a:srgbClr val="000000"/>
                </a:solidFill>
              </a:rPr>
              <a:t> to place and remove a </a:t>
            </a:r>
            <a:r>
              <a:rPr lang="en-US" sz="2800" b="1" dirty="0">
                <a:solidFill>
                  <a:srgbClr val="000000"/>
                </a:solidFill>
              </a:rPr>
              <a:t>bedpan/urinal independently</a:t>
            </a:r>
            <a:r>
              <a:rPr lang="en-US" sz="2800" dirty="0">
                <a:solidFill>
                  <a:srgbClr val="000000"/>
                </a:solidFill>
              </a:rPr>
              <a:t>.  Excludes emptying bedpan/urinal.</a:t>
            </a:r>
          </a:p>
          <a:p>
            <a:pPr marL="515938" indent="-457200">
              <a:buFont typeface="Arial"/>
              <a:buChar char="•"/>
            </a:pPr>
            <a:r>
              <a:rPr lang="en-US" sz="2800" b="1" dirty="0">
                <a:solidFill>
                  <a:srgbClr val="000000"/>
                </a:solidFill>
              </a:rPr>
              <a:t>What is patient able to do 50% of time frame? – Example:</a:t>
            </a:r>
            <a:endParaRPr lang="en-US" sz="2800" dirty="0">
              <a:solidFill>
                <a:srgbClr val="000000"/>
              </a:solidFill>
            </a:endParaRPr>
          </a:p>
          <a:p>
            <a:pPr marL="515938" indent="-457200">
              <a:buFont typeface="Arial"/>
              <a:buChar char="•"/>
            </a:pPr>
            <a:r>
              <a:rPr lang="en-US" sz="2800" b="1" dirty="0">
                <a:solidFill>
                  <a:srgbClr val="000000"/>
                </a:solidFill>
              </a:rPr>
              <a:t>SCENARIO:</a:t>
            </a:r>
            <a:r>
              <a:rPr lang="en-US" sz="2800" dirty="0">
                <a:solidFill>
                  <a:srgbClr val="000000"/>
                </a:solidFill>
              </a:rPr>
              <a:t>  Your patient is independent to/from and on/off toilet during day 9AM to 8 PM.  At 8 PM, she takes a sleeping medication along with her pain medication and becomes unsafe to walk even with help until 9 AM.  During the night she is safely assisted to the BSC by her husband.  For 13 hours, she is unsafe getting to the toilet but is able with assist to use BSC.</a:t>
            </a:r>
          </a:p>
          <a:p>
            <a:pPr marL="58738" indent="0"/>
            <a:endParaRPr lang="en-US" sz="2800" dirty="0">
              <a:solidFill>
                <a:srgbClr val="000000"/>
              </a:solidFill>
            </a:endParaRPr>
          </a:p>
          <a:p>
            <a:pPr marL="860425" lvl="1" indent="-566738">
              <a:buNone/>
            </a:pPr>
            <a:r>
              <a:rPr lang="en-US" sz="2800" b="1" dirty="0">
                <a:solidFill>
                  <a:schemeClr val="accent1"/>
                </a:solidFill>
              </a:rPr>
              <a:t>0</a:t>
            </a:r>
            <a:r>
              <a:rPr lang="en-US" sz="2800" dirty="0">
                <a:solidFill>
                  <a:srgbClr val="000000"/>
                </a:solidFill>
              </a:rPr>
              <a:t> - Able to get to/from and transfer independently with or without device</a:t>
            </a:r>
          </a:p>
          <a:p>
            <a:pPr marL="860425" lvl="1" indent="-566738">
              <a:buNone/>
            </a:pPr>
            <a:r>
              <a:rPr lang="en-US" sz="2800" b="1" dirty="0">
                <a:solidFill>
                  <a:srgbClr val="CD0920"/>
                </a:solidFill>
              </a:rPr>
              <a:t>1</a:t>
            </a:r>
            <a:r>
              <a:rPr lang="en-US" sz="2800" dirty="0">
                <a:solidFill>
                  <a:srgbClr val="000000"/>
                </a:solidFill>
              </a:rPr>
              <a:t> - When reminded, assisted, or supervised by another person, able to…</a:t>
            </a:r>
          </a:p>
          <a:p>
            <a:pPr marL="860425" lvl="1" indent="-566738">
              <a:buNone/>
            </a:pPr>
            <a:r>
              <a:rPr lang="en-US" sz="2800" b="1" dirty="0">
                <a:solidFill>
                  <a:srgbClr val="CD0920"/>
                </a:solidFill>
              </a:rPr>
              <a:t>2</a:t>
            </a:r>
            <a:r>
              <a:rPr lang="en-US" sz="2800" dirty="0">
                <a:solidFill>
                  <a:srgbClr val="000000"/>
                </a:solidFill>
              </a:rPr>
              <a:t> - Unable to get to and from the toilet but is able to use BSC – with or without assistance</a:t>
            </a:r>
          </a:p>
          <a:p>
            <a:pPr marL="860425" lvl="1" indent="-566738">
              <a:buNone/>
            </a:pPr>
            <a:r>
              <a:rPr lang="en-US" sz="2800" b="1" dirty="0">
                <a:solidFill>
                  <a:srgbClr val="CD0920"/>
                </a:solidFill>
              </a:rPr>
              <a:t>3</a:t>
            </a:r>
            <a:r>
              <a:rPr lang="en-US" sz="2800" dirty="0">
                <a:solidFill>
                  <a:srgbClr val="000000"/>
                </a:solidFill>
              </a:rPr>
              <a:t> - Unable to get to and from the toilet or BSC but is able to use a bedpan/urinal independently</a:t>
            </a:r>
          </a:p>
          <a:p>
            <a:pPr marL="860425" lvl="1" indent="-566738">
              <a:buNone/>
            </a:pPr>
            <a:r>
              <a:rPr lang="en-US" sz="2800" b="1" dirty="0">
                <a:solidFill>
                  <a:srgbClr val="CD0920"/>
                </a:solidFill>
              </a:rPr>
              <a:t>4</a:t>
            </a:r>
            <a:r>
              <a:rPr lang="en-US" sz="2800" dirty="0">
                <a:solidFill>
                  <a:srgbClr val="000000"/>
                </a:solidFill>
              </a:rPr>
              <a:t> - Is totally dependent in toileting</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216</a:t>
            </a:fld>
            <a:endParaRPr lang="en-US" dirty="0"/>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40" y="-209301"/>
            <a:ext cx="12204489" cy="1255818"/>
          </a:xfrm>
        </p:spPr>
        <p:txBody>
          <a:bodyPr>
            <a:normAutofit/>
          </a:bodyPr>
          <a:lstStyle/>
          <a:p>
            <a:r>
              <a:rPr lang="en-US" sz="3700" u="sng" spc="-335" dirty="0"/>
              <a:t>M1845 Toileting Hygiene (No majority) K-11 &amp; K-12</a:t>
            </a:r>
          </a:p>
        </p:txBody>
      </p:sp>
      <p:sp>
        <p:nvSpPr>
          <p:cNvPr id="3" name="Content Placeholder 2"/>
          <p:cNvSpPr>
            <a:spLocks noGrp="1"/>
          </p:cNvSpPr>
          <p:nvPr>
            <p:ph idx="1"/>
          </p:nvPr>
        </p:nvSpPr>
        <p:spPr>
          <a:xfrm>
            <a:off x="569519" y="3871119"/>
            <a:ext cx="12140800" cy="4399309"/>
          </a:xfrm>
        </p:spPr>
        <p:txBody>
          <a:bodyPr>
            <a:normAutofit fontScale="92500" lnSpcReduction="20000"/>
          </a:bodyPr>
          <a:lstStyle/>
          <a:p>
            <a:pPr marL="152881" indent="0"/>
            <a:endParaRPr lang="en-US" sz="300" dirty="0"/>
          </a:p>
          <a:p>
            <a:pPr marL="685800" indent="-685800">
              <a:buFont typeface="Arial"/>
              <a:buChar char="•"/>
            </a:pPr>
            <a:r>
              <a:rPr lang="en-US" sz="3500" dirty="0">
                <a:solidFill>
                  <a:srgbClr val="000000"/>
                </a:solidFill>
              </a:rPr>
              <a:t>Includes several activities pulling clothes up or down and adequately cleaning (wiping) the perineal area.  Also includes cleaning area around </a:t>
            </a:r>
            <a:r>
              <a:rPr lang="en-US" sz="3500" u="sng" dirty="0">
                <a:solidFill>
                  <a:srgbClr val="000000"/>
                </a:solidFill>
              </a:rPr>
              <a:t>all stomas</a:t>
            </a:r>
            <a:r>
              <a:rPr lang="en-US" sz="3500" dirty="0">
                <a:solidFill>
                  <a:srgbClr val="000000"/>
                </a:solidFill>
              </a:rPr>
              <a:t>, but not managing equipment and includes ability to maintain hygiene related to catheter care.</a:t>
            </a:r>
          </a:p>
          <a:p>
            <a:pPr marL="685800" indent="-685800">
              <a:buFont typeface="Arial"/>
              <a:buChar char="•"/>
            </a:pPr>
            <a:r>
              <a:rPr lang="en-US" sz="3500" dirty="0">
                <a:solidFill>
                  <a:srgbClr val="000000"/>
                </a:solidFill>
              </a:rPr>
              <a:t>Response “1” – if patient is able to manage toileting hygiene and clothing </a:t>
            </a:r>
            <a:r>
              <a:rPr lang="en-US" sz="3500" b="1" dirty="0">
                <a:solidFill>
                  <a:srgbClr val="000000"/>
                </a:solidFill>
              </a:rPr>
              <a:t>IF</a:t>
            </a:r>
            <a:r>
              <a:rPr lang="en-US" sz="3500" dirty="0">
                <a:solidFill>
                  <a:srgbClr val="000000"/>
                </a:solidFill>
              </a:rPr>
              <a:t> clothing/supplies are laid out</a:t>
            </a:r>
          </a:p>
          <a:p>
            <a:pPr marL="685800" indent="-685800">
              <a:buFont typeface="Arial"/>
              <a:buChar char="•"/>
            </a:pPr>
            <a:r>
              <a:rPr lang="en-US" sz="3500" dirty="0">
                <a:solidFill>
                  <a:srgbClr val="000000"/>
                </a:solidFill>
              </a:rPr>
              <a:t>Response “2” -  If the patient can participate in hygiene and or clothing but needs some assistance with either or both.</a:t>
            </a:r>
          </a:p>
          <a:p>
            <a:pPr marL="685800" indent="-685800">
              <a:buFont typeface="Arial"/>
              <a:buChar char="•"/>
            </a:pPr>
            <a:r>
              <a:rPr lang="en-US" sz="3500" dirty="0">
                <a:solidFill>
                  <a:srgbClr val="000000"/>
                </a:solidFill>
              </a:rPr>
              <a:t>Response “2” – includes standby assist or verbal cueing</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217</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343718119"/>
              </p:ext>
            </p:extLst>
          </p:nvPr>
        </p:nvGraphicFramePr>
        <p:xfrm>
          <a:off x="518319" y="8671719"/>
          <a:ext cx="11332740" cy="578338"/>
        </p:xfrm>
        <a:graphic>
          <a:graphicData uri="http://schemas.openxmlformats.org/drawingml/2006/table">
            <a:tbl>
              <a:tblPr firstRow="1" bandRow="1">
                <a:tableStyleId>{5C22544A-7EE6-4342-B048-85BDC9FD1C3A}</a:tableStyleId>
              </a:tblPr>
              <a:tblGrid>
                <a:gridCol w="11332740">
                  <a:extLst>
                    <a:ext uri="{9D8B030D-6E8A-4147-A177-3AD203B41FA5}">
                      <a16:colId xmlns:a16="http://schemas.microsoft.com/office/drawing/2014/main" val="20000"/>
                    </a:ext>
                  </a:extLst>
                </a:gridCol>
              </a:tblGrid>
              <a:tr h="57833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t>Day of Assessment if ability varies 50% of assessment time frame applies</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pic>
        <p:nvPicPr>
          <p:cNvPr id="798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3100915" cy="3871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3010857597"/>
              </p:ext>
            </p:extLst>
          </p:nvPr>
        </p:nvGraphicFramePr>
        <p:xfrm>
          <a:off x="11110119" y="823119"/>
          <a:ext cx="1763275" cy="493985"/>
        </p:xfrm>
        <a:graphic>
          <a:graphicData uri="http://schemas.openxmlformats.org/drawingml/2006/table">
            <a:tbl>
              <a:tblPr firstRow="1" bandRow="1">
                <a:tableStyleId>{5C22544A-7EE6-4342-B048-85BDC9FD1C3A}</a:tableStyleId>
              </a:tblPr>
              <a:tblGrid>
                <a:gridCol w="1763275">
                  <a:extLst>
                    <a:ext uri="{9D8B030D-6E8A-4147-A177-3AD203B41FA5}">
                      <a16:colId xmlns:a16="http://schemas.microsoft.com/office/drawing/2014/main" val="20000"/>
                    </a:ext>
                  </a:extLst>
                </a:gridCol>
              </a:tblGrid>
              <a:tr h="493985">
                <a:tc>
                  <a:txBody>
                    <a:bodyPr/>
                    <a:lstStyle/>
                    <a:p>
                      <a:r>
                        <a:rPr lang="en-US" sz="2300" dirty="0"/>
                        <a:t>K-11 &amp; K-12</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137319"/>
            <a:ext cx="11768614" cy="1013849"/>
          </a:xfrm>
        </p:spPr>
        <p:txBody>
          <a:bodyPr>
            <a:normAutofit/>
          </a:bodyPr>
          <a:lstStyle/>
          <a:p>
            <a:endParaRPr lang="en-US" sz="3700" dirty="0"/>
          </a:p>
        </p:txBody>
      </p:sp>
      <p:sp>
        <p:nvSpPr>
          <p:cNvPr id="3" name="Content Placeholder 2"/>
          <p:cNvSpPr>
            <a:spLocks noGrp="1"/>
          </p:cNvSpPr>
          <p:nvPr>
            <p:ph idx="1"/>
          </p:nvPr>
        </p:nvSpPr>
        <p:spPr>
          <a:xfrm>
            <a:off x="112224" y="3642519"/>
            <a:ext cx="12858301" cy="5345570"/>
          </a:xfrm>
        </p:spPr>
        <p:txBody>
          <a:bodyPr>
            <a:normAutofit lnSpcReduction="10000"/>
          </a:bodyPr>
          <a:lstStyle/>
          <a:p>
            <a:pPr lvl="1"/>
            <a:r>
              <a:rPr lang="en-US" sz="2800" dirty="0">
                <a:solidFill>
                  <a:srgbClr val="000000"/>
                </a:solidFill>
              </a:rPr>
              <a:t>Identifies the patient’s ability to safely transfer from </a:t>
            </a:r>
            <a:r>
              <a:rPr lang="en-US" sz="2800" u="sng" dirty="0">
                <a:solidFill>
                  <a:srgbClr val="000000"/>
                </a:solidFill>
              </a:rPr>
              <a:t>bed to chair and chair to bed or positon self in bed if bedfast</a:t>
            </a:r>
          </a:p>
          <a:p>
            <a:pPr lvl="2"/>
            <a:r>
              <a:rPr lang="en-US" dirty="0">
                <a:solidFill>
                  <a:srgbClr val="000000"/>
                </a:solidFill>
              </a:rPr>
              <a:t>For most patients transfer  between bed and chair will include:</a:t>
            </a:r>
          </a:p>
          <a:p>
            <a:pPr marL="652294" lvl="1" indent="0">
              <a:buNone/>
            </a:pPr>
            <a:endParaRPr lang="en-US" sz="300" dirty="0">
              <a:solidFill>
                <a:srgbClr val="000000"/>
              </a:solidFill>
            </a:endParaRPr>
          </a:p>
          <a:p>
            <a:pPr lvl="2"/>
            <a:r>
              <a:rPr lang="en-US" dirty="0">
                <a:solidFill>
                  <a:srgbClr val="000000"/>
                </a:solidFill>
              </a:rPr>
              <a:t>Supine position on current sleeping surface, to a sitting position on the side then,</a:t>
            </a:r>
          </a:p>
          <a:p>
            <a:pPr marL="652294" lvl="1" indent="0">
              <a:buNone/>
            </a:pPr>
            <a:endParaRPr lang="en-US" sz="300" dirty="0">
              <a:solidFill>
                <a:srgbClr val="000000"/>
              </a:solidFill>
            </a:endParaRPr>
          </a:p>
          <a:p>
            <a:pPr lvl="2"/>
            <a:r>
              <a:rPr lang="en-US" dirty="0">
                <a:solidFill>
                  <a:srgbClr val="000000"/>
                </a:solidFill>
              </a:rPr>
              <a:t>Some type of standing, stand-pivot, sitting pivot or sliding board transfer to sitting surface and then back into bed or sleeping surface.</a:t>
            </a:r>
          </a:p>
          <a:p>
            <a:pPr marL="652294" lvl="1" indent="0">
              <a:buNone/>
            </a:pPr>
            <a:endParaRPr lang="en-US" sz="300" dirty="0">
              <a:solidFill>
                <a:srgbClr val="000000"/>
              </a:solidFill>
            </a:endParaRPr>
          </a:p>
          <a:p>
            <a:pPr lvl="1"/>
            <a:r>
              <a:rPr lang="en-US" sz="3400" dirty="0">
                <a:solidFill>
                  <a:srgbClr val="000000"/>
                </a:solidFill>
              </a:rPr>
              <a:t>If bedfast – able or unable to turn and reposition self in bed</a:t>
            </a:r>
          </a:p>
          <a:p>
            <a:pPr lvl="1"/>
            <a:r>
              <a:rPr lang="en-US" sz="3400" dirty="0">
                <a:solidFill>
                  <a:srgbClr val="000000"/>
                </a:solidFill>
              </a:rPr>
              <a:t>Sleeping and Sitting surfaces may vary.</a:t>
            </a:r>
          </a:p>
          <a:p>
            <a:pPr marL="152881" indent="0"/>
            <a:endParaRPr lang="en-US" sz="300" dirty="0"/>
          </a:p>
          <a:p>
            <a:pPr marL="152881" indent="0"/>
            <a:endParaRPr lang="en-US" sz="2800" dirty="0"/>
          </a:p>
          <a:p>
            <a:pPr marL="152881" indent="0"/>
            <a:endParaRPr lang="en-US" sz="600" dirty="0"/>
          </a:p>
          <a:p>
            <a:pPr marL="652294" lvl="1" indent="0">
              <a:buNone/>
            </a:pPr>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218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505350555"/>
              </p:ext>
            </p:extLst>
          </p:nvPr>
        </p:nvGraphicFramePr>
        <p:xfrm>
          <a:off x="1204119" y="8967212"/>
          <a:ext cx="9753600" cy="491342"/>
        </p:xfrm>
        <a:graphic>
          <a:graphicData uri="http://schemas.openxmlformats.org/drawingml/2006/table">
            <a:tbl>
              <a:tblPr firstRow="1" bandRow="1">
                <a:tableStyleId>{5C22544A-7EE6-4342-B048-85BDC9FD1C3A}</a:tableStyleId>
              </a:tblPr>
              <a:tblGrid>
                <a:gridCol w="9753600">
                  <a:extLst>
                    <a:ext uri="{9D8B030D-6E8A-4147-A177-3AD203B41FA5}">
                      <a16:colId xmlns:a16="http://schemas.microsoft.com/office/drawing/2014/main" val="20000"/>
                    </a:ext>
                  </a:extLst>
                </a:gridCol>
              </a:tblGrid>
              <a:tr h="1713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t>Day of Assessment if ability varies 50% o</a:t>
                      </a:r>
                      <a:r>
                        <a:rPr lang="en-US" sz="2400" i="1" dirty="0"/>
                        <a:t>f</a:t>
                      </a:r>
                      <a:r>
                        <a:rPr lang="en-US" sz="2400" dirty="0"/>
                        <a:t> assessment time frame applies</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084328661"/>
              </p:ext>
            </p:extLst>
          </p:nvPr>
        </p:nvGraphicFramePr>
        <p:xfrm>
          <a:off x="9646164" y="732562"/>
          <a:ext cx="3378028" cy="1133758"/>
        </p:xfrm>
        <a:graphic>
          <a:graphicData uri="http://schemas.openxmlformats.org/drawingml/2006/table">
            <a:tbl>
              <a:tblPr firstRow="1" bandRow="1">
                <a:tableStyleId>{5C22544A-7EE6-4342-B048-85BDC9FD1C3A}</a:tableStyleId>
              </a:tblPr>
              <a:tblGrid>
                <a:gridCol w="3378028">
                  <a:extLst>
                    <a:ext uri="{9D8B030D-6E8A-4147-A177-3AD203B41FA5}">
                      <a16:colId xmlns:a16="http://schemas.microsoft.com/office/drawing/2014/main" val="20000"/>
                    </a:ext>
                  </a:extLst>
                </a:gridCol>
              </a:tblGrid>
              <a:tr h="1133758">
                <a:tc>
                  <a:txBody>
                    <a:bodyPr/>
                    <a:lstStyle/>
                    <a:p>
                      <a:r>
                        <a:rPr lang="en-US" sz="3400" dirty="0"/>
                        <a:t>K-13 &amp; K-14</a:t>
                      </a:r>
                    </a:p>
                  </a:txBody>
                  <a:tcPr marL="130762" marR="130762" marT="62791" marB="62791">
                    <a:solidFill>
                      <a:srgbClr val="7030A0"/>
                    </a:solidFill>
                  </a:tcPr>
                </a:tc>
                <a:extLst>
                  <a:ext uri="{0D108BD9-81ED-4DB2-BD59-A6C34878D82A}">
                    <a16:rowId xmlns:a16="http://schemas.microsoft.com/office/drawing/2014/main" val="10000"/>
                  </a:ext>
                </a:extLst>
              </a:tr>
            </a:tbl>
          </a:graphicData>
        </a:graphic>
      </p:graphicFrame>
      <p:pic>
        <p:nvPicPr>
          <p:cNvPr id="808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6" y="4"/>
            <a:ext cx="13076238" cy="36425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1854938804"/>
              </p:ext>
            </p:extLst>
          </p:nvPr>
        </p:nvGraphicFramePr>
        <p:xfrm>
          <a:off x="10872470" y="627916"/>
          <a:ext cx="1761649" cy="493985"/>
        </p:xfrm>
        <a:graphic>
          <a:graphicData uri="http://schemas.openxmlformats.org/drawingml/2006/table">
            <a:tbl>
              <a:tblPr firstRow="1" bandRow="1">
                <a:tableStyleId>{5C22544A-7EE6-4342-B048-85BDC9FD1C3A}</a:tableStyleId>
              </a:tblPr>
              <a:tblGrid>
                <a:gridCol w="1761649">
                  <a:extLst>
                    <a:ext uri="{9D8B030D-6E8A-4147-A177-3AD203B41FA5}">
                      <a16:colId xmlns:a16="http://schemas.microsoft.com/office/drawing/2014/main" val="20000"/>
                    </a:ext>
                  </a:extLst>
                </a:gridCol>
              </a:tblGrid>
              <a:tr h="493985">
                <a:tc>
                  <a:txBody>
                    <a:bodyPr/>
                    <a:lstStyle/>
                    <a:p>
                      <a:r>
                        <a:rPr lang="en-US" sz="2300" dirty="0"/>
                        <a:t>K-13 &amp; K-14</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31004716"/>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65240"/>
            <a:ext cx="11768614" cy="826196"/>
          </a:xfrm>
        </p:spPr>
        <p:txBody>
          <a:bodyPr>
            <a:normAutofit/>
          </a:bodyPr>
          <a:lstStyle/>
          <a:p>
            <a:pPr algn="ctr"/>
            <a:r>
              <a:rPr lang="en-US" sz="3700" u="sng" dirty="0">
                <a:solidFill>
                  <a:schemeClr val="accent1"/>
                </a:solidFill>
              </a:rPr>
              <a:t>M1850 Transferring K-14 – only bed and chair</a:t>
            </a:r>
          </a:p>
        </p:txBody>
      </p:sp>
      <p:sp>
        <p:nvSpPr>
          <p:cNvPr id="3" name="Content Placeholder 2"/>
          <p:cNvSpPr>
            <a:spLocks noGrp="1"/>
          </p:cNvSpPr>
          <p:nvPr>
            <p:ph idx="1"/>
          </p:nvPr>
        </p:nvSpPr>
        <p:spPr>
          <a:xfrm>
            <a:off x="326907" y="941868"/>
            <a:ext cx="12422426" cy="8267471"/>
          </a:xfrm>
        </p:spPr>
        <p:txBody>
          <a:bodyPr>
            <a:normAutofit fontScale="92500" lnSpcReduction="10000"/>
          </a:bodyPr>
          <a:lstStyle/>
          <a:p>
            <a:r>
              <a:rPr lang="en-US" sz="3200" dirty="0">
                <a:solidFill>
                  <a:srgbClr val="000000"/>
                </a:solidFill>
              </a:rPr>
              <a:t>Response “1” – means patient can transfer safely with minimal human</a:t>
            </a:r>
          </a:p>
          <a:p>
            <a:r>
              <a:rPr lang="en-US" sz="3200" dirty="0">
                <a:solidFill>
                  <a:srgbClr val="000000"/>
                </a:solidFill>
              </a:rPr>
              <a:t>assistance </a:t>
            </a:r>
            <a:r>
              <a:rPr lang="en-US" sz="3200" b="1" dirty="0">
                <a:solidFill>
                  <a:srgbClr val="000000"/>
                </a:solidFill>
              </a:rPr>
              <a:t>or</a:t>
            </a:r>
            <a:r>
              <a:rPr lang="en-US" sz="3200" dirty="0">
                <a:solidFill>
                  <a:srgbClr val="000000"/>
                </a:solidFill>
              </a:rPr>
              <a:t> with use of an assistive device (verbal or hands on, set up)</a:t>
            </a:r>
          </a:p>
          <a:p>
            <a:pPr marL="152881" indent="0"/>
            <a:endParaRPr lang="en-US" sz="300" dirty="0">
              <a:solidFill>
                <a:srgbClr val="000000"/>
              </a:solidFill>
            </a:endParaRPr>
          </a:p>
          <a:p>
            <a:endParaRPr lang="en-US" sz="600" dirty="0">
              <a:solidFill>
                <a:srgbClr val="000000"/>
              </a:solidFill>
            </a:endParaRPr>
          </a:p>
          <a:p>
            <a:pPr marL="677774" lvl="2" indent="-382203"/>
            <a:r>
              <a:rPr lang="en-US" sz="2800" dirty="0">
                <a:solidFill>
                  <a:srgbClr val="000000"/>
                </a:solidFill>
              </a:rPr>
              <a:t>Minimal human assist only  OR</a:t>
            </a:r>
          </a:p>
          <a:p>
            <a:pPr marL="677774" lvl="2" indent="-382203"/>
            <a:r>
              <a:rPr lang="en-US" sz="2800" dirty="0">
                <a:solidFill>
                  <a:srgbClr val="000000"/>
                </a:solidFill>
              </a:rPr>
              <a:t>An assistive device only</a:t>
            </a:r>
          </a:p>
          <a:p>
            <a:pPr marL="295570" lvl="2" indent="0">
              <a:buNone/>
            </a:pPr>
            <a:endParaRPr lang="en-US" sz="800" dirty="0">
              <a:solidFill>
                <a:srgbClr val="000000"/>
              </a:solidFill>
            </a:endParaRPr>
          </a:p>
          <a:p>
            <a:pPr marL="152881" indent="0"/>
            <a:endParaRPr lang="en-US" sz="300" dirty="0">
              <a:solidFill>
                <a:srgbClr val="000000"/>
              </a:solidFill>
            </a:endParaRPr>
          </a:p>
          <a:p>
            <a:pPr marL="382203" lvl="1" indent="-382203"/>
            <a:r>
              <a:rPr lang="en-US" sz="3200" dirty="0">
                <a:solidFill>
                  <a:srgbClr val="000000"/>
                </a:solidFill>
              </a:rPr>
              <a:t>Response “2” – Requires </a:t>
            </a:r>
            <a:r>
              <a:rPr lang="en-US" sz="3200" b="1" dirty="0">
                <a:solidFill>
                  <a:srgbClr val="000000"/>
                </a:solidFill>
              </a:rPr>
              <a:t>both </a:t>
            </a:r>
            <a:r>
              <a:rPr lang="en-US" sz="3200" dirty="0">
                <a:solidFill>
                  <a:srgbClr val="000000"/>
                </a:solidFill>
              </a:rPr>
              <a:t>minimal human assistance  </a:t>
            </a:r>
            <a:r>
              <a:rPr lang="en-US" sz="3200" b="1" dirty="0">
                <a:solidFill>
                  <a:srgbClr val="000000"/>
                </a:solidFill>
              </a:rPr>
              <a:t>and</a:t>
            </a:r>
            <a:r>
              <a:rPr lang="en-US" sz="3200" dirty="0">
                <a:solidFill>
                  <a:srgbClr val="000000"/>
                </a:solidFill>
              </a:rPr>
              <a:t> an assistive device. </a:t>
            </a:r>
          </a:p>
          <a:p>
            <a:pPr marL="677774" lvl="2" indent="-382203"/>
            <a:r>
              <a:rPr lang="en-US" sz="2800" dirty="0">
                <a:solidFill>
                  <a:srgbClr val="000000"/>
                </a:solidFill>
              </a:rPr>
              <a:t>Requires BOTH</a:t>
            </a:r>
          </a:p>
          <a:p>
            <a:pPr marL="295570" lvl="2" indent="0">
              <a:buNone/>
            </a:pPr>
            <a:endParaRPr lang="en-US" sz="800" dirty="0">
              <a:solidFill>
                <a:srgbClr val="000000"/>
              </a:solidFill>
            </a:endParaRPr>
          </a:p>
          <a:p>
            <a:pPr marL="295570" lvl="2" indent="0">
              <a:buNone/>
            </a:pPr>
            <a:endParaRPr lang="en-US" sz="600" dirty="0">
              <a:solidFill>
                <a:srgbClr val="000000"/>
              </a:solidFill>
            </a:endParaRPr>
          </a:p>
          <a:p>
            <a:pPr marL="382203" lvl="1" indent="-382203"/>
            <a:r>
              <a:rPr lang="en-US" sz="3200" dirty="0">
                <a:solidFill>
                  <a:srgbClr val="000000"/>
                </a:solidFill>
              </a:rPr>
              <a:t>Minimal means individual assisting is contributing </a:t>
            </a:r>
            <a:r>
              <a:rPr lang="en-US" sz="3200" b="1" dirty="0">
                <a:solidFill>
                  <a:srgbClr val="000000"/>
                </a:solidFill>
              </a:rPr>
              <a:t>less than </a:t>
            </a:r>
            <a:r>
              <a:rPr lang="en-US" sz="3200" dirty="0">
                <a:solidFill>
                  <a:srgbClr val="000000"/>
                </a:solidFill>
              </a:rPr>
              <a:t>25% of total effort required to perform transfer. </a:t>
            </a:r>
          </a:p>
          <a:p>
            <a:pPr marL="0" lvl="1" indent="0">
              <a:buNone/>
            </a:pPr>
            <a:endParaRPr lang="en-US" sz="800" dirty="0">
              <a:solidFill>
                <a:srgbClr val="000000"/>
              </a:solidFill>
            </a:endParaRPr>
          </a:p>
          <a:p>
            <a:pPr marL="0" lvl="1" indent="0">
              <a:buNone/>
            </a:pPr>
            <a:endParaRPr lang="en-US" sz="300" dirty="0">
              <a:solidFill>
                <a:srgbClr val="000000"/>
              </a:solidFill>
            </a:endParaRPr>
          </a:p>
          <a:p>
            <a:pPr marL="382203" lvl="1" indent="-382203"/>
            <a:r>
              <a:rPr lang="en-US" sz="3200" dirty="0">
                <a:solidFill>
                  <a:srgbClr val="000000"/>
                </a:solidFill>
              </a:rPr>
              <a:t>If the patient is unable to do one or the other and is not bedfast, select Response “3”.</a:t>
            </a:r>
          </a:p>
          <a:p>
            <a:pPr marL="382203" lvl="1" indent="-382203"/>
            <a:r>
              <a:rPr lang="en-US" sz="3200" dirty="0">
                <a:solidFill>
                  <a:srgbClr val="000000"/>
                </a:solidFill>
              </a:rPr>
              <a:t>If bedfast response 4 or 5 depending on ability to turn and position self</a:t>
            </a:r>
          </a:p>
          <a:p>
            <a:pPr marL="0" lvl="1" indent="0">
              <a:buNone/>
            </a:pPr>
            <a:endParaRPr lang="en-US" sz="800" dirty="0">
              <a:solidFill>
                <a:srgbClr val="000000"/>
              </a:solidFill>
            </a:endParaRPr>
          </a:p>
          <a:p>
            <a:pPr marL="382203" lvl="1" indent="-382203"/>
            <a:r>
              <a:rPr lang="en-US" sz="3200" dirty="0">
                <a:solidFill>
                  <a:srgbClr val="000000"/>
                </a:solidFill>
              </a:rPr>
              <a:t>Observe – determine amount of assist required for </a:t>
            </a:r>
            <a:r>
              <a:rPr lang="en-US" sz="3200" u="sng" dirty="0">
                <a:solidFill>
                  <a:srgbClr val="000000"/>
                </a:solidFill>
              </a:rPr>
              <a:t>Safe</a:t>
            </a:r>
            <a:r>
              <a:rPr lang="en-US" sz="3200" dirty="0">
                <a:solidFill>
                  <a:srgbClr val="000000"/>
                </a:solidFill>
              </a:rPr>
              <a:t> transfer from bed to chair.</a:t>
            </a:r>
          </a:p>
          <a:p>
            <a:pPr marL="382203" lvl="1" indent="-382203"/>
            <a:r>
              <a:rPr lang="en-US" sz="3200" dirty="0">
                <a:solidFill>
                  <a:srgbClr val="000000"/>
                </a:solidFill>
              </a:rPr>
              <a:t>A patient who can tolerate being out of bed is not Bedfast including quadriplegic.</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219</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1DADF-4A5D-4623-A50F-56738802069D}"/>
              </a:ext>
            </a:extLst>
          </p:cNvPr>
          <p:cNvSpPr>
            <a:spLocks noGrp="1"/>
          </p:cNvSpPr>
          <p:nvPr>
            <p:ph type="title"/>
          </p:nvPr>
        </p:nvSpPr>
        <p:spPr>
          <a:xfrm>
            <a:off x="377101" y="563733"/>
            <a:ext cx="12322035" cy="860148"/>
          </a:xfrm>
        </p:spPr>
        <p:txBody>
          <a:bodyPr/>
          <a:lstStyle/>
          <a:p>
            <a:pPr algn="ctr"/>
            <a:r>
              <a:rPr lang="en-US" sz="4800" dirty="0">
                <a:solidFill>
                  <a:schemeClr val="accent1"/>
                </a:solidFill>
              </a:rPr>
              <a:t>PDGM – Admission Source</a:t>
            </a:r>
          </a:p>
        </p:txBody>
      </p:sp>
      <p:pic>
        <p:nvPicPr>
          <p:cNvPr id="5" name="Content Placeholder 4">
            <a:extLst>
              <a:ext uri="{FF2B5EF4-FFF2-40B4-BE49-F238E27FC236}">
                <a16:creationId xmlns:a16="http://schemas.microsoft.com/office/drawing/2014/main" id="{D0440892-7249-4FA6-820D-6AFF7F7915FA}"/>
              </a:ext>
            </a:extLst>
          </p:cNvPr>
          <p:cNvPicPr>
            <a:picLocks noGrp="1" noChangeAspect="1"/>
          </p:cNvPicPr>
          <p:nvPr>
            <p:ph idx="1"/>
          </p:nvPr>
        </p:nvPicPr>
        <p:blipFill>
          <a:blip r:embed="rId3"/>
          <a:stretch>
            <a:fillRect/>
          </a:stretch>
        </p:blipFill>
        <p:spPr>
          <a:xfrm>
            <a:off x="377102" y="1737518"/>
            <a:ext cx="12322034" cy="7493619"/>
          </a:xfrm>
          <a:prstGeom prst="rect">
            <a:avLst/>
          </a:prstGeom>
        </p:spPr>
      </p:pic>
      <p:sp>
        <p:nvSpPr>
          <p:cNvPr id="4" name="Slide Number Placeholder 3">
            <a:extLst>
              <a:ext uri="{FF2B5EF4-FFF2-40B4-BE49-F238E27FC236}">
                <a16:creationId xmlns:a16="http://schemas.microsoft.com/office/drawing/2014/main" id="{A923B0FC-7DC0-4D18-AC38-82FCF8C38287}"/>
              </a:ext>
            </a:extLst>
          </p:cNvPr>
          <p:cNvSpPr>
            <a:spLocks noGrp="1"/>
          </p:cNvSpPr>
          <p:nvPr>
            <p:ph type="sldNum" sz="quarter" idx="12"/>
          </p:nvPr>
        </p:nvSpPr>
        <p:spPr/>
        <p:txBody>
          <a:bodyPr/>
          <a:lstStyle/>
          <a:p>
            <a:fld id="{895F941F-37F6-4B1F-AEB2-74CB5EFF426C}" type="slidenum">
              <a:rPr lang="en-US" smtClean="0"/>
              <a:pPr/>
              <a:t>22</a:t>
            </a:fld>
            <a:endParaRPr lang="en-US" dirty="0"/>
          </a:p>
        </p:txBody>
      </p:sp>
    </p:spTree>
    <p:extLst>
      <p:ext uri="{BB962C8B-B14F-4D97-AF65-F5344CB8AC3E}">
        <p14:creationId xmlns:p14="http://schemas.microsoft.com/office/powerpoint/2010/main" val="4282103524"/>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213519"/>
            <a:ext cx="11768614" cy="777916"/>
          </a:xfrm>
        </p:spPr>
        <p:txBody>
          <a:bodyPr>
            <a:normAutofit/>
          </a:bodyPr>
          <a:lstStyle/>
          <a:p>
            <a:pPr algn="ctr"/>
            <a:r>
              <a:rPr lang="en-US" sz="3700" u="sng" dirty="0">
                <a:solidFill>
                  <a:schemeClr val="accent1"/>
                </a:solidFill>
              </a:rPr>
              <a:t>M1850 Transferring K-14</a:t>
            </a:r>
          </a:p>
        </p:txBody>
      </p:sp>
      <p:sp>
        <p:nvSpPr>
          <p:cNvPr id="3" name="Content Placeholder 2"/>
          <p:cNvSpPr>
            <a:spLocks noGrp="1"/>
          </p:cNvSpPr>
          <p:nvPr>
            <p:ph idx="1"/>
          </p:nvPr>
        </p:nvSpPr>
        <p:spPr>
          <a:xfrm>
            <a:off x="335292" y="823120"/>
            <a:ext cx="12313456" cy="8435788"/>
          </a:xfrm>
        </p:spPr>
        <p:txBody>
          <a:bodyPr>
            <a:normAutofit/>
          </a:bodyPr>
          <a:lstStyle/>
          <a:p>
            <a:r>
              <a:rPr lang="en-US" sz="3200" dirty="0">
                <a:solidFill>
                  <a:srgbClr val="000000"/>
                </a:solidFill>
              </a:rPr>
              <a:t>Bedfast Definition:</a:t>
            </a:r>
          </a:p>
          <a:p>
            <a:pPr lvl="1"/>
            <a:r>
              <a:rPr lang="en-US" sz="2800" dirty="0">
                <a:solidFill>
                  <a:srgbClr val="000000"/>
                </a:solidFill>
              </a:rPr>
              <a:t>On day of assessment patient is either –</a:t>
            </a:r>
          </a:p>
          <a:p>
            <a:pPr lvl="1"/>
            <a:r>
              <a:rPr lang="en-US" sz="2800" dirty="0">
                <a:solidFill>
                  <a:srgbClr val="000000"/>
                </a:solidFill>
              </a:rPr>
              <a:t>Medically restricted to bed  OR</a:t>
            </a:r>
          </a:p>
          <a:p>
            <a:pPr lvl="1"/>
            <a:r>
              <a:rPr lang="en-US" sz="2800" dirty="0">
                <a:solidFill>
                  <a:srgbClr val="000000"/>
                </a:solidFill>
              </a:rPr>
              <a:t>Unable to tolerate being out of bed. </a:t>
            </a:r>
          </a:p>
          <a:p>
            <a:pPr lvl="1"/>
            <a:r>
              <a:rPr lang="en-US" sz="2800" dirty="0">
                <a:solidFill>
                  <a:srgbClr val="000000"/>
                </a:solidFill>
              </a:rPr>
              <a:t>Not bedfast – Deconditioned after hospitalization, only able to sit in a chair for a few minutes</a:t>
            </a:r>
          </a:p>
          <a:p>
            <a:r>
              <a:rPr lang="en-US" sz="3200" dirty="0">
                <a:solidFill>
                  <a:srgbClr val="000000"/>
                </a:solidFill>
              </a:rPr>
              <a:t>Able to bear weight refers to the patient’s ability to support the majority of his/her body weight through any combination of weight-bearing extremities.</a:t>
            </a:r>
          </a:p>
          <a:p>
            <a:pPr marL="152881" indent="0"/>
            <a:endParaRPr lang="en-US" sz="500" dirty="0">
              <a:solidFill>
                <a:srgbClr val="000000"/>
              </a:solidFill>
            </a:endParaRPr>
          </a:p>
          <a:p>
            <a:pPr lvl="1"/>
            <a:r>
              <a:rPr lang="en-US" sz="2800" dirty="0">
                <a:solidFill>
                  <a:srgbClr val="000000"/>
                </a:solidFill>
              </a:rPr>
              <a:t>A patient with a weight-bearing restriction of one lower extremity may be able to support his/her entire weight through the other lower extremity and upper extremities.</a:t>
            </a:r>
          </a:p>
          <a:p>
            <a:pPr lvl="1"/>
            <a:r>
              <a:rPr lang="en-US" sz="2800" dirty="0">
                <a:solidFill>
                  <a:srgbClr val="000000"/>
                </a:solidFill>
              </a:rPr>
              <a:t>Taking extra time or pushing up with both arms can help ensure the patient’s stability and safety during the transfer process, but doesn’t necessarily mean that the patient is not independent.</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220</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496711226"/>
              </p:ext>
            </p:extLst>
          </p:nvPr>
        </p:nvGraphicFramePr>
        <p:xfrm>
          <a:off x="1356519" y="8671719"/>
          <a:ext cx="9916147" cy="552302"/>
        </p:xfrm>
        <a:graphic>
          <a:graphicData uri="http://schemas.openxmlformats.org/drawingml/2006/table">
            <a:tbl>
              <a:tblPr firstRow="1" bandRow="1">
                <a:tableStyleId>{5C22544A-7EE6-4342-B048-85BDC9FD1C3A}</a:tableStyleId>
              </a:tblPr>
              <a:tblGrid>
                <a:gridCol w="9916147">
                  <a:extLst>
                    <a:ext uri="{9D8B030D-6E8A-4147-A177-3AD203B41FA5}">
                      <a16:colId xmlns:a16="http://schemas.microsoft.com/office/drawing/2014/main" val="20000"/>
                    </a:ext>
                  </a:extLst>
                </a:gridCol>
              </a:tblGrid>
              <a:tr h="54528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t>Guidance Chase:  CMS</a:t>
                      </a:r>
                      <a:r>
                        <a:rPr lang="en-US" sz="2800" baseline="0" dirty="0"/>
                        <a:t> OASIS Q&amp;As, Cat. 4b, Question 151.2</a:t>
                      </a:r>
                      <a:endParaRPr lang="en-US" sz="2800" dirty="0"/>
                    </a:p>
                  </a:txBody>
                  <a:tcPr marL="130762" marR="130762" marT="62791" marB="62791">
                    <a:solidFill>
                      <a:schemeClr val="accent5">
                        <a:lumMod val="75000"/>
                        <a:lumOff val="25000"/>
                      </a:schemeClr>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9" y="213519"/>
            <a:ext cx="11768614" cy="710857"/>
          </a:xfrm>
        </p:spPr>
        <p:txBody>
          <a:bodyPr>
            <a:normAutofit fontScale="90000"/>
          </a:bodyPr>
          <a:lstStyle/>
          <a:p>
            <a:pPr algn="ctr"/>
            <a:r>
              <a:rPr lang="en-US" sz="4100" dirty="0">
                <a:solidFill>
                  <a:schemeClr val="accent1"/>
                </a:solidFill>
              </a:rPr>
              <a:t>Test Your Knowledge M1850</a:t>
            </a:r>
          </a:p>
        </p:txBody>
      </p:sp>
      <p:sp>
        <p:nvSpPr>
          <p:cNvPr id="3" name="Content Placeholder 2"/>
          <p:cNvSpPr>
            <a:spLocks noGrp="1"/>
          </p:cNvSpPr>
          <p:nvPr>
            <p:ph idx="1"/>
          </p:nvPr>
        </p:nvSpPr>
        <p:spPr>
          <a:xfrm>
            <a:off x="34153" y="732562"/>
            <a:ext cx="12824146" cy="6643757"/>
          </a:xfrm>
        </p:spPr>
        <p:txBody>
          <a:bodyPr>
            <a:normAutofit/>
          </a:bodyPr>
          <a:lstStyle/>
          <a:p>
            <a:pPr marL="515938" indent="-457200">
              <a:buFont typeface="Arial"/>
              <a:buChar char="•"/>
            </a:pPr>
            <a:r>
              <a:rPr lang="en-US" sz="2800" b="1" dirty="0">
                <a:solidFill>
                  <a:srgbClr val="000000"/>
                </a:solidFill>
              </a:rPr>
              <a:t>Scenario:  </a:t>
            </a:r>
            <a:r>
              <a:rPr lang="en-US" sz="2800" dirty="0">
                <a:solidFill>
                  <a:srgbClr val="000000"/>
                </a:solidFill>
              </a:rPr>
              <a:t>Mr. Jones is able to operate his hospital bed, scoot to the edge, stand at the side of the bed and transfer into his motorized wheelchair safely with stand-by assist of his son in the morning.  Mr. Jones reports that he becomes somewhat fatigued after being up for most of the day and returns to bed with the help of his son.  Because of weakness, the son assists Mr. Jones to get up from the wheelchair, turn and get into bed.  After his son lifts his legs back into bed, Mr. Jones is able to slowly re-position himself.</a:t>
            </a:r>
          </a:p>
          <a:p>
            <a:pPr marL="230188" indent="-171450">
              <a:buFont typeface="Arial"/>
              <a:buChar char="•"/>
            </a:pPr>
            <a:endParaRPr lang="en-US" sz="300" dirty="0">
              <a:solidFill>
                <a:srgbClr val="000000"/>
              </a:solidFill>
            </a:endParaRPr>
          </a:p>
          <a:p>
            <a:pPr marL="515938" indent="-457200">
              <a:buFont typeface="Arial"/>
              <a:buChar char="•"/>
            </a:pPr>
            <a:r>
              <a:rPr lang="en-US" sz="2800" dirty="0">
                <a:solidFill>
                  <a:srgbClr val="000000"/>
                </a:solidFill>
              </a:rPr>
              <a:t>What is the correct response for M1850 Transferring:  Current ability to move safely from bed to chair, or ability to turn and position self in bed if patient is bedfast?</a:t>
            </a:r>
          </a:p>
          <a:p>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221</a:t>
            </a:fld>
            <a:endParaRPr lang="en-US" dirty="0"/>
          </a:p>
        </p:txBody>
      </p:sp>
      <p:pic>
        <p:nvPicPr>
          <p:cNvPr id="798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 y="4937920"/>
            <a:ext cx="13076237" cy="4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2133890"/>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F69FC5-24D0-429E-B406-3D0ACB151D39}"/>
              </a:ext>
            </a:extLst>
          </p:cNvPr>
          <p:cNvSpPr>
            <a:spLocks noGrp="1"/>
          </p:cNvSpPr>
          <p:nvPr>
            <p:ph idx="1"/>
          </p:nvPr>
        </p:nvSpPr>
        <p:spPr>
          <a:xfrm>
            <a:off x="213519" y="5520191"/>
            <a:ext cx="12649200" cy="3456328"/>
          </a:xfrm>
        </p:spPr>
        <p:txBody>
          <a:bodyPr/>
          <a:lstStyle/>
          <a:p>
            <a:pPr marL="685800" indent="-685800">
              <a:buFont typeface="Arial" panose="020B0604020202020204" pitchFamily="34" charset="0"/>
              <a:buChar char="•"/>
            </a:pPr>
            <a:r>
              <a:rPr lang="en-US" sz="3000" dirty="0">
                <a:solidFill>
                  <a:schemeClr val="tx1"/>
                </a:solidFill>
              </a:rPr>
              <a:t>Identifies patient’s ability and type of assistance required to safely ambulate or propel self in a wheelchair over a variety of surfaces. </a:t>
            </a:r>
          </a:p>
          <a:p>
            <a:pPr marL="685800" indent="-685800">
              <a:buFont typeface="Arial" panose="020B0604020202020204" pitchFamily="34" charset="0"/>
              <a:buChar char="•"/>
            </a:pPr>
            <a:r>
              <a:rPr lang="en-US" sz="3000" dirty="0">
                <a:solidFill>
                  <a:schemeClr val="tx1"/>
                </a:solidFill>
              </a:rPr>
              <a:t>Variety of surfaces are typical surfaces the patient would routinely encounter in his/her environment </a:t>
            </a:r>
          </a:p>
          <a:p>
            <a:pPr marL="685800" indent="-685800">
              <a:buFont typeface="Arial" panose="020B0604020202020204" pitchFamily="34" charset="0"/>
              <a:buChar char="•"/>
            </a:pPr>
            <a:r>
              <a:rPr lang="en-US" sz="3000" dirty="0">
                <a:solidFill>
                  <a:schemeClr val="tx1"/>
                </a:solidFill>
              </a:rPr>
              <a:t>Regardless of need for an assistive device, if the patient requires human assist (hands on, supervision or verbal cueing to safely ambulate Response 2 or 3 depending on if assist is </a:t>
            </a:r>
            <a:r>
              <a:rPr lang="en-US" sz="3000" b="1" dirty="0">
                <a:solidFill>
                  <a:schemeClr val="tx1"/>
                </a:solidFill>
              </a:rPr>
              <a:t>intermittent (2) or continuous (3)</a:t>
            </a:r>
          </a:p>
        </p:txBody>
      </p:sp>
      <p:sp>
        <p:nvSpPr>
          <p:cNvPr id="4" name="Slide Number Placeholder 3">
            <a:extLst>
              <a:ext uri="{FF2B5EF4-FFF2-40B4-BE49-F238E27FC236}">
                <a16:creationId xmlns:a16="http://schemas.microsoft.com/office/drawing/2014/main" id="{625BE8EE-F316-4C64-A81D-F021614BCD6A}"/>
              </a:ext>
            </a:extLst>
          </p:cNvPr>
          <p:cNvSpPr>
            <a:spLocks noGrp="1"/>
          </p:cNvSpPr>
          <p:nvPr>
            <p:ph type="sldNum" sz="quarter" idx="12"/>
          </p:nvPr>
        </p:nvSpPr>
        <p:spPr/>
        <p:txBody>
          <a:bodyPr/>
          <a:lstStyle/>
          <a:p>
            <a:fld id="{895F941F-37F6-4B1F-AEB2-74CB5EFF426C}" type="slidenum">
              <a:rPr lang="en-US" smtClean="0"/>
              <a:pPr/>
              <a:t>222</a:t>
            </a:fld>
            <a:endParaRPr lang="en-US" dirty="0"/>
          </a:p>
        </p:txBody>
      </p:sp>
      <p:pic>
        <p:nvPicPr>
          <p:cNvPr id="6" name="Picture 5">
            <a:extLst>
              <a:ext uri="{FF2B5EF4-FFF2-40B4-BE49-F238E27FC236}">
                <a16:creationId xmlns:a16="http://schemas.microsoft.com/office/drawing/2014/main" id="{B9F468EE-5201-4934-9E7E-7A62209D6A13}"/>
              </a:ext>
            </a:extLst>
          </p:cNvPr>
          <p:cNvPicPr>
            <a:picLocks noChangeAspect="1"/>
          </p:cNvPicPr>
          <p:nvPr/>
        </p:nvPicPr>
        <p:blipFill>
          <a:blip r:embed="rId3"/>
          <a:stretch>
            <a:fillRect/>
          </a:stretch>
        </p:blipFill>
        <p:spPr>
          <a:xfrm>
            <a:off x="0" y="289719"/>
            <a:ext cx="13076237" cy="5230472"/>
          </a:xfrm>
          <a:prstGeom prst="rect">
            <a:avLst/>
          </a:prstGeom>
        </p:spPr>
      </p:pic>
    </p:spTree>
    <p:extLst>
      <p:ext uri="{BB962C8B-B14F-4D97-AF65-F5344CB8AC3E}">
        <p14:creationId xmlns:p14="http://schemas.microsoft.com/office/powerpoint/2010/main" val="3210776537"/>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653813" y="5441880"/>
            <a:ext cx="11768614" cy="3662804"/>
          </a:xfrm>
        </p:spPr>
        <p:txBody>
          <a:bodyPr>
            <a:normAutofit fontScale="85000" lnSpcReduction="20000"/>
          </a:bodyPr>
          <a:lstStyle/>
          <a:p>
            <a:pPr marL="0" indent="0"/>
            <a:r>
              <a:rPr lang="en-US" dirty="0">
                <a:solidFill>
                  <a:srgbClr val="000000"/>
                </a:solidFill>
              </a:rPr>
              <a:t>Identifies the patient’s </a:t>
            </a:r>
            <a:r>
              <a:rPr lang="en-US" b="1" dirty="0">
                <a:solidFill>
                  <a:srgbClr val="000000"/>
                </a:solidFill>
              </a:rPr>
              <a:t>ability</a:t>
            </a:r>
            <a:r>
              <a:rPr lang="en-US" dirty="0">
                <a:solidFill>
                  <a:srgbClr val="000000"/>
                </a:solidFill>
              </a:rPr>
              <a:t> and the </a:t>
            </a:r>
            <a:r>
              <a:rPr lang="en-US" b="1" dirty="0">
                <a:solidFill>
                  <a:srgbClr val="000000"/>
                </a:solidFill>
              </a:rPr>
              <a:t>type</a:t>
            </a:r>
            <a:r>
              <a:rPr lang="en-US" dirty="0">
                <a:solidFill>
                  <a:srgbClr val="000000"/>
                </a:solidFill>
              </a:rPr>
              <a:t> of </a:t>
            </a:r>
            <a:r>
              <a:rPr lang="en-US" b="1" dirty="0">
                <a:solidFill>
                  <a:srgbClr val="000000"/>
                </a:solidFill>
              </a:rPr>
              <a:t>assistance required to</a:t>
            </a:r>
            <a:r>
              <a:rPr lang="en-US" dirty="0">
                <a:solidFill>
                  <a:srgbClr val="000000"/>
                </a:solidFill>
              </a:rPr>
              <a:t> </a:t>
            </a:r>
            <a:r>
              <a:rPr lang="en-US" b="1" dirty="0">
                <a:solidFill>
                  <a:srgbClr val="000000"/>
                </a:solidFill>
              </a:rPr>
              <a:t>safely</a:t>
            </a:r>
            <a:r>
              <a:rPr lang="en-US" dirty="0">
                <a:solidFill>
                  <a:srgbClr val="000000"/>
                </a:solidFill>
              </a:rPr>
              <a:t> ambulate or propel self in a wheelchair over a variety of surfaces.</a:t>
            </a:r>
          </a:p>
          <a:p>
            <a:pPr marL="152881" indent="0"/>
            <a:r>
              <a:rPr lang="en-US" sz="1300" dirty="0">
                <a:solidFill>
                  <a:srgbClr val="000000"/>
                </a:solidFill>
              </a:rPr>
              <a:t> </a:t>
            </a:r>
          </a:p>
          <a:p>
            <a:r>
              <a:rPr lang="en-US" dirty="0">
                <a:solidFill>
                  <a:srgbClr val="000000"/>
                </a:solidFill>
              </a:rPr>
              <a:t>A “Varity of Surfaces” refers to typical surfaces that the patient would routinely encounter in his/her environment, and may vary based on the individual residence.</a:t>
            </a:r>
          </a:p>
          <a:p>
            <a:pPr marL="152881" indent="0"/>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223</a:t>
            </a:fld>
            <a:endParaRPr lang="en-US" dirty="0"/>
          </a:p>
        </p:txBody>
      </p:sp>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8"/>
            <a:ext cx="13076238" cy="5167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3552977118"/>
              </p:ext>
            </p:extLst>
          </p:nvPr>
        </p:nvGraphicFramePr>
        <p:xfrm>
          <a:off x="11795919" y="746919"/>
          <a:ext cx="1066673" cy="567542"/>
        </p:xfrm>
        <a:graphic>
          <a:graphicData uri="http://schemas.openxmlformats.org/drawingml/2006/table">
            <a:tbl>
              <a:tblPr firstRow="1" bandRow="1">
                <a:tableStyleId>{5C22544A-7EE6-4342-B048-85BDC9FD1C3A}</a:tableStyleId>
              </a:tblPr>
              <a:tblGrid>
                <a:gridCol w="1066673">
                  <a:extLst>
                    <a:ext uri="{9D8B030D-6E8A-4147-A177-3AD203B41FA5}">
                      <a16:colId xmlns:a16="http://schemas.microsoft.com/office/drawing/2014/main" val="20000"/>
                    </a:ext>
                  </a:extLst>
                </a:gridCol>
              </a:tblGrid>
              <a:tr h="567542">
                <a:tc>
                  <a:txBody>
                    <a:bodyPr/>
                    <a:lstStyle/>
                    <a:p>
                      <a:r>
                        <a:rPr lang="en-US" sz="2900" dirty="0"/>
                        <a:t>K -19</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23307728"/>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9" y="289719"/>
            <a:ext cx="11768614" cy="856720"/>
          </a:xfrm>
        </p:spPr>
        <p:txBody>
          <a:bodyPr>
            <a:normAutofit/>
          </a:bodyPr>
          <a:lstStyle/>
          <a:p>
            <a:pPr algn="ctr"/>
            <a:r>
              <a:rPr lang="en-US" sz="3700" dirty="0">
                <a:solidFill>
                  <a:schemeClr val="accent1"/>
                </a:solidFill>
              </a:rPr>
              <a:t>M1860 Ambulation/Locomotion K-20</a:t>
            </a:r>
          </a:p>
        </p:txBody>
      </p:sp>
      <p:sp>
        <p:nvSpPr>
          <p:cNvPr id="3" name="Content Placeholder 2"/>
          <p:cNvSpPr>
            <a:spLocks noGrp="1"/>
          </p:cNvSpPr>
          <p:nvPr>
            <p:ph idx="1"/>
          </p:nvPr>
        </p:nvSpPr>
        <p:spPr>
          <a:xfrm>
            <a:off x="670719" y="1432719"/>
            <a:ext cx="11768614" cy="6934200"/>
          </a:xfrm>
        </p:spPr>
        <p:txBody>
          <a:bodyPr/>
          <a:lstStyle/>
          <a:p>
            <a:pPr marL="0" indent="0"/>
            <a:r>
              <a:rPr lang="en-US" dirty="0">
                <a:solidFill>
                  <a:srgbClr val="000000"/>
                </a:solidFill>
              </a:rPr>
              <a:t>Regardless of need for an assistive device, if patient requires </a:t>
            </a:r>
            <a:r>
              <a:rPr lang="en-US" b="1" dirty="0">
                <a:solidFill>
                  <a:srgbClr val="000000"/>
                </a:solidFill>
              </a:rPr>
              <a:t>human assistance </a:t>
            </a:r>
            <a:r>
              <a:rPr lang="en-US" dirty="0">
                <a:solidFill>
                  <a:srgbClr val="000000"/>
                </a:solidFill>
              </a:rPr>
              <a:t>(hands on, supervision, and/or verbal cueing) to safely ambulate </a:t>
            </a:r>
            <a:r>
              <a:rPr lang="en-US" b="1" dirty="0">
                <a:solidFill>
                  <a:srgbClr val="000000"/>
                </a:solidFill>
              </a:rPr>
              <a:t>select </a:t>
            </a:r>
          </a:p>
          <a:p>
            <a:pPr marL="152880" indent="0"/>
            <a:endParaRPr lang="en-US" sz="2000" b="1" dirty="0">
              <a:solidFill>
                <a:srgbClr val="000000"/>
              </a:solidFill>
            </a:endParaRPr>
          </a:p>
          <a:p>
            <a:pPr lvl="1"/>
            <a:r>
              <a:rPr lang="en-US" b="1" dirty="0">
                <a:solidFill>
                  <a:srgbClr val="000000"/>
                </a:solidFill>
              </a:rPr>
              <a:t>Response “2” – intermittent </a:t>
            </a:r>
            <a:r>
              <a:rPr lang="en-US" dirty="0">
                <a:solidFill>
                  <a:srgbClr val="000000"/>
                </a:solidFill>
              </a:rPr>
              <a:t>human assistance and or Two-handed device</a:t>
            </a:r>
          </a:p>
          <a:p>
            <a:pPr lvl="1"/>
            <a:r>
              <a:rPr lang="en-US" b="1" dirty="0">
                <a:solidFill>
                  <a:srgbClr val="000000"/>
                </a:solidFill>
              </a:rPr>
              <a:t>Response “3” – continuous </a:t>
            </a:r>
            <a:r>
              <a:rPr lang="en-US" dirty="0">
                <a:solidFill>
                  <a:srgbClr val="000000"/>
                </a:solidFill>
              </a:rPr>
              <a:t>human assistance/supervision at all times</a:t>
            </a:r>
            <a:endParaRPr lang="en-US" b="1"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224</a:t>
            </a:fld>
            <a:endParaRPr lang="en-US" dirty="0"/>
          </a:p>
        </p:txBody>
      </p:sp>
    </p:spTree>
    <p:extLst>
      <p:ext uri="{BB962C8B-B14F-4D97-AF65-F5344CB8AC3E}">
        <p14:creationId xmlns:p14="http://schemas.microsoft.com/office/powerpoint/2010/main" val="393577023"/>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0DA43-E5DB-470A-A197-6507DDB03B75}"/>
              </a:ext>
            </a:extLst>
          </p:cNvPr>
          <p:cNvSpPr>
            <a:spLocks noGrp="1"/>
          </p:cNvSpPr>
          <p:nvPr>
            <p:ph type="title"/>
          </p:nvPr>
        </p:nvSpPr>
        <p:spPr>
          <a:xfrm>
            <a:off x="0" y="199000"/>
            <a:ext cx="12897015" cy="1219201"/>
          </a:xfrm>
        </p:spPr>
        <p:txBody>
          <a:bodyPr/>
          <a:lstStyle/>
          <a:p>
            <a:pPr algn="ctr"/>
            <a:r>
              <a:rPr lang="en-US" sz="5400" dirty="0">
                <a:solidFill>
                  <a:schemeClr val="accent1"/>
                </a:solidFill>
              </a:rPr>
              <a:t>M1860 Ambulation/Locomotion continued</a:t>
            </a:r>
          </a:p>
        </p:txBody>
      </p:sp>
      <p:sp>
        <p:nvSpPr>
          <p:cNvPr id="3" name="Content Placeholder 2">
            <a:extLst>
              <a:ext uri="{FF2B5EF4-FFF2-40B4-BE49-F238E27FC236}">
                <a16:creationId xmlns:a16="http://schemas.microsoft.com/office/drawing/2014/main" id="{2065E4F8-6B82-49A8-8E5E-0EAF5CC115ED}"/>
              </a:ext>
            </a:extLst>
          </p:cNvPr>
          <p:cNvSpPr>
            <a:spLocks noGrp="1"/>
          </p:cNvSpPr>
          <p:nvPr>
            <p:ph idx="1"/>
          </p:nvPr>
        </p:nvSpPr>
        <p:spPr>
          <a:xfrm>
            <a:off x="630254" y="2423319"/>
            <a:ext cx="11636506" cy="4205518"/>
          </a:xfrm>
        </p:spPr>
        <p:txBody>
          <a:bodyPr/>
          <a:lstStyle/>
          <a:p>
            <a:pPr marL="685800" indent="-685800">
              <a:buFont typeface="Arial" panose="020B0604020202020204" pitchFamily="34" charset="0"/>
              <a:buChar char="•"/>
            </a:pPr>
            <a:r>
              <a:rPr lang="en-US" sz="3200" dirty="0"/>
              <a:t>If a patient does not require human assist, but safely ambulates in some areas of the home with a walker and a cane in other areas select based on the device that is most safe on all surfaces</a:t>
            </a:r>
          </a:p>
          <a:p>
            <a:pPr marL="685800" indent="-685800">
              <a:buFont typeface="Arial" panose="020B0604020202020204" pitchFamily="34" charset="0"/>
              <a:buChar char="•"/>
            </a:pPr>
            <a:r>
              <a:rPr lang="en-US" sz="3200" dirty="0"/>
              <a:t>If the patient does not have a walking device but is clearly not safe walking alone, select Response 3.</a:t>
            </a:r>
          </a:p>
          <a:p>
            <a:pPr marL="685800" indent="-685800">
              <a:buFont typeface="Arial" panose="020B0604020202020204" pitchFamily="34" charset="0"/>
              <a:buChar char="•"/>
            </a:pPr>
            <a:r>
              <a:rPr lang="en-US" sz="3200" dirty="0"/>
              <a:t>Responses 4 &amp; 5 refer to patient who is unable to ambulate, even with assistive devices and/or continuous assistance.  Can take two steps but unable to ambulate is considered Chairfast.</a:t>
            </a:r>
          </a:p>
        </p:txBody>
      </p:sp>
      <p:sp>
        <p:nvSpPr>
          <p:cNvPr id="4" name="Slide Number Placeholder 3">
            <a:extLst>
              <a:ext uri="{FF2B5EF4-FFF2-40B4-BE49-F238E27FC236}">
                <a16:creationId xmlns:a16="http://schemas.microsoft.com/office/drawing/2014/main" id="{1936C478-805B-4153-88B6-051A4B9FACDF}"/>
              </a:ext>
            </a:extLst>
          </p:cNvPr>
          <p:cNvSpPr>
            <a:spLocks noGrp="1"/>
          </p:cNvSpPr>
          <p:nvPr>
            <p:ph type="sldNum" sz="quarter" idx="12"/>
          </p:nvPr>
        </p:nvSpPr>
        <p:spPr/>
        <p:txBody>
          <a:bodyPr/>
          <a:lstStyle/>
          <a:p>
            <a:fld id="{895F941F-37F6-4B1F-AEB2-74CB5EFF426C}" type="slidenum">
              <a:rPr lang="en-US" smtClean="0"/>
              <a:pPr/>
              <a:t>225</a:t>
            </a:fld>
            <a:endParaRPr lang="en-US" dirty="0"/>
          </a:p>
        </p:txBody>
      </p:sp>
    </p:spTree>
    <p:extLst>
      <p:ext uri="{BB962C8B-B14F-4D97-AF65-F5344CB8AC3E}">
        <p14:creationId xmlns:p14="http://schemas.microsoft.com/office/powerpoint/2010/main" val="2156625293"/>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C689C9-E0D3-4097-A527-433DCCC863B0}"/>
              </a:ext>
            </a:extLst>
          </p:cNvPr>
          <p:cNvSpPr>
            <a:spLocks noGrp="1"/>
          </p:cNvSpPr>
          <p:nvPr>
            <p:ph idx="1"/>
          </p:nvPr>
        </p:nvSpPr>
        <p:spPr>
          <a:xfrm>
            <a:off x="327818" y="4709319"/>
            <a:ext cx="12420599" cy="4709319"/>
          </a:xfrm>
        </p:spPr>
        <p:txBody>
          <a:bodyPr/>
          <a:lstStyle/>
          <a:p>
            <a:pPr marL="685800" indent="-685800">
              <a:buFont typeface="Arial" panose="020B0604020202020204" pitchFamily="34" charset="0"/>
              <a:buChar char="•"/>
            </a:pPr>
            <a:r>
              <a:rPr lang="en-US" sz="2800" dirty="0"/>
              <a:t>Intent is to identify the patient’s ability to safely self-feed, based on current physical, mental/emotional/cognitive status – activities permitted and environment.</a:t>
            </a:r>
          </a:p>
          <a:p>
            <a:pPr marL="685800" indent="-685800">
              <a:buFont typeface="Arial" panose="020B0604020202020204" pitchFamily="34" charset="0"/>
              <a:buChar char="•"/>
            </a:pPr>
            <a:r>
              <a:rPr lang="en-US" sz="2800" dirty="0"/>
              <a:t>Excludes preparation of food items and transport to the table. </a:t>
            </a:r>
          </a:p>
          <a:p>
            <a:pPr marL="685800" indent="-685800">
              <a:buFont typeface="Arial" panose="020B0604020202020204" pitchFamily="34" charset="0"/>
              <a:buChar char="•"/>
            </a:pPr>
            <a:r>
              <a:rPr lang="en-US" sz="2800" dirty="0"/>
              <a:t>Day of assessment and 24 hours prior.</a:t>
            </a:r>
          </a:p>
          <a:p>
            <a:pPr marL="685800" indent="-685800">
              <a:buFont typeface="Arial" panose="020B0604020202020204" pitchFamily="34" charset="0"/>
              <a:buChar char="•"/>
            </a:pPr>
            <a:r>
              <a:rPr lang="en-US" sz="2800" dirty="0"/>
              <a:t>Enter response describing patient’s ability more than 50% of the time period under consideration.</a:t>
            </a:r>
          </a:p>
          <a:p>
            <a:pPr marL="685800" indent="-685800">
              <a:buFont typeface="Arial" panose="020B0604020202020204" pitchFamily="34" charset="0"/>
              <a:buChar char="•"/>
            </a:pPr>
            <a:r>
              <a:rPr lang="en-US" sz="2800" dirty="0"/>
              <a:t>Meal set-up includes activities such as mashing a potato, cutting up meat, pouring milk on cereal, opening carton, adding sugar to coffee, arranging food on plate for ease of access etc. </a:t>
            </a:r>
          </a:p>
        </p:txBody>
      </p:sp>
      <p:sp>
        <p:nvSpPr>
          <p:cNvPr id="4" name="Slide Number Placeholder 3">
            <a:extLst>
              <a:ext uri="{FF2B5EF4-FFF2-40B4-BE49-F238E27FC236}">
                <a16:creationId xmlns:a16="http://schemas.microsoft.com/office/drawing/2014/main" id="{480C451E-D73F-4AD7-BA4F-4D03E5AD3B96}"/>
              </a:ext>
            </a:extLst>
          </p:cNvPr>
          <p:cNvSpPr>
            <a:spLocks noGrp="1"/>
          </p:cNvSpPr>
          <p:nvPr>
            <p:ph type="sldNum" sz="quarter" idx="12"/>
          </p:nvPr>
        </p:nvSpPr>
        <p:spPr/>
        <p:txBody>
          <a:bodyPr/>
          <a:lstStyle/>
          <a:p>
            <a:fld id="{895F941F-37F6-4B1F-AEB2-74CB5EFF426C}" type="slidenum">
              <a:rPr lang="en-US" smtClean="0"/>
              <a:pPr/>
              <a:t>226</a:t>
            </a:fld>
            <a:endParaRPr lang="en-US" dirty="0"/>
          </a:p>
        </p:txBody>
      </p:sp>
      <p:pic>
        <p:nvPicPr>
          <p:cNvPr id="5" name="Picture 4">
            <a:extLst>
              <a:ext uri="{FF2B5EF4-FFF2-40B4-BE49-F238E27FC236}">
                <a16:creationId xmlns:a16="http://schemas.microsoft.com/office/drawing/2014/main" id="{E2175B0B-6084-4C10-B6EF-D69C77EB3055}"/>
              </a:ext>
            </a:extLst>
          </p:cNvPr>
          <p:cNvPicPr>
            <a:picLocks noChangeAspect="1"/>
          </p:cNvPicPr>
          <p:nvPr/>
        </p:nvPicPr>
        <p:blipFill>
          <a:blip r:embed="rId3"/>
          <a:stretch>
            <a:fillRect/>
          </a:stretch>
        </p:blipFill>
        <p:spPr>
          <a:xfrm>
            <a:off x="106759" y="365919"/>
            <a:ext cx="12862719" cy="4343400"/>
          </a:xfrm>
          <a:prstGeom prst="rect">
            <a:avLst/>
          </a:prstGeom>
        </p:spPr>
      </p:pic>
    </p:spTree>
    <p:extLst>
      <p:ext uri="{BB962C8B-B14F-4D97-AF65-F5344CB8AC3E}">
        <p14:creationId xmlns:p14="http://schemas.microsoft.com/office/powerpoint/2010/main" val="749900211"/>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72811-3F64-4467-9B18-B76B8BC8FA4C}"/>
              </a:ext>
            </a:extLst>
          </p:cNvPr>
          <p:cNvSpPr>
            <a:spLocks noGrp="1"/>
          </p:cNvSpPr>
          <p:nvPr>
            <p:ph type="title"/>
          </p:nvPr>
        </p:nvSpPr>
        <p:spPr>
          <a:xfrm>
            <a:off x="204945" y="532779"/>
            <a:ext cx="12666348" cy="860148"/>
          </a:xfrm>
        </p:spPr>
        <p:txBody>
          <a:bodyPr/>
          <a:lstStyle/>
          <a:p>
            <a:pPr algn="ctr"/>
            <a:r>
              <a:rPr lang="en-US" sz="5400" dirty="0">
                <a:solidFill>
                  <a:schemeClr val="accent1"/>
                </a:solidFill>
              </a:rPr>
              <a:t>M1870 Feeding/Eating Continued K-18 </a:t>
            </a:r>
          </a:p>
        </p:txBody>
      </p:sp>
      <p:sp>
        <p:nvSpPr>
          <p:cNvPr id="3" name="Content Placeholder 2">
            <a:extLst>
              <a:ext uri="{FF2B5EF4-FFF2-40B4-BE49-F238E27FC236}">
                <a16:creationId xmlns:a16="http://schemas.microsoft.com/office/drawing/2014/main" id="{91F6750B-280F-44A1-9104-9335C7B223AB}"/>
              </a:ext>
            </a:extLst>
          </p:cNvPr>
          <p:cNvSpPr>
            <a:spLocks noGrp="1"/>
          </p:cNvSpPr>
          <p:nvPr>
            <p:ph idx="1"/>
          </p:nvPr>
        </p:nvSpPr>
        <p:spPr>
          <a:xfrm>
            <a:off x="518319" y="1585119"/>
            <a:ext cx="11636506" cy="7300740"/>
          </a:xfrm>
        </p:spPr>
        <p:txBody>
          <a:bodyPr/>
          <a:lstStyle/>
          <a:p>
            <a:pPr marL="685800" indent="-685800">
              <a:buFont typeface="Arial" panose="020B0604020202020204" pitchFamily="34" charset="0"/>
              <a:buChar char="•"/>
            </a:pPr>
            <a:r>
              <a:rPr lang="en-US" dirty="0"/>
              <a:t>Response 2 – if patient is either unable to feed themselves and/or must be assisted or supervised while eating.</a:t>
            </a:r>
          </a:p>
          <a:p>
            <a:pPr marL="685800" indent="-685800">
              <a:buFont typeface="Arial" panose="020B0604020202020204" pitchFamily="34" charset="0"/>
              <a:buChar char="•"/>
            </a:pPr>
            <a:r>
              <a:rPr lang="en-US" dirty="0"/>
              <a:t>Response 3 – if tube is being used to provide all or some nutrition – able to take some nutrition orally</a:t>
            </a:r>
          </a:p>
          <a:p>
            <a:pPr marL="685800" indent="-685800">
              <a:buFont typeface="Arial" panose="020B0604020202020204" pitchFamily="34" charset="0"/>
              <a:buChar char="•"/>
            </a:pPr>
            <a:r>
              <a:rPr lang="en-US" dirty="0"/>
              <a:t>Response 4 - Tube fed only, no oral intake</a:t>
            </a:r>
          </a:p>
          <a:p>
            <a:pPr marL="685800" indent="-685800">
              <a:buFont typeface="Arial" panose="020B0604020202020204" pitchFamily="34" charset="0"/>
              <a:buChar char="•"/>
            </a:pPr>
            <a:r>
              <a:rPr lang="en-US" dirty="0"/>
              <a:t>Response 5 – No oral or tube feeding</a:t>
            </a:r>
          </a:p>
          <a:p>
            <a:pPr marL="685800" indent="-685800">
              <a:buFont typeface="Arial" panose="020B0604020202020204" pitchFamily="34" charset="0"/>
              <a:buChar char="•"/>
            </a:pPr>
            <a:r>
              <a:rPr lang="en-US" dirty="0"/>
              <a:t>Response 5 – TPN or IV only for hydration</a:t>
            </a:r>
          </a:p>
          <a:p>
            <a:pPr marL="685800" indent="-6858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BAE3DF1E-8281-4A77-A703-8926B15D1FD4}"/>
              </a:ext>
            </a:extLst>
          </p:cNvPr>
          <p:cNvSpPr>
            <a:spLocks noGrp="1"/>
          </p:cNvSpPr>
          <p:nvPr>
            <p:ph type="sldNum" sz="quarter" idx="12"/>
          </p:nvPr>
        </p:nvSpPr>
        <p:spPr/>
        <p:txBody>
          <a:bodyPr/>
          <a:lstStyle/>
          <a:p>
            <a:fld id="{895F941F-37F6-4B1F-AEB2-74CB5EFF426C}" type="slidenum">
              <a:rPr lang="en-US" smtClean="0"/>
              <a:pPr/>
              <a:t>227</a:t>
            </a:fld>
            <a:endParaRPr lang="en-US" dirty="0"/>
          </a:p>
        </p:txBody>
      </p:sp>
    </p:spTree>
    <p:extLst>
      <p:ext uri="{BB962C8B-B14F-4D97-AF65-F5344CB8AC3E}">
        <p14:creationId xmlns:p14="http://schemas.microsoft.com/office/powerpoint/2010/main" val="2802689824"/>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D0025E7-87AD-4272-9AE8-9964880F6B5B}"/>
              </a:ext>
            </a:extLst>
          </p:cNvPr>
          <p:cNvSpPr>
            <a:spLocks noGrp="1"/>
          </p:cNvSpPr>
          <p:nvPr>
            <p:ph type="title"/>
          </p:nvPr>
        </p:nvSpPr>
        <p:spPr>
          <a:xfrm>
            <a:off x="272631" y="3642520"/>
            <a:ext cx="12530976" cy="2209799"/>
          </a:xfrm>
        </p:spPr>
        <p:txBody>
          <a:bodyPr/>
          <a:lstStyle/>
          <a:p>
            <a:r>
              <a:rPr lang="en-US" dirty="0">
                <a:solidFill>
                  <a:schemeClr val="accent1"/>
                </a:solidFill>
              </a:rPr>
              <a:t>Section GG</a:t>
            </a:r>
            <a:br>
              <a:rPr lang="en-US" dirty="0">
                <a:solidFill>
                  <a:schemeClr val="accent1"/>
                </a:solidFill>
              </a:rPr>
            </a:br>
            <a:r>
              <a:rPr lang="en-US" dirty="0">
                <a:solidFill>
                  <a:schemeClr val="accent1"/>
                </a:solidFill>
              </a:rPr>
              <a:t>Function Abilities and Goals</a:t>
            </a:r>
          </a:p>
        </p:txBody>
      </p:sp>
      <p:sp>
        <p:nvSpPr>
          <p:cNvPr id="4" name="Slide Number Placeholder 3">
            <a:extLst>
              <a:ext uri="{FF2B5EF4-FFF2-40B4-BE49-F238E27FC236}">
                <a16:creationId xmlns:a16="http://schemas.microsoft.com/office/drawing/2014/main" id="{0432DDA4-1635-4A32-AFDD-EDCCFA48E032}"/>
              </a:ext>
            </a:extLst>
          </p:cNvPr>
          <p:cNvSpPr>
            <a:spLocks noGrp="1"/>
          </p:cNvSpPr>
          <p:nvPr>
            <p:ph type="sldNum" sz="quarter" idx="12"/>
          </p:nvPr>
        </p:nvSpPr>
        <p:spPr/>
        <p:txBody>
          <a:bodyPr/>
          <a:lstStyle/>
          <a:p>
            <a:fld id="{895F941F-37F6-4B1F-AEB2-74CB5EFF426C}" type="slidenum">
              <a:rPr lang="en-US" smtClean="0"/>
              <a:pPr/>
              <a:t>228</a:t>
            </a:fld>
            <a:endParaRPr lang="en-US" dirty="0"/>
          </a:p>
        </p:txBody>
      </p:sp>
    </p:spTree>
    <p:extLst>
      <p:ext uri="{BB962C8B-B14F-4D97-AF65-F5344CB8AC3E}">
        <p14:creationId xmlns:p14="http://schemas.microsoft.com/office/powerpoint/2010/main" val="1287427775"/>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DCD92-7CF8-442B-AD7E-0D1B5E5D7D63}"/>
              </a:ext>
            </a:extLst>
          </p:cNvPr>
          <p:cNvSpPr>
            <a:spLocks noGrp="1"/>
          </p:cNvSpPr>
          <p:nvPr>
            <p:ph type="title"/>
          </p:nvPr>
        </p:nvSpPr>
        <p:spPr>
          <a:xfrm>
            <a:off x="179223" y="518319"/>
            <a:ext cx="12897015" cy="1066800"/>
          </a:xfrm>
        </p:spPr>
        <p:txBody>
          <a:bodyPr/>
          <a:lstStyle/>
          <a:p>
            <a:pPr algn="ctr"/>
            <a:r>
              <a:rPr lang="en-US" sz="5400" dirty="0">
                <a:solidFill>
                  <a:schemeClr val="accent1"/>
                </a:solidFill>
              </a:rPr>
              <a:t>Differences in GG items and the M items</a:t>
            </a:r>
          </a:p>
        </p:txBody>
      </p:sp>
      <p:sp>
        <p:nvSpPr>
          <p:cNvPr id="5" name="Content Placeholder 4">
            <a:extLst>
              <a:ext uri="{FF2B5EF4-FFF2-40B4-BE49-F238E27FC236}">
                <a16:creationId xmlns:a16="http://schemas.microsoft.com/office/drawing/2014/main" id="{175A7D92-9F26-4750-9A11-B235DCB7571D}"/>
              </a:ext>
            </a:extLst>
          </p:cNvPr>
          <p:cNvSpPr>
            <a:spLocks noGrp="1"/>
          </p:cNvSpPr>
          <p:nvPr>
            <p:ph idx="1"/>
          </p:nvPr>
        </p:nvSpPr>
        <p:spPr>
          <a:xfrm>
            <a:off x="719866" y="2475062"/>
            <a:ext cx="11636506" cy="5181600"/>
          </a:xfrm>
        </p:spPr>
        <p:txBody>
          <a:bodyPr/>
          <a:lstStyle/>
          <a:p>
            <a:pPr marL="685800" indent="-685800">
              <a:buFont typeface="Arial" panose="020B0604020202020204" pitchFamily="34" charset="0"/>
              <a:buChar char="•"/>
            </a:pPr>
            <a:r>
              <a:rPr lang="en-US" dirty="0"/>
              <a:t>The task in each includes or excludes different in the activity “Item question”.</a:t>
            </a:r>
          </a:p>
          <a:p>
            <a:pPr marL="685800" indent="-685800">
              <a:buFont typeface="Arial" panose="020B0604020202020204" pitchFamily="34" charset="0"/>
              <a:buChar char="•"/>
            </a:pPr>
            <a:r>
              <a:rPr lang="en-US" dirty="0"/>
              <a:t>Coding scales are different.</a:t>
            </a:r>
          </a:p>
          <a:p>
            <a:pPr marL="685800" indent="-685800">
              <a:buFont typeface="Arial" panose="020B0604020202020204" pitchFamily="34" charset="0"/>
              <a:buChar char="•"/>
            </a:pPr>
            <a:r>
              <a:rPr lang="en-US" dirty="0"/>
              <a:t>Quality collection is used differently.</a:t>
            </a:r>
          </a:p>
          <a:p>
            <a:pPr marL="685800" indent="-685800">
              <a:buFont typeface="Arial" panose="020B0604020202020204" pitchFamily="34" charset="0"/>
              <a:buChar char="•"/>
            </a:pPr>
            <a:r>
              <a:rPr lang="en-US" dirty="0"/>
              <a:t>GG does NOT use “Majority of Tasks” like “M” items in ADL section.</a:t>
            </a:r>
          </a:p>
        </p:txBody>
      </p:sp>
      <p:sp>
        <p:nvSpPr>
          <p:cNvPr id="3" name="Slide Number Placeholder 2">
            <a:extLst>
              <a:ext uri="{FF2B5EF4-FFF2-40B4-BE49-F238E27FC236}">
                <a16:creationId xmlns:a16="http://schemas.microsoft.com/office/drawing/2014/main" id="{0E99F79A-B6C3-4BD7-8528-4217441991A5}"/>
              </a:ext>
            </a:extLst>
          </p:cNvPr>
          <p:cNvSpPr>
            <a:spLocks noGrp="1"/>
          </p:cNvSpPr>
          <p:nvPr>
            <p:ph type="sldNum" sz="quarter" idx="12"/>
          </p:nvPr>
        </p:nvSpPr>
        <p:spPr/>
        <p:txBody>
          <a:bodyPr/>
          <a:lstStyle/>
          <a:p>
            <a:fld id="{895F941F-37F6-4B1F-AEB2-74CB5EFF426C}" type="slidenum">
              <a:rPr lang="en-US" smtClean="0"/>
              <a:pPr/>
              <a:t>229</a:t>
            </a:fld>
            <a:endParaRPr lang="en-US" dirty="0"/>
          </a:p>
        </p:txBody>
      </p:sp>
    </p:spTree>
    <p:extLst>
      <p:ext uri="{BB962C8B-B14F-4D97-AF65-F5344CB8AC3E}">
        <p14:creationId xmlns:p14="http://schemas.microsoft.com/office/powerpoint/2010/main" val="2174246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C4CD5-3D50-4823-A6ED-1AD98C8760EA}"/>
              </a:ext>
            </a:extLst>
          </p:cNvPr>
          <p:cNvSpPr>
            <a:spLocks noGrp="1"/>
          </p:cNvSpPr>
          <p:nvPr>
            <p:ph type="title"/>
          </p:nvPr>
        </p:nvSpPr>
        <p:spPr>
          <a:xfrm>
            <a:off x="331787" y="442119"/>
            <a:ext cx="12322035" cy="860148"/>
          </a:xfrm>
        </p:spPr>
        <p:txBody>
          <a:bodyPr/>
          <a:lstStyle/>
          <a:p>
            <a:pPr algn="ctr"/>
            <a:r>
              <a:rPr lang="en-US" sz="4800" dirty="0">
                <a:solidFill>
                  <a:schemeClr val="accent1"/>
                </a:solidFill>
              </a:rPr>
              <a:t>PDGM Timing</a:t>
            </a:r>
          </a:p>
        </p:txBody>
      </p:sp>
      <p:pic>
        <p:nvPicPr>
          <p:cNvPr id="5" name="Content Placeholder 4">
            <a:extLst>
              <a:ext uri="{FF2B5EF4-FFF2-40B4-BE49-F238E27FC236}">
                <a16:creationId xmlns:a16="http://schemas.microsoft.com/office/drawing/2014/main" id="{1269B2FF-0BB1-40EB-AF1D-3B1276DC95A9}"/>
              </a:ext>
            </a:extLst>
          </p:cNvPr>
          <p:cNvPicPr>
            <a:picLocks noGrp="1" noChangeAspect="1"/>
          </p:cNvPicPr>
          <p:nvPr>
            <p:ph idx="1"/>
          </p:nvPr>
        </p:nvPicPr>
        <p:blipFill>
          <a:blip r:embed="rId3"/>
          <a:stretch>
            <a:fillRect/>
          </a:stretch>
        </p:blipFill>
        <p:spPr>
          <a:xfrm>
            <a:off x="377101" y="1737518"/>
            <a:ext cx="12322035" cy="7493619"/>
          </a:xfrm>
          <a:prstGeom prst="rect">
            <a:avLst/>
          </a:prstGeom>
        </p:spPr>
      </p:pic>
      <p:sp>
        <p:nvSpPr>
          <p:cNvPr id="4" name="Slide Number Placeholder 3">
            <a:extLst>
              <a:ext uri="{FF2B5EF4-FFF2-40B4-BE49-F238E27FC236}">
                <a16:creationId xmlns:a16="http://schemas.microsoft.com/office/drawing/2014/main" id="{BA1DD924-FAAA-49D4-A6D9-6E2126B1419E}"/>
              </a:ext>
            </a:extLst>
          </p:cNvPr>
          <p:cNvSpPr>
            <a:spLocks noGrp="1"/>
          </p:cNvSpPr>
          <p:nvPr>
            <p:ph type="sldNum" sz="quarter" idx="12"/>
          </p:nvPr>
        </p:nvSpPr>
        <p:spPr/>
        <p:txBody>
          <a:bodyPr/>
          <a:lstStyle/>
          <a:p>
            <a:fld id="{895F941F-37F6-4B1F-AEB2-74CB5EFF426C}" type="slidenum">
              <a:rPr lang="en-US" smtClean="0"/>
              <a:pPr/>
              <a:t>23</a:t>
            </a:fld>
            <a:endParaRPr lang="en-US" dirty="0"/>
          </a:p>
        </p:txBody>
      </p:sp>
    </p:spTree>
    <p:extLst>
      <p:ext uri="{BB962C8B-B14F-4D97-AF65-F5344CB8AC3E}">
        <p14:creationId xmlns:p14="http://schemas.microsoft.com/office/powerpoint/2010/main" val="877122200"/>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6476C4-3200-4620-9197-2DBD0EF4E2EF}"/>
              </a:ext>
            </a:extLst>
          </p:cNvPr>
          <p:cNvSpPr>
            <a:spLocks noGrp="1"/>
          </p:cNvSpPr>
          <p:nvPr>
            <p:ph idx="1"/>
          </p:nvPr>
        </p:nvSpPr>
        <p:spPr>
          <a:xfrm>
            <a:off x="681766" y="7831665"/>
            <a:ext cx="11636506" cy="1299896"/>
          </a:xfrm>
        </p:spPr>
        <p:txBody>
          <a:bodyPr/>
          <a:lstStyle/>
          <a:p>
            <a:pPr marL="685800" indent="-685800">
              <a:buFont typeface="Arial" panose="020B0604020202020204" pitchFamily="34" charset="0"/>
              <a:buChar char="•"/>
            </a:pPr>
            <a:r>
              <a:rPr lang="en-US" sz="3200" dirty="0">
                <a:solidFill>
                  <a:schemeClr val="tx1"/>
                </a:solidFill>
              </a:rPr>
              <a:t>Intent is to identify the patient’s usual ability with everyday activities </a:t>
            </a:r>
            <a:r>
              <a:rPr lang="en-US" sz="3200" b="1" dirty="0">
                <a:solidFill>
                  <a:schemeClr val="accent1"/>
                </a:solidFill>
              </a:rPr>
              <a:t>prior</a:t>
            </a:r>
            <a:r>
              <a:rPr lang="en-US" sz="3200" dirty="0"/>
              <a:t> </a:t>
            </a:r>
            <a:r>
              <a:rPr lang="en-US" sz="3200" dirty="0">
                <a:solidFill>
                  <a:schemeClr val="tx1"/>
                </a:solidFill>
              </a:rPr>
              <a:t>to the current illness, exacerbation or injury</a:t>
            </a:r>
          </a:p>
        </p:txBody>
      </p:sp>
      <p:sp>
        <p:nvSpPr>
          <p:cNvPr id="4" name="Slide Number Placeholder 3">
            <a:extLst>
              <a:ext uri="{FF2B5EF4-FFF2-40B4-BE49-F238E27FC236}">
                <a16:creationId xmlns:a16="http://schemas.microsoft.com/office/drawing/2014/main" id="{1B39609D-F4ED-4519-AAE1-A21C989766FA}"/>
              </a:ext>
            </a:extLst>
          </p:cNvPr>
          <p:cNvSpPr>
            <a:spLocks noGrp="1"/>
          </p:cNvSpPr>
          <p:nvPr>
            <p:ph type="sldNum" sz="quarter" idx="12"/>
          </p:nvPr>
        </p:nvSpPr>
        <p:spPr/>
        <p:txBody>
          <a:bodyPr/>
          <a:lstStyle/>
          <a:p>
            <a:fld id="{895F941F-37F6-4B1F-AEB2-74CB5EFF426C}" type="slidenum">
              <a:rPr lang="en-US" smtClean="0"/>
              <a:pPr/>
              <a:t>230</a:t>
            </a:fld>
            <a:endParaRPr lang="en-US" dirty="0"/>
          </a:p>
        </p:txBody>
      </p:sp>
      <p:pic>
        <p:nvPicPr>
          <p:cNvPr id="5" name="Picture 4">
            <a:extLst>
              <a:ext uri="{FF2B5EF4-FFF2-40B4-BE49-F238E27FC236}">
                <a16:creationId xmlns:a16="http://schemas.microsoft.com/office/drawing/2014/main" id="{C09B0033-30A2-4BA9-9697-8D012C3CC79B}"/>
              </a:ext>
            </a:extLst>
          </p:cNvPr>
          <p:cNvPicPr>
            <a:picLocks noChangeAspect="1"/>
          </p:cNvPicPr>
          <p:nvPr/>
        </p:nvPicPr>
        <p:blipFill>
          <a:blip r:embed="rId3"/>
          <a:stretch>
            <a:fillRect/>
          </a:stretch>
        </p:blipFill>
        <p:spPr>
          <a:xfrm>
            <a:off x="289719" y="365918"/>
            <a:ext cx="12420600" cy="7465747"/>
          </a:xfrm>
          <a:prstGeom prst="rect">
            <a:avLst/>
          </a:prstGeom>
        </p:spPr>
      </p:pic>
      <p:pic>
        <p:nvPicPr>
          <p:cNvPr id="7" name="Picture 6">
            <a:extLst>
              <a:ext uri="{FF2B5EF4-FFF2-40B4-BE49-F238E27FC236}">
                <a16:creationId xmlns:a16="http://schemas.microsoft.com/office/drawing/2014/main" id="{3082F704-266E-4A53-AE7B-01C3973154C0}"/>
              </a:ext>
            </a:extLst>
          </p:cNvPr>
          <p:cNvPicPr>
            <a:picLocks noChangeAspect="1"/>
          </p:cNvPicPr>
          <p:nvPr/>
        </p:nvPicPr>
        <p:blipFill>
          <a:blip r:embed="rId4"/>
          <a:stretch>
            <a:fillRect/>
          </a:stretch>
        </p:blipFill>
        <p:spPr>
          <a:xfrm>
            <a:off x="1127919" y="5545901"/>
            <a:ext cx="1891080" cy="1392000"/>
          </a:xfrm>
          <a:prstGeom prst="rect">
            <a:avLst/>
          </a:prstGeom>
        </p:spPr>
      </p:pic>
    </p:spTree>
    <p:extLst>
      <p:ext uri="{BB962C8B-B14F-4D97-AF65-F5344CB8AC3E}">
        <p14:creationId xmlns:p14="http://schemas.microsoft.com/office/powerpoint/2010/main" val="3599021653"/>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A12F6-2E39-4ED3-A8AF-582DC975D229}"/>
              </a:ext>
            </a:extLst>
          </p:cNvPr>
          <p:cNvSpPr>
            <a:spLocks noGrp="1"/>
          </p:cNvSpPr>
          <p:nvPr>
            <p:ph type="title"/>
          </p:nvPr>
        </p:nvSpPr>
        <p:spPr>
          <a:xfrm>
            <a:off x="574981" y="199342"/>
            <a:ext cx="12322035" cy="860148"/>
          </a:xfrm>
        </p:spPr>
        <p:txBody>
          <a:bodyPr/>
          <a:lstStyle/>
          <a:p>
            <a:r>
              <a:rPr lang="en-US" sz="5400" dirty="0">
                <a:solidFill>
                  <a:schemeClr val="accent1"/>
                </a:solidFill>
              </a:rPr>
              <a:t>GG0100 Functioning:  Everyday Activities</a:t>
            </a:r>
          </a:p>
        </p:txBody>
      </p:sp>
      <p:sp>
        <p:nvSpPr>
          <p:cNvPr id="3" name="Content Placeholder 2">
            <a:extLst>
              <a:ext uri="{FF2B5EF4-FFF2-40B4-BE49-F238E27FC236}">
                <a16:creationId xmlns:a16="http://schemas.microsoft.com/office/drawing/2014/main" id="{7D018F6C-5314-4D67-BA1C-94EEF028500B}"/>
              </a:ext>
            </a:extLst>
          </p:cNvPr>
          <p:cNvSpPr>
            <a:spLocks noGrp="1"/>
          </p:cNvSpPr>
          <p:nvPr>
            <p:ph idx="1"/>
          </p:nvPr>
        </p:nvSpPr>
        <p:spPr>
          <a:xfrm>
            <a:off x="574981" y="1059490"/>
            <a:ext cx="11636506" cy="8159806"/>
          </a:xfrm>
        </p:spPr>
        <p:txBody>
          <a:bodyPr/>
          <a:lstStyle/>
          <a:p>
            <a:pPr marL="685800" indent="-685800">
              <a:buFont typeface="Arial" panose="020B0604020202020204" pitchFamily="34" charset="0"/>
              <a:buChar char="•"/>
            </a:pPr>
            <a:r>
              <a:rPr lang="en-US" sz="4000" dirty="0"/>
              <a:t>Use the 3 codes to respond to A.B.C.D. on the right had side. </a:t>
            </a:r>
          </a:p>
          <a:p>
            <a:pPr marL="1248150" lvl="1" indent="-685800">
              <a:buFont typeface="Arial" panose="020B0604020202020204" pitchFamily="34" charset="0"/>
              <a:buChar char="•"/>
            </a:pPr>
            <a:r>
              <a:rPr lang="en-US" sz="2800" dirty="0"/>
              <a:t>3. Independent – Patient completed the activities by him/herself, with or without an assistive device, with NO assist from a helper.</a:t>
            </a:r>
          </a:p>
          <a:p>
            <a:pPr marL="1248150" lvl="1" indent="-685800">
              <a:buFont typeface="Arial" panose="020B0604020202020204" pitchFamily="34" charset="0"/>
              <a:buChar char="•"/>
            </a:pPr>
            <a:r>
              <a:rPr lang="en-US" sz="2800" dirty="0"/>
              <a:t>2.  Needed Some Help – Patient needed partial assist from another person to complete activities.</a:t>
            </a:r>
          </a:p>
          <a:p>
            <a:pPr marL="1248150" lvl="1" indent="-685800">
              <a:buFont typeface="Arial" panose="020B0604020202020204" pitchFamily="34" charset="0"/>
              <a:buChar char="•"/>
            </a:pPr>
            <a:r>
              <a:rPr lang="en-US" sz="2800" dirty="0"/>
              <a:t>1.  Dependent – A helper completed the activities for the patient.</a:t>
            </a:r>
          </a:p>
          <a:p>
            <a:pPr marL="1248150" lvl="1" indent="-685800">
              <a:buFont typeface="Arial" panose="020B0604020202020204" pitchFamily="34" charset="0"/>
              <a:buChar char="•"/>
            </a:pPr>
            <a:r>
              <a:rPr lang="en-US" sz="2800" dirty="0"/>
              <a:t>Interview patient or family or review clinical record for information describing patient’s </a:t>
            </a:r>
            <a:r>
              <a:rPr lang="en-US" sz="2800" b="1" dirty="0"/>
              <a:t>prior</a:t>
            </a:r>
            <a:r>
              <a:rPr lang="en-US" sz="2800" dirty="0"/>
              <a:t> functioning with these everyday activities.</a:t>
            </a:r>
            <a:endParaRPr lang="en-US" sz="4000" dirty="0"/>
          </a:p>
          <a:p>
            <a:pPr marL="685800" indent="-685800">
              <a:buFont typeface="Arial" panose="020B0604020202020204" pitchFamily="34" charset="0"/>
              <a:buChar char="•"/>
            </a:pPr>
            <a:r>
              <a:rPr lang="en-US" sz="4000" dirty="0"/>
              <a:t>Use these 2 codes to respond:</a:t>
            </a:r>
          </a:p>
          <a:p>
            <a:pPr marL="1248150" lvl="1" indent="-685800">
              <a:buFont typeface="Arial" panose="020B0604020202020204" pitchFamily="34" charset="0"/>
              <a:buChar char="•"/>
            </a:pPr>
            <a:r>
              <a:rPr lang="en-US" sz="3400" dirty="0"/>
              <a:t>Code 8, Unknown – if after interviews and clinical record review there is </a:t>
            </a:r>
            <a:r>
              <a:rPr lang="en-US" sz="3400" b="1" dirty="0"/>
              <a:t>no information </a:t>
            </a:r>
            <a:r>
              <a:rPr lang="en-US" sz="3400" dirty="0"/>
              <a:t>regarding prior ability</a:t>
            </a:r>
          </a:p>
          <a:p>
            <a:pPr marL="1248150" lvl="1" indent="-685800">
              <a:buFont typeface="Arial" panose="020B0604020202020204" pitchFamily="34" charset="0"/>
              <a:buChar char="•"/>
            </a:pPr>
            <a:r>
              <a:rPr lang="en-US" sz="3400" dirty="0"/>
              <a:t>Code 9, Not Applicable – if the activity was not applicable prior to the current illness, exacerbation or injury</a:t>
            </a:r>
          </a:p>
        </p:txBody>
      </p:sp>
      <p:sp>
        <p:nvSpPr>
          <p:cNvPr id="4" name="Slide Number Placeholder 3">
            <a:extLst>
              <a:ext uri="{FF2B5EF4-FFF2-40B4-BE49-F238E27FC236}">
                <a16:creationId xmlns:a16="http://schemas.microsoft.com/office/drawing/2014/main" id="{6BA925F3-73FF-427E-980A-E68E6059B212}"/>
              </a:ext>
            </a:extLst>
          </p:cNvPr>
          <p:cNvSpPr>
            <a:spLocks noGrp="1"/>
          </p:cNvSpPr>
          <p:nvPr>
            <p:ph type="sldNum" sz="quarter" idx="12"/>
          </p:nvPr>
        </p:nvSpPr>
        <p:spPr/>
        <p:txBody>
          <a:bodyPr/>
          <a:lstStyle/>
          <a:p>
            <a:fld id="{895F941F-37F6-4B1F-AEB2-74CB5EFF426C}" type="slidenum">
              <a:rPr lang="en-US" smtClean="0"/>
              <a:pPr/>
              <a:t>231</a:t>
            </a:fld>
            <a:endParaRPr lang="en-US" dirty="0"/>
          </a:p>
        </p:txBody>
      </p:sp>
    </p:spTree>
    <p:extLst>
      <p:ext uri="{BB962C8B-B14F-4D97-AF65-F5344CB8AC3E}">
        <p14:creationId xmlns:p14="http://schemas.microsoft.com/office/powerpoint/2010/main" val="3503785169"/>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8F2FE-D91A-4D12-A306-7C4224D4AEA8}"/>
              </a:ext>
            </a:extLst>
          </p:cNvPr>
          <p:cNvSpPr>
            <a:spLocks noGrp="1"/>
          </p:cNvSpPr>
          <p:nvPr>
            <p:ph type="title"/>
          </p:nvPr>
        </p:nvSpPr>
        <p:spPr>
          <a:xfrm>
            <a:off x="0" y="365919"/>
            <a:ext cx="13076238" cy="1222186"/>
          </a:xfrm>
        </p:spPr>
        <p:txBody>
          <a:bodyPr/>
          <a:lstStyle/>
          <a:p>
            <a:pPr algn="ctr"/>
            <a:r>
              <a:rPr lang="en-US" sz="4400" spc="-150" dirty="0">
                <a:solidFill>
                  <a:schemeClr val="accent1"/>
                </a:solidFill>
              </a:rPr>
              <a:t>GG0100 Functioning:  Everyday Activities – Not Applicable</a:t>
            </a:r>
          </a:p>
        </p:txBody>
      </p:sp>
      <p:sp>
        <p:nvSpPr>
          <p:cNvPr id="3" name="Content Placeholder 2">
            <a:extLst>
              <a:ext uri="{FF2B5EF4-FFF2-40B4-BE49-F238E27FC236}">
                <a16:creationId xmlns:a16="http://schemas.microsoft.com/office/drawing/2014/main" id="{89358E66-EB7F-483A-BA0E-789D048C5021}"/>
              </a:ext>
            </a:extLst>
          </p:cNvPr>
          <p:cNvSpPr>
            <a:spLocks noGrp="1"/>
          </p:cNvSpPr>
          <p:nvPr>
            <p:ph idx="1"/>
          </p:nvPr>
        </p:nvSpPr>
        <p:spPr>
          <a:xfrm>
            <a:off x="719866" y="2674391"/>
            <a:ext cx="11636506" cy="5159128"/>
          </a:xfrm>
        </p:spPr>
        <p:txBody>
          <a:bodyPr/>
          <a:lstStyle/>
          <a:p>
            <a:pPr marL="685800" indent="-685800">
              <a:buFont typeface="Arial" panose="020B0604020202020204" pitchFamily="34" charset="0"/>
              <a:buChar char="•"/>
            </a:pPr>
            <a:r>
              <a:rPr lang="en-US" dirty="0"/>
              <a:t>When to code “Not Applicable” Examples:</a:t>
            </a:r>
          </a:p>
          <a:p>
            <a:pPr marL="1248150" lvl="1" indent="-685800">
              <a:buFont typeface="Arial" panose="020B0604020202020204" pitchFamily="34" charset="0"/>
              <a:buChar char="•"/>
            </a:pPr>
            <a:r>
              <a:rPr lang="en-US" dirty="0"/>
              <a:t>Prior to coming Mr. S was not able to go up and down stairs.  He used a stair lift, so he did not perform this activity</a:t>
            </a:r>
          </a:p>
          <a:p>
            <a:pPr marL="685800" indent="-685800">
              <a:buFont typeface="Arial" panose="020B0604020202020204" pitchFamily="34" charset="0"/>
              <a:buChar char="•"/>
            </a:pPr>
            <a:r>
              <a:rPr lang="en-US" dirty="0"/>
              <a:t>A dash (-) is a valid response for this item but CMS expects dash use to be a rare occurrence</a:t>
            </a:r>
          </a:p>
          <a:p>
            <a:pPr marL="562350" lvl="1" indent="0">
              <a:buNone/>
            </a:pPr>
            <a:endParaRPr lang="en-US" dirty="0"/>
          </a:p>
          <a:p>
            <a:endParaRPr lang="en-US" dirty="0"/>
          </a:p>
        </p:txBody>
      </p:sp>
      <p:sp>
        <p:nvSpPr>
          <p:cNvPr id="4" name="Slide Number Placeholder 3">
            <a:extLst>
              <a:ext uri="{FF2B5EF4-FFF2-40B4-BE49-F238E27FC236}">
                <a16:creationId xmlns:a16="http://schemas.microsoft.com/office/drawing/2014/main" id="{3FA6D299-6E00-4D3F-B649-88E2930022D8}"/>
              </a:ext>
            </a:extLst>
          </p:cNvPr>
          <p:cNvSpPr>
            <a:spLocks noGrp="1"/>
          </p:cNvSpPr>
          <p:nvPr>
            <p:ph type="sldNum" sz="quarter" idx="12"/>
          </p:nvPr>
        </p:nvSpPr>
        <p:spPr/>
        <p:txBody>
          <a:bodyPr/>
          <a:lstStyle/>
          <a:p>
            <a:fld id="{895F941F-37F6-4B1F-AEB2-74CB5EFF426C}" type="slidenum">
              <a:rPr lang="en-US" smtClean="0"/>
              <a:pPr/>
              <a:t>232</a:t>
            </a:fld>
            <a:endParaRPr lang="en-US" dirty="0"/>
          </a:p>
        </p:txBody>
      </p:sp>
    </p:spTree>
    <p:extLst>
      <p:ext uri="{BB962C8B-B14F-4D97-AF65-F5344CB8AC3E}">
        <p14:creationId xmlns:p14="http://schemas.microsoft.com/office/powerpoint/2010/main" val="1538470458"/>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A4D7EE-7D41-4E80-8DDE-E129DE0646CE}"/>
              </a:ext>
            </a:extLst>
          </p:cNvPr>
          <p:cNvSpPr>
            <a:spLocks noGrp="1"/>
          </p:cNvSpPr>
          <p:nvPr>
            <p:ph idx="1"/>
          </p:nvPr>
        </p:nvSpPr>
        <p:spPr>
          <a:xfrm>
            <a:off x="213519" y="5872635"/>
            <a:ext cx="11430000" cy="3276601"/>
          </a:xfrm>
        </p:spPr>
        <p:txBody>
          <a:bodyPr/>
          <a:lstStyle/>
          <a:p>
            <a:pPr marL="685800" indent="-685800">
              <a:buFont typeface="Arial" panose="020B0604020202020204" pitchFamily="34" charset="0"/>
              <a:buChar char="•"/>
            </a:pPr>
            <a:r>
              <a:rPr lang="en-US" sz="4000" dirty="0"/>
              <a:t>This item identifies the patient’s use of devices and aids immediately prior to this current illness, exacerbation or injury to align treatment goals.</a:t>
            </a:r>
          </a:p>
          <a:p>
            <a:pPr marL="685800" indent="-685800">
              <a:buFont typeface="Arial" panose="020B0604020202020204" pitchFamily="34" charset="0"/>
              <a:buChar char="•"/>
            </a:pPr>
            <a:r>
              <a:rPr lang="en-US" sz="4000" dirty="0"/>
              <a:t>Check all that apply.</a:t>
            </a:r>
          </a:p>
        </p:txBody>
      </p:sp>
      <p:sp>
        <p:nvSpPr>
          <p:cNvPr id="4" name="Slide Number Placeholder 3">
            <a:extLst>
              <a:ext uri="{FF2B5EF4-FFF2-40B4-BE49-F238E27FC236}">
                <a16:creationId xmlns:a16="http://schemas.microsoft.com/office/drawing/2014/main" id="{48B88F73-6288-47FD-92EA-5FB07AAD6DF2}"/>
              </a:ext>
            </a:extLst>
          </p:cNvPr>
          <p:cNvSpPr>
            <a:spLocks noGrp="1"/>
          </p:cNvSpPr>
          <p:nvPr>
            <p:ph type="sldNum" sz="quarter" idx="12"/>
          </p:nvPr>
        </p:nvSpPr>
        <p:spPr/>
        <p:txBody>
          <a:bodyPr/>
          <a:lstStyle/>
          <a:p>
            <a:fld id="{895F941F-37F6-4B1F-AEB2-74CB5EFF426C}" type="slidenum">
              <a:rPr lang="en-US" smtClean="0"/>
              <a:pPr/>
              <a:t>233</a:t>
            </a:fld>
            <a:endParaRPr lang="en-US" dirty="0"/>
          </a:p>
        </p:txBody>
      </p:sp>
      <p:pic>
        <p:nvPicPr>
          <p:cNvPr id="5" name="Picture 4">
            <a:extLst>
              <a:ext uri="{FF2B5EF4-FFF2-40B4-BE49-F238E27FC236}">
                <a16:creationId xmlns:a16="http://schemas.microsoft.com/office/drawing/2014/main" id="{FB401E72-243F-4714-A33F-6C933243CC6F}"/>
              </a:ext>
            </a:extLst>
          </p:cNvPr>
          <p:cNvPicPr>
            <a:picLocks noChangeAspect="1"/>
          </p:cNvPicPr>
          <p:nvPr/>
        </p:nvPicPr>
        <p:blipFill>
          <a:blip r:embed="rId3"/>
          <a:stretch>
            <a:fillRect/>
          </a:stretch>
        </p:blipFill>
        <p:spPr>
          <a:xfrm>
            <a:off x="213519" y="442119"/>
            <a:ext cx="12668415" cy="5029200"/>
          </a:xfrm>
          <a:prstGeom prst="rect">
            <a:avLst/>
          </a:prstGeom>
        </p:spPr>
      </p:pic>
      <p:pic>
        <p:nvPicPr>
          <p:cNvPr id="2" name="Picture 1">
            <a:extLst>
              <a:ext uri="{FF2B5EF4-FFF2-40B4-BE49-F238E27FC236}">
                <a16:creationId xmlns:a16="http://schemas.microsoft.com/office/drawing/2014/main" id="{135F3FCC-1857-4230-A812-62677CFB67F3}"/>
              </a:ext>
            </a:extLst>
          </p:cNvPr>
          <p:cNvPicPr>
            <a:picLocks noChangeAspect="1"/>
          </p:cNvPicPr>
          <p:nvPr/>
        </p:nvPicPr>
        <p:blipFill>
          <a:blip r:embed="rId4"/>
          <a:stretch>
            <a:fillRect/>
          </a:stretch>
        </p:blipFill>
        <p:spPr>
          <a:xfrm>
            <a:off x="10011827" y="4717275"/>
            <a:ext cx="2892240" cy="1155360"/>
          </a:xfrm>
          <a:prstGeom prst="rect">
            <a:avLst/>
          </a:prstGeom>
        </p:spPr>
      </p:pic>
    </p:spTree>
    <p:extLst>
      <p:ext uri="{BB962C8B-B14F-4D97-AF65-F5344CB8AC3E}">
        <p14:creationId xmlns:p14="http://schemas.microsoft.com/office/powerpoint/2010/main" val="2547906472"/>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48A01-8A8C-4D66-B003-5406954CFDB7}"/>
              </a:ext>
            </a:extLst>
          </p:cNvPr>
          <p:cNvSpPr>
            <a:spLocks noGrp="1"/>
          </p:cNvSpPr>
          <p:nvPr>
            <p:ph type="title"/>
          </p:nvPr>
        </p:nvSpPr>
        <p:spPr>
          <a:xfrm>
            <a:off x="558128" y="234221"/>
            <a:ext cx="12322035" cy="860148"/>
          </a:xfrm>
        </p:spPr>
        <p:txBody>
          <a:bodyPr/>
          <a:lstStyle/>
          <a:p>
            <a:pPr algn="ctr"/>
            <a:r>
              <a:rPr lang="en-US" sz="5400" dirty="0">
                <a:solidFill>
                  <a:schemeClr val="accent1"/>
                </a:solidFill>
              </a:rPr>
              <a:t>GG0110 Coding Instructions</a:t>
            </a:r>
          </a:p>
        </p:txBody>
      </p:sp>
      <p:sp>
        <p:nvSpPr>
          <p:cNvPr id="3" name="Content Placeholder 2">
            <a:extLst>
              <a:ext uri="{FF2B5EF4-FFF2-40B4-BE49-F238E27FC236}">
                <a16:creationId xmlns:a16="http://schemas.microsoft.com/office/drawing/2014/main" id="{8E582538-B6F2-4327-B987-FC4F7698B421}"/>
              </a:ext>
            </a:extLst>
          </p:cNvPr>
          <p:cNvSpPr>
            <a:spLocks noGrp="1"/>
          </p:cNvSpPr>
          <p:nvPr>
            <p:ph idx="1"/>
          </p:nvPr>
        </p:nvSpPr>
        <p:spPr>
          <a:xfrm>
            <a:off x="442119" y="1120046"/>
            <a:ext cx="12192000" cy="8298592"/>
          </a:xfrm>
        </p:spPr>
        <p:txBody>
          <a:bodyPr/>
          <a:lstStyle/>
          <a:p>
            <a:pPr marL="685800" indent="-685800">
              <a:buFont typeface="Arial" panose="020B0604020202020204" pitchFamily="34" charset="0"/>
              <a:buChar char="•"/>
            </a:pPr>
            <a:r>
              <a:rPr lang="en-US" sz="3200" b="1" dirty="0"/>
              <a:t>GG0110C </a:t>
            </a:r>
            <a:r>
              <a:rPr lang="en-US" sz="3200" dirty="0"/>
              <a:t>– </a:t>
            </a:r>
            <a:r>
              <a:rPr lang="en-US" sz="3200" b="1" dirty="0"/>
              <a:t>Mechanical lift </a:t>
            </a:r>
            <a:r>
              <a:rPr lang="en-US" sz="3200" dirty="0"/>
              <a:t>– any device a patient or caregiver requires for lifting or supporting the patient’s bodyweight.  </a:t>
            </a:r>
          </a:p>
          <a:p>
            <a:pPr marL="1248150" lvl="1" indent="-685800">
              <a:buFont typeface="Arial" panose="020B0604020202020204" pitchFamily="34" charset="0"/>
              <a:buChar char="•"/>
            </a:pPr>
            <a:r>
              <a:rPr lang="en-US" sz="2800" dirty="0"/>
              <a:t>Examples include but are not limited to:</a:t>
            </a:r>
          </a:p>
          <a:p>
            <a:pPr marL="1248150" lvl="1" indent="-685800">
              <a:buFont typeface="Arial" panose="020B0604020202020204" pitchFamily="34" charset="0"/>
              <a:buChar char="•"/>
            </a:pPr>
            <a:r>
              <a:rPr lang="en-US" sz="2800" dirty="0"/>
              <a:t>Stair lift</a:t>
            </a:r>
          </a:p>
          <a:p>
            <a:pPr marL="1248150" lvl="1" indent="-685800">
              <a:buFont typeface="Arial" panose="020B0604020202020204" pitchFamily="34" charset="0"/>
              <a:buChar char="•"/>
            </a:pPr>
            <a:r>
              <a:rPr lang="en-US" sz="2800" dirty="0"/>
              <a:t>Hoyer lift</a:t>
            </a:r>
          </a:p>
          <a:p>
            <a:pPr marL="1248150" lvl="1" indent="-685800">
              <a:buFont typeface="Arial" panose="020B0604020202020204" pitchFamily="34" charset="0"/>
              <a:buChar char="•"/>
            </a:pPr>
            <a:r>
              <a:rPr lang="en-US" sz="2800" dirty="0"/>
              <a:t>Bathtub lift</a:t>
            </a:r>
          </a:p>
          <a:p>
            <a:pPr marL="685800" indent="-685800">
              <a:buFont typeface="Arial" panose="020B0604020202020204" pitchFamily="34" charset="0"/>
              <a:buChar char="•"/>
            </a:pPr>
            <a:r>
              <a:rPr lang="en-US" sz="3200" b="1" dirty="0"/>
              <a:t>GG0110D – Walker </a:t>
            </a:r>
            <a:r>
              <a:rPr lang="en-US" sz="3200" dirty="0"/>
              <a:t>– All types of walkers – Examples include but not limited to:</a:t>
            </a:r>
          </a:p>
          <a:p>
            <a:pPr marL="1248150" lvl="1" indent="-685800">
              <a:buFont typeface="Arial" panose="020B0604020202020204" pitchFamily="34" charset="0"/>
              <a:buChar char="•"/>
            </a:pPr>
            <a:r>
              <a:rPr lang="en-US" sz="2800" dirty="0"/>
              <a:t>Pick – up walker</a:t>
            </a:r>
          </a:p>
          <a:p>
            <a:pPr marL="1248150" lvl="1" indent="-685800">
              <a:buFont typeface="Arial" panose="020B0604020202020204" pitchFamily="34" charset="0"/>
              <a:buChar char="•"/>
            </a:pPr>
            <a:r>
              <a:rPr lang="en-US" sz="2800" dirty="0"/>
              <a:t>Hemi-walker</a:t>
            </a:r>
          </a:p>
          <a:p>
            <a:pPr marL="1248150" lvl="1" indent="-685800">
              <a:buFont typeface="Arial" panose="020B0604020202020204" pitchFamily="34" charset="0"/>
              <a:buChar char="•"/>
            </a:pPr>
            <a:r>
              <a:rPr lang="en-US" sz="2800" dirty="0"/>
              <a:t>Rolling walker</a:t>
            </a:r>
          </a:p>
          <a:p>
            <a:pPr marL="1248150" lvl="1" indent="-685800">
              <a:buFont typeface="Arial" panose="020B0604020202020204" pitchFamily="34" charset="0"/>
              <a:buChar char="•"/>
            </a:pPr>
            <a:r>
              <a:rPr lang="en-US" sz="2800" dirty="0"/>
              <a:t>Platform walker</a:t>
            </a:r>
          </a:p>
          <a:p>
            <a:pPr marL="685800" indent="-685800">
              <a:buFont typeface="Arial" panose="020B0604020202020204" pitchFamily="34" charset="0"/>
              <a:buChar char="•"/>
            </a:pPr>
            <a:r>
              <a:rPr lang="en-US" sz="3200" b="1" dirty="0"/>
              <a:t>GG0110Z – None of the above </a:t>
            </a:r>
            <a:r>
              <a:rPr lang="en-US" sz="3200" dirty="0"/>
              <a:t>–did not use any of these prior to current illness, exacerbation, injury</a:t>
            </a:r>
          </a:p>
          <a:p>
            <a:pPr marL="685800" indent="-685800">
              <a:buFont typeface="Arial" panose="020B0604020202020204" pitchFamily="34" charset="0"/>
              <a:buChar char="•"/>
            </a:pPr>
            <a:r>
              <a:rPr lang="en-US" sz="3200" b="1" dirty="0"/>
              <a:t>A dash </a:t>
            </a:r>
            <a:r>
              <a:rPr lang="en-US" sz="3200" dirty="0"/>
              <a:t>is a valid response – CMS expects it to be a rare occurrence</a:t>
            </a:r>
          </a:p>
          <a:p>
            <a:endParaRPr lang="en-US" dirty="0"/>
          </a:p>
        </p:txBody>
      </p:sp>
      <p:sp>
        <p:nvSpPr>
          <p:cNvPr id="4" name="Slide Number Placeholder 3">
            <a:extLst>
              <a:ext uri="{FF2B5EF4-FFF2-40B4-BE49-F238E27FC236}">
                <a16:creationId xmlns:a16="http://schemas.microsoft.com/office/drawing/2014/main" id="{947611FB-2C71-4D48-9234-179D6FCA248A}"/>
              </a:ext>
            </a:extLst>
          </p:cNvPr>
          <p:cNvSpPr>
            <a:spLocks noGrp="1"/>
          </p:cNvSpPr>
          <p:nvPr>
            <p:ph type="sldNum" sz="quarter" idx="12"/>
          </p:nvPr>
        </p:nvSpPr>
        <p:spPr/>
        <p:txBody>
          <a:bodyPr/>
          <a:lstStyle/>
          <a:p>
            <a:fld id="{895F941F-37F6-4B1F-AEB2-74CB5EFF426C}" type="slidenum">
              <a:rPr lang="en-US" smtClean="0"/>
              <a:pPr/>
              <a:t>234</a:t>
            </a:fld>
            <a:endParaRPr lang="en-US" dirty="0"/>
          </a:p>
        </p:txBody>
      </p:sp>
    </p:spTree>
    <p:extLst>
      <p:ext uri="{BB962C8B-B14F-4D97-AF65-F5344CB8AC3E}">
        <p14:creationId xmlns:p14="http://schemas.microsoft.com/office/powerpoint/2010/main" val="2690746400"/>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DD031-E8F9-47F9-9619-B09D555633A6}"/>
              </a:ext>
            </a:extLst>
          </p:cNvPr>
          <p:cNvSpPr>
            <a:spLocks noGrp="1"/>
          </p:cNvSpPr>
          <p:nvPr>
            <p:ph type="title"/>
          </p:nvPr>
        </p:nvSpPr>
        <p:spPr>
          <a:xfrm>
            <a:off x="754203" y="518319"/>
            <a:ext cx="12322035" cy="860148"/>
          </a:xfrm>
        </p:spPr>
        <p:txBody>
          <a:bodyPr/>
          <a:lstStyle/>
          <a:p>
            <a:pPr algn="ctr"/>
            <a:r>
              <a:rPr lang="en-US" sz="5400" dirty="0">
                <a:solidFill>
                  <a:schemeClr val="accent1"/>
                </a:solidFill>
              </a:rPr>
              <a:t>Example of None of the Above</a:t>
            </a:r>
          </a:p>
        </p:txBody>
      </p:sp>
      <p:sp>
        <p:nvSpPr>
          <p:cNvPr id="3" name="Content Placeholder 2">
            <a:extLst>
              <a:ext uri="{FF2B5EF4-FFF2-40B4-BE49-F238E27FC236}">
                <a16:creationId xmlns:a16="http://schemas.microsoft.com/office/drawing/2014/main" id="{49925A1F-E047-44FD-99E2-A5ABB6D7C479}"/>
              </a:ext>
            </a:extLst>
          </p:cNvPr>
          <p:cNvSpPr>
            <a:spLocks noGrp="1"/>
          </p:cNvSpPr>
          <p:nvPr>
            <p:ph idx="1"/>
          </p:nvPr>
        </p:nvSpPr>
        <p:spPr>
          <a:xfrm>
            <a:off x="1096967" y="1810239"/>
            <a:ext cx="11636506" cy="6556747"/>
          </a:xfrm>
        </p:spPr>
        <p:txBody>
          <a:bodyPr/>
          <a:lstStyle/>
          <a:p>
            <a:pPr marL="685800" indent="-685800">
              <a:buFont typeface="Arial" panose="020B0604020202020204" pitchFamily="34" charset="0"/>
              <a:buChar char="•"/>
            </a:pPr>
            <a:r>
              <a:rPr lang="en-US" dirty="0"/>
              <a:t>Mr. C has bilateral lower extremity neuropathy secondary to his diabetes.  Prior to this current episode, he used a cane.  Today he is using a walker.</a:t>
            </a:r>
          </a:p>
          <a:p>
            <a:pPr marL="685800" indent="-685800">
              <a:buFont typeface="Arial" panose="020B0604020202020204" pitchFamily="34" charset="0"/>
              <a:buChar char="•"/>
            </a:pPr>
            <a:r>
              <a:rPr lang="en-US" dirty="0"/>
              <a:t>GG0110Z – None of the above would be checked.</a:t>
            </a:r>
          </a:p>
          <a:p>
            <a:pPr marL="685800" indent="-685800">
              <a:buFont typeface="Arial" panose="020B0604020202020204" pitchFamily="34" charset="0"/>
              <a:buChar char="•"/>
            </a:pPr>
            <a:r>
              <a:rPr lang="en-US" dirty="0"/>
              <a:t>Rationale:  A cane is not a device included as part of the item list in this item. Not all devices or aids are included in this item.</a:t>
            </a:r>
          </a:p>
          <a:p>
            <a:r>
              <a:rPr lang="en-US" dirty="0"/>
              <a:t>	</a:t>
            </a:r>
          </a:p>
        </p:txBody>
      </p:sp>
      <p:sp>
        <p:nvSpPr>
          <p:cNvPr id="4" name="Slide Number Placeholder 3">
            <a:extLst>
              <a:ext uri="{FF2B5EF4-FFF2-40B4-BE49-F238E27FC236}">
                <a16:creationId xmlns:a16="http://schemas.microsoft.com/office/drawing/2014/main" id="{DD888F77-8FC8-465B-A07D-060AA8425A7D}"/>
              </a:ext>
            </a:extLst>
          </p:cNvPr>
          <p:cNvSpPr>
            <a:spLocks noGrp="1"/>
          </p:cNvSpPr>
          <p:nvPr>
            <p:ph type="sldNum" sz="quarter" idx="12"/>
          </p:nvPr>
        </p:nvSpPr>
        <p:spPr/>
        <p:txBody>
          <a:bodyPr/>
          <a:lstStyle/>
          <a:p>
            <a:fld id="{895F941F-37F6-4B1F-AEB2-74CB5EFF426C}" type="slidenum">
              <a:rPr lang="en-US" smtClean="0"/>
              <a:pPr/>
              <a:t>235</a:t>
            </a:fld>
            <a:endParaRPr lang="en-US" dirty="0"/>
          </a:p>
        </p:txBody>
      </p:sp>
    </p:spTree>
    <p:extLst>
      <p:ext uri="{BB962C8B-B14F-4D97-AF65-F5344CB8AC3E}">
        <p14:creationId xmlns:p14="http://schemas.microsoft.com/office/powerpoint/2010/main" val="2146410235"/>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A8EFC9-CBBE-4FF2-A511-92DB88D73A5B}"/>
              </a:ext>
            </a:extLst>
          </p:cNvPr>
          <p:cNvSpPr>
            <a:spLocks noGrp="1"/>
          </p:cNvSpPr>
          <p:nvPr>
            <p:ph type="title"/>
          </p:nvPr>
        </p:nvSpPr>
        <p:spPr>
          <a:xfrm>
            <a:off x="545262" y="2320835"/>
            <a:ext cx="12530976" cy="4497237"/>
          </a:xfrm>
        </p:spPr>
        <p:txBody>
          <a:bodyPr/>
          <a:lstStyle/>
          <a:p>
            <a:r>
              <a:rPr lang="en-US" dirty="0">
                <a:solidFill>
                  <a:schemeClr val="accent1"/>
                </a:solidFill>
              </a:rPr>
              <a:t>OASIS D-1    </a:t>
            </a:r>
            <a:r>
              <a:rPr lang="en-US" sz="4400" b="0" dirty="0">
                <a:solidFill>
                  <a:schemeClr val="tx1"/>
                </a:solidFill>
              </a:rPr>
              <a:t>GG0130 Self-Care and GG0170 Mobility</a:t>
            </a:r>
            <a:br>
              <a:rPr lang="en-US" sz="4400" b="0" dirty="0">
                <a:solidFill>
                  <a:schemeClr val="tx1"/>
                </a:solidFill>
              </a:rPr>
            </a:br>
            <a:r>
              <a:rPr lang="en-US" sz="4400" b="0" dirty="0">
                <a:solidFill>
                  <a:schemeClr val="tx1"/>
                </a:solidFill>
              </a:rPr>
              <a:t>Also called Functional Abilities and Goals</a:t>
            </a:r>
          </a:p>
        </p:txBody>
      </p:sp>
      <p:sp>
        <p:nvSpPr>
          <p:cNvPr id="4" name="Slide Number Placeholder 3">
            <a:extLst>
              <a:ext uri="{FF2B5EF4-FFF2-40B4-BE49-F238E27FC236}">
                <a16:creationId xmlns:a16="http://schemas.microsoft.com/office/drawing/2014/main" id="{D176D286-F71F-4EA0-ACE7-CBFEB0C4EACD}"/>
              </a:ext>
            </a:extLst>
          </p:cNvPr>
          <p:cNvSpPr>
            <a:spLocks noGrp="1"/>
          </p:cNvSpPr>
          <p:nvPr>
            <p:ph type="sldNum" sz="quarter" idx="12"/>
          </p:nvPr>
        </p:nvSpPr>
        <p:spPr/>
        <p:txBody>
          <a:bodyPr/>
          <a:lstStyle/>
          <a:p>
            <a:fld id="{895F941F-37F6-4B1F-AEB2-74CB5EFF426C}" type="slidenum">
              <a:rPr lang="en-US" smtClean="0"/>
              <a:pPr/>
              <a:t>236</a:t>
            </a:fld>
            <a:endParaRPr lang="en-US" dirty="0"/>
          </a:p>
        </p:txBody>
      </p:sp>
      <p:pic>
        <p:nvPicPr>
          <p:cNvPr id="6" name="Picture 5">
            <a:extLst>
              <a:ext uri="{FF2B5EF4-FFF2-40B4-BE49-F238E27FC236}">
                <a16:creationId xmlns:a16="http://schemas.microsoft.com/office/drawing/2014/main" id="{19BFEF5B-A189-4C0C-BA5D-5424C44EEB10}"/>
              </a:ext>
            </a:extLst>
          </p:cNvPr>
          <p:cNvPicPr>
            <a:picLocks noChangeAspect="1"/>
          </p:cNvPicPr>
          <p:nvPr/>
        </p:nvPicPr>
        <p:blipFill>
          <a:blip r:embed="rId3"/>
          <a:stretch>
            <a:fillRect/>
          </a:stretch>
        </p:blipFill>
        <p:spPr>
          <a:xfrm>
            <a:off x="9368628" y="6066514"/>
            <a:ext cx="2892240" cy="1155360"/>
          </a:xfrm>
          <a:prstGeom prst="rect">
            <a:avLst/>
          </a:prstGeom>
        </p:spPr>
      </p:pic>
    </p:spTree>
    <p:extLst>
      <p:ext uri="{BB962C8B-B14F-4D97-AF65-F5344CB8AC3E}">
        <p14:creationId xmlns:p14="http://schemas.microsoft.com/office/powerpoint/2010/main" val="2362398554"/>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3519"/>
            <a:ext cx="13076238" cy="1143000"/>
          </a:xfrm>
        </p:spPr>
        <p:txBody>
          <a:bodyPr>
            <a:normAutofit/>
          </a:bodyPr>
          <a:lstStyle/>
          <a:p>
            <a:pPr algn="ctr"/>
            <a:r>
              <a:rPr lang="en-US" sz="5400" dirty="0">
                <a:solidFill>
                  <a:schemeClr val="accent1"/>
                </a:solidFill>
              </a:rPr>
              <a:t>GG0130 Self-Care and GG0170 Mobility</a:t>
            </a:r>
          </a:p>
        </p:txBody>
      </p:sp>
      <p:sp>
        <p:nvSpPr>
          <p:cNvPr id="3" name="Content Placeholder 2"/>
          <p:cNvSpPr>
            <a:spLocks noGrp="1"/>
          </p:cNvSpPr>
          <p:nvPr>
            <p:ph idx="1"/>
          </p:nvPr>
        </p:nvSpPr>
        <p:spPr>
          <a:xfrm>
            <a:off x="132685" y="1280319"/>
            <a:ext cx="12908594" cy="7766245"/>
          </a:xfrm>
        </p:spPr>
        <p:txBody>
          <a:bodyPr>
            <a:normAutofit fontScale="85000" lnSpcReduction="10000"/>
          </a:bodyPr>
          <a:lstStyle/>
          <a:p>
            <a:pPr marL="324331" indent="-171450">
              <a:buFont typeface="Arial"/>
              <a:buChar char="•"/>
            </a:pPr>
            <a:endParaRPr lang="en-US" sz="100" dirty="0">
              <a:solidFill>
                <a:schemeClr val="tx1"/>
              </a:solidFill>
            </a:endParaRPr>
          </a:p>
          <a:p>
            <a:pPr marL="685800" indent="-685800">
              <a:buFont typeface="Arial"/>
              <a:buChar char="•"/>
            </a:pPr>
            <a:r>
              <a:rPr lang="en-US" dirty="0">
                <a:solidFill>
                  <a:schemeClr val="tx1"/>
                </a:solidFill>
              </a:rPr>
              <a:t>Assess functional status for this task based on direct observation and/or on report by the patient, caregiver/family.</a:t>
            </a:r>
          </a:p>
          <a:p>
            <a:pPr marL="324331" indent="-171450">
              <a:buFont typeface="Arial"/>
              <a:buChar char="•"/>
            </a:pPr>
            <a:endParaRPr lang="en-US" sz="100" dirty="0">
              <a:solidFill>
                <a:schemeClr val="tx1"/>
              </a:solidFill>
            </a:endParaRPr>
          </a:p>
          <a:p>
            <a:pPr marL="685800" indent="-685800">
              <a:buFont typeface="Arial"/>
              <a:buChar char="•"/>
            </a:pPr>
            <a:r>
              <a:rPr lang="en-US" dirty="0">
                <a:solidFill>
                  <a:schemeClr val="tx1"/>
                </a:solidFill>
              </a:rPr>
              <a:t>Patient should be allowed to perform the activity as independently as possible as long as they are safe.</a:t>
            </a:r>
          </a:p>
          <a:p>
            <a:pPr marL="324331" indent="-171450">
              <a:buFont typeface="Arial"/>
              <a:buChar char="•"/>
            </a:pPr>
            <a:endParaRPr lang="en-US" sz="100" dirty="0">
              <a:solidFill>
                <a:schemeClr val="tx1"/>
              </a:solidFill>
            </a:endParaRPr>
          </a:p>
          <a:p>
            <a:pPr marL="685800" indent="-685800">
              <a:buFont typeface="Arial"/>
              <a:buChar char="•"/>
            </a:pPr>
            <a:r>
              <a:rPr lang="en-US" dirty="0">
                <a:solidFill>
                  <a:schemeClr val="tx1"/>
                </a:solidFill>
              </a:rPr>
              <a:t>If caregiver assistance is required for safety or poor quality – enter the response according to the amount of assistance required to be safe.</a:t>
            </a:r>
          </a:p>
          <a:p>
            <a:pPr marL="324331" indent="-171450">
              <a:buFont typeface="Arial"/>
              <a:buChar char="•"/>
            </a:pPr>
            <a:endParaRPr lang="en-US" sz="100" dirty="0">
              <a:solidFill>
                <a:schemeClr val="tx1"/>
              </a:solidFill>
            </a:endParaRPr>
          </a:p>
          <a:p>
            <a:pPr marL="324331" indent="-171450">
              <a:buFont typeface="Arial"/>
              <a:buChar char="•"/>
            </a:pPr>
            <a:endParaRPr lang="en-US" sz="300" dirty="0">
              <a:solidFill>
                <a:schemeClr val="tx1"/>
              </a:solidFill>
            </a:endParaRPr>
          </a:p>
          <a:p>
            <a:pPr marL="685800" indent="-685800">
              <a:buFont typeface="Arial"/>
              <a:buChar char="•"/>
            </a:pPr>
            <a:r>
              <a:rPr lang="en-US" dirty="0">
                <a:solidFill>
                  <a:schemeClr val="tx1"/>
                </a:solidFill>
              </a:rPr>
              <a:t>Use of assistive device(s) to complete the task should not affect the scoring.</a:t>
            </a:r>
          </a:p>
          <a:p>
            <a:pPr marL="324331" indent="-171450">
              <a:buFont typeface="Arial"/>
              <a:buChar char="•"/>
            </a:pPr>
            <a:endParaRPr lang="en-US" sz="100" dirty="0">
              <a:solidFill>
                <a:schemeClr val="tx1"/>
              </a:solidFill>
            </a:endParaRPr>
          </a:p>
          <a:p>
            <a:pPr marL="685800" indent="-685800">
              <a:buFont typeface="Arial"/>
              <a:buChar char="•"/>
            </a:pPr>
            <a:r>
              <a:rPr lang="en-US" b="1" dirty="0">
                <a:solidFill>
                  <a:schemeClr val="tx1"/>
                </a:solidFill>
              </a:rPr>
              <a:t>*If the patient’s performance varies during the assessment time frame, report the patient’s usual status – not the most dependent and not the most independent status.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237</a:t>
            </a:fld>
            <a:endParaRPr lang="en-US" dirty="0"/>
          </a:p>
        </p:txBody>
      </p:sp>
    </p:spTree>
    <p:extLst>
      <p:ext uri="{BB962C8B-B14F-4D97-AF65-F5344CB8AC3E}">
        <p14:creationId xmlns:p14="http://schemas.microsoft.com/office/powerpoint/2010/main" val="3579691915"/>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747E0A-B3EE-4900-A74D-21E6E4DEAFBC}"/>
              </a:ext>
            </a:extLst>
          </p:cNvPr>
          <p:cNvSpPr>
            <a:spLocks noGrp="1"/>
          </p:cNvSpPr>
          <p:nvPr>
            <p:ph type="title"/>
          </p:nvPr>
        </p:nvSpPr>
        <p:spPr/>
        <p:txBody>
          <a:bodyPr/>
          <a:lstStyle/>
          <a:p>
            <a:pPr algn="ctr"/>
            <a:r>
              <a:rPr lang="en-US" dirty="0">
                <a:solidFill>
                  <a:schemeClr val="accent1"/>
                </a:solidFill>
              </a:rPr>
              <a:t>GG0130 and GG0170 Same Intent</a:t>
            </a:r>
          </a:p>
        </p:txBody>
      </p:sp>
      <p:sp>
        <p:nvSpPr>
          <p:cNvPr id="5" name="Content Placeholder 4">
            <a:extLst>
              <a:ext uri="{FF2B5EF4-FFF2-40B4-BE49-F238E27FC236}">
                <a16:creationId xmlns:a16="http://schemas.microsoft.com/office/drawing/2014/main" id="{EB603710-DC53-403B-8D86-8682ADB8CA1C}"/>
              </a:ext>
            </a:extLst>
          </p:cNvPr>
          <p:cNvSpPr>
            <a:spLocks noGrp="1"/>
          </p:cNvSpPr>
          <p:nvPr>
            <p:ph idx="1"/>
          </p:nvPr>
        </p:nvSpPr>
        <p:spPr>
          <a:xfrm>
            <a:off x="574980" y="3092071"/>
            <a:ext cx="11636506" cy="2841183"/>
          </a:xfrm>
        </p:spPr>
        <p:txBody>
          <a:bodyPr/>
          <a:lstStyle/>
          <a:p>
            <a:pPr marL="685800" indent="-685800">
              <a:buFont typeface="Arial" panose="020B0604020202020204" pitchFamily="34" charset="0"/>
              <a:buChar char="•"/>
            </a:pPr>
            <a:r>
              <a:rPr lang="en-US" dirty="0"/>
              <a:t>To identify the patient’s ability to perform the listed self-care and mobility activities and discharge goals.</a:t>
            </a:r>
          </a:p>
        </p:txBody>
      </p:sp>
      <p:sp>
        <p:nvSpPr>
          <p:cNvPr id="3" name="Slide Number Placeholder 2">
            <a:extLst>
              <a:ext uri="{FF2B5EF4-FFF2-40B4-BE49-F238E27FC236}">
                <a16:creationId xmlns:a16="http://schemas.microsoft.com/office/drawing/2014/main" id="{A44D464B-D4F6-4C67-A704-68313B8285C9}"/>
              </a:ext>
            </a:extLst>
          </p:cNvPr>
          <p:cNvSpPr>
            <a:spLocks noGrp="1"/>
          </p:cNvSpPr>
          <p:nvPr>
            <p:ph type="sldNum" sz="quarter" idx="12"/>
          </p:nvPr>
        </p:nvSpPr>
        <p:spPr/>
        <p:txBody>
          <a:bodyPr/>
          <a:lstStyle/>
          <a:p>
            <a:fld id="{895F941F-37F6-4B1F-AEB2-74CB5EFF426C}" type="slidenum">
              <a:rPr lang="en-US" smtClean="0"/>
              <a:pPr/>
              <a:t>238</a:t>
            </a:fld>
            <a:endParaRPr lang="en-US" dirty="0"/>
          </a:p>
        </p:txBody>
      </p:sp>
    </p:spTree>
    <p:extLst>
      <p:ext uri="{BB962C8B-B14F-4D97-AF65-F5344CB8AC3E}">
        <p14:creationId xmlns:p14="http://schemas.microsoft.com/office/powerpoint/2010/main" val="235769563"/>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89C71-CC9C-4C1F-8542-D2E91E723FCB}"/>
              </a:ext>
            </a:extLst>
          </p:cNvPr>
          <p:cNvSpPr>
            <a:spLocks noGrp="1"/>
          </p:cNvSpPr>
          <p:nvPr>
            <p:ph type="title"/>
          </p:nvPr>
        </p:nvSpPr>
        <p:spPr>
          <a:xfrm>
            <a:off x="442119" y="259447"/>
            <a:ext cx="12192000" cy="859015"/>
          </a:xfrm>
        </p:spPr>
        <p:txBody>
          <a:bodyPr/>
          <a:lstStyle/>
          <a:p>
            <a:pPr algn="ctr"/>
            <a:r>
              <a:rPr lang="en-US" sz="4400" dirty="0">
                <a:solidFill>
                  <a:schemeClr val="accent1"/>
                </a:solidFill>
              </a:rPr>
              <a:t>GG0130 Self-Care and GG0170 Mobility</a:t>
            </a:r>
          </a:p>
        </p:txBody>
      </p:sp>
      <p:sp>
        <p:nvSpPr>
          <p:cNvPr id="4" name="Content Placeholder 3">
            <a:extLst>
              <a:ext uri="{FF2B5EF4-FFF2-40B4-BE49-F238E27FC236}">
                <a16:creationId xmlns:a16="http://schemas.microsoft.com/office/drawing/2014/main" id="{A95E8440-F136-4B4D-91D1-BD5DCAF73319}"/>
              </a:ext>
            </a:extLst>
          </p:cNvPr>
          <p:cNvSpPr>
            <a:spLocks noGrp="1"/>
          </p:cNvSpPr>
          <p:nvPr>
            <p:ph sz="half" idx="1"/>
          </p:nvPr>
        </p:nvSpPr>
        <p:spPr>
          <a:xfrm>
            <a:off x="322488" y="1118462"/>
            <a:ext cx="6215631" cy="8300176"/>
          </a:xfrm>
        </p:spPr>
        <p:txBody>
          <a:bodyPr/>
          <a:lstStyle/>
          <a:p>
            <a:r>
              <a:rPr lang="en-US" sz="3200" b="1" dirty="0">
                <a:solidFill>
                  <a:schemeClr val="accent1"/>
                </a:solidFill>
              </a:rPr>
              <a:t>Special Rules or Concepts apply to both of these items.</a:t>
            </a:r>
          </a:p>
          <a:p>
            <a:pPr marL="742950" indent="-742950">
              <a:buAutoNum type="arabicPeriod"/>
            </a:pPr>
            <a:r>
              <a:rPr lang="en-US" sz="3200" dirty="0"/>
              <a:t>Both are to be done </a:t>
            </a:r>
            <a:r>
              <a:rPr lang="en-US" sz="3200" b="1" dirty="0">
                <a:solidFill>
                  <a:schemeClr val="accent1"/>
                </a:solidFill>
              </a:rPr>
              <a:t>at</a:t>
            </a:r>
            <a:r>
              <a:rPr lang="en-US" sz="3200" dirty="0"/>
              <a:t> </a:t>
            </a:r>
            <a:r>
              <a:rPr lang="en-US" sz="3200" b="1" dirty="0"/>
              <a:t>or </a:t>
            </a:r>
            <a:r>
              <a:rPr lang="en-US" sz="3200" b="1" dirty="0">
                <a:solidFill>
                  <a:schemeClr val="accent1"/>
                </a:solidFill>
              </a:rPr>
              <a:t>soon after SOC/ROC</a:t>
            </a:r>
            <a:r>
              <a:rPr lang="en-US" sz="3200" dirty="0">
                <a:solidFill>
                  <a:schemeClr val="accent1"/>
                </a:solidFill>
              </a:rPr>
              <a:t> </a:t>
            </a:r>
            <a:r>
              <a:rPr lang="en-US" sz="3200" dirty="0"/>
              <a:t>and if possible before therapy treatments have begun. Upon Discharge – both to be completed </a:t>
            </a:r>
            <a:r>
              <a:rPr lang="en-US" sz="3200" b="1" dirty="0">
                <a:solidFill>
                  <a:schemeClr val="accent1"/>
                </a:solidFill>
              </a:rPr>
              <a:t>within 5 days </a:t>
            </a:r>
            <a:r>
              <a:rPr lang="en-US" sz="3200" dirty="0"/>
              <a:t>of discharge. DC day 5-and back 4 days).</a:t>
            </a:r>
          </a:p>
          <a:p>
            <a:pPr marL="742950" indent="-742950">
              <a:buAutoNum type="arabicPeriod"/>
            </a:pPr>
            <a:r>
              <a:rPr lang="en-US" sz="3200" dirty="0"/>
              <a:t>Both are being coded for the </a:t>
            </a:r>
            <a:r>
              <a:rPr lang="en-US" sz="3200" b="1" dirty="0">
                <a:solidFill>
                  <a:schemeClr val="accent1"/>
                </a:solidFill>
              </a:rPr>
              <a:t>amount/type of assistance needed </a:t>
            </a:r>
            <a:r>
              <a:rPr lang="en-US" sz="3200" dirty="0"/>
              <a:t>to be safe with each activity.</a:t>
            </a:r>
          </a:p>
          <a:p>
            <a:pPr marL="742950" indent="-742950">
              <a:buAutoNum type="arabicPeriod"/>
            </a:pPr>
            <a:r>
              <a:rPr lang="en-US" sz="3200" dirty="0"/>
              <a:t>Both are to be coded as </a:t>
            </a:r>
            <a:r>
              <a:rPr lang="en-US" sz="3200" b="1" dirty="0">
                <a:solidFill>
                  <a:schemeClr val="accent1"/>
                </a:solidFill>
              </a:rPr>
              <a:t>“usual” </a:t>
            </a:r>
            <a:r>
              <a:rPr lang="en-US" sz="3200" dirty="0"/>
              <a:t>performance</a:t>
            </a:r>
          </a:p>
          <a:p>
            <a:pPr marL="742950" indent="-742950">
              <a:buAutoNum type="arabicPeriod"/>
            </a:pPr>
            <a:r>
              <a:rPr lang="en-US" sz="3200" dirty="0"/>
              <a:t>Both use the very </a:t>
            </a:r>
            <a:r>
              <a:rPr lang="en-US" sz="3200" b="1" dirty="0">
                <a:solidFill>
                  <a:schemeClr val="accent1"/>
                </a:solidFill>
              </a:rPr>
              <a:t>same codes.</a:t>
            </a:r>
          </a:p>
        </p:txBody>
      </p:sp>
      <p:sp>
        <p:nvSpPr>
          <p:cNvPr id="5" name="Content Placeholder 4">
            <a:extLst>
              <a:ext uri="{FF2B5EF4-FFF2-40B4-BE49-F238E27FC236}">
                <a16:creationId xmlns:a16="http://schemas.microsoft.com/office/drawing/2014/main" id="{487D218E-6E40-463D-B429-56619BDBA229}"/>
              </a:ext>
            </a:extLst>
          </p:cNvPr>
          <p:cNvSpPr>
            <a:spLocks noGrp="1"/>
          </p:cNvSpPr>
          <p:nvPr>
            <p:ph sz="half" idx="2"/>
          </p:nvPr>
        </p:nvSpPr>
        <p:spPr>
          <a:xfrm>
            <a:off x="6538119" y="1041686"/>
            <a:ext cx="6324599" cy="8300175"/>
          </a:xfrm>
        </p:spPr>
        <p:txBody>
          <a:bodyPr/>
          <a:lstStyle/>
          <a:p>
            <a:r>
              <a:rPr lang="en-US" sz="3200" dirty="0"/>
              <a:t>5. Discharge coding at SOC/ROC, follow up for both is to be what the </a:t>
            </a:r>
            <a:r>
              <a:rPr lang="en-US" sz="3200" b="1" dirty="0">
                <a:solidFill>
                  <a:schemeClr val="accent1"/>
                </a:solidFill>
              </a:rPr>
              <a:t>anticipated ability/assistance level needed </a:t>
            </a:r>
            <a:r>
              <a:rPr lang="en-US" sz="3200" dirty="0"/>
              <a:t>will be upon actual discharge from agency</a:t>
            </a:r>
          </a:p>
          <a:p>
            <a:pPr marL="514350" indent="-514350">
              <a:buAutoNum type="arabicPeriod" startAt="6"/>
            </a:pPr>
            <a:r>
              <a:rPr lang="en-US" sz="3200" dirty="0"/>
              <a:t>Items from both are collected at SOC/ROC, Follow-up and Discharge from agency</a:t>
            </a:r>
          </a:p>
          <a:p>
            <a:pPr marL="514350" indent="-514350">
              <a:buAutoNum type="arabicPeriod" startAt="6"/>
            </a:pPr>
            <a:r>
              <a:rPr lang="en-US" sz="3200" dirty="0"/>
              <a:t>Either GG0130 </a:t>
            </a:r>
            <a:r>
              <a:rPr lang="en-US" sz="3200" b="1" dirty="0">
                <a:solidFill>
                  <a:schemeClr val="accent1"/>
                </a:solidFill>
              </a:rPr>
              <a:t>or</a:t>
            </a:r>
            <a:r>
              <a:rPr lang="en-US" sz="3200" dirty="0"/>
              <a:t> GG0170 </a:t>
            </a:r>
            <a:r>
              <a:rPr lang="en-US" sz="3200" b="1" dirty="0">
                <a:solidFill>
                  <a:schemeClr val="accent1"/>
                </a:solidFill>
              </a:rPr>
              <a:t>must have at least one discharge goal </a:t>
            </a:r>
            <a:r>
              <a:rPr lang="en-US" sz="3200" dirty="0"/>
              <a:t>to meet HH QRP (quality reporting program) threshold</a:t>
            </a:r>
          </a:p>
          <a:p>
            <a:pPr marL="514350" indent="-514350">
              <a:buAutoNum type="arabicPeriod" startAt="6"/>
            </a:pPr>
            <a:r>
              <a:rPr lang="en-US" sz="3200" dirty="0"/>
              <a:t>Direct observation preferred as well as reports from patient, clinicians, care staff, and/or family.</a:t>
            </a:r>
          </a:p>
        </p:txBody>
      </p:sp>
      <p:sp>
        <p:nvSpPr>
          <p:cNvPr id="3" name="Slide Number Placeholder 2">
            <a:extLst>
              <a:ext uri="{FF2B5EF4-FFF2-40B4-BE49-F238E27FC236}">
                <a16:creationId xmlns:a16="http://schemas.microsoft.com/office/drawing/2014/main" id="{556D5B59-8D22-42A8-9DFF-40D99BDC5A13}"/>
              </a:ext>
            </a:extLst>
          </p:cNvPr>
          <p:cNvSpPr>
            <a:spLocks noGrp="1"/>
          </p:cNvSpPr>
          <p:nvPr>
            <p:ph type="sldNum" sz="quarter" idx="12"/>
          </p:nvPr>
        </p:nvSpPr>
        <p:spPr/>
        <p:txBody>
          <a:bodyPr/>
          <a:lstStyle/>
          <a:p>
            <a:fld id="{895F941F-37F6-4B1F-AEB2-74CB5EFF426C}" type="slidenum">
              <a:rPr lang="en-US" smtClean="0"/>
              <a:pPr/>
              <a:t>239</a:t>
            </a:fld>
            <a:endParaRPr lang="en-US" dirty="0"/>
          </a:p>
        </p:txBody>
      </p:sp>
    </p:spTree>
    <p:extLst>
      <p:ext uri="{BB962C8B-B14F-4D97-AF65-F5344CB8AC3E}">
        <p14:creationId xmlns:p14="http://schemas.microsoft.com/office/powerpoint/2010/main" val="20068563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421C6-385B-46B7-A52B-443549F63D94}"/>
              </a:ext>
            </a:extLst>
          </p:cNvPr>
          <p:cNvSpPr>
            <a:spLocks noGrp="1"/>
          </p:cNvSpPr>
          <p:nvPr>
            <p:ph type="title"/>
          </p:nvPr>
        </p:nvSpPr>
        <p:spPr>
          <a:xfrm>
            <a:off x="446087" y="347941"/>
            <a:ext cx="12322035" cy="860148"/>
          </a:xfrm>
        </p:spPr>
        <p:txBody>
          <a:bodyPr/>
          <a:lstStyle/>
          <a:p>
            <a:pPr algn="ctr"/>
            <a:r>
              <a:rPr lang="en-US" sz="4800" dirty="0">
                <a:solidFill>
                  <a:schemeClr val="accent1"/>
                </a:solidFill>
              </a:rPr>
              <a:t>Additional Admission Source and Timing</a:t>
            </a:r>
          </a:p>
        </p:txBody>
      </p:sp>
      <p:pic>
        <p:nvPicPr>
          <p:cNvPr id="5" name="Content Placeholder 4">
            <a:extLst>
              <a:ext uri="{FF2B5EF4-FFF2-40B4-BE49-F238E27FC236}">
                <a16:creationId xmlns:a16="http://schemas.microsoft.com/office/drawing/2014/main" id="{7D28FC16-B831-410F-A286-BAA7709E2D6F}"/>
              </a:ext>
            </a:extLst>
          </p:cNvPr>
          <p:cNvPicPr>
            <a:picLocks noGrp="1" noChangeAspect="1"/>
          </p:cNvPicPr>
          <p:nvPr>
            <p:ph idx="1"/>
          </p:nvPr>
        </p:nvPicPr>
        <p:blipFill>
          <a:blip r:embed="rId3"/>
          <a:stretch>
            <a:fillRect/>
          </a:stretch>
        </p:blipFill>
        <p:spPr>
          <a:xfrm>
            <a:off x="381069" y="1513700"/>
            <a:ext cx="12322035" cy="7717437"/>
          </a:xfrm>
          <a:prstGeom prst="rect">
            <a:avLst/>
          </a:prstGeom>
        </p:spPr>
      </p:pic>
      <p:sp>
        <p:nvSpPr>
          <p:cNvPr id="4" name="Slide Number Placeholder 3">
            <a:extLst>
              <a:ext uri="{FF2B5EF4-FFF2-40B4-BE49-F238E27FC236}">
                <a16:creationId xmlns:a16="http://schemas.microsoft.com/office/drawing/2014/main" id="{996E0FB4-1228-42FB-82AD-D26C60DFB8CD}"/>
              </a:ext>
            </a:extLst>
          </p:cNvPr>
          <p:cNvSpPr>
            <a:spLocks noGrp="1"/>
          </p:cNvSpPr>
          <p:nvPr>
            <p:ph type="sldNum" sz="quarter" idx="12"/>
          </p:nvPr>
        </p:nvSpPr>
        <p:spPr/>
        <p:txBody>
          <a:bodyPr/>
          <a:lstStyle/>
          <a:p>
            <a:fld id="{895F941F-37F6-4B1F-AEB2-74CB5EFF426C}" type="slidenum">
              <a:rPr lang="en-US" smtClean="0"/>
              <a:pPr/>
              <a:t>24</a:t>
            </a:fld>
            <a:endParaRPr lang="en-US" dirty="0"/>
          </a:p>
        </p:txBody>
      </p:sp>
    </p:spTree>
    <p:extLst>
      <p:ext uri="{BB962C8B-B14F-4D97-AF65-F5344CB8AC3E}">
        <p14:creationId xmlns:p14="http://schemas.microsoft.com/office/powerpoint/2010/main" val="4113161644"/>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AB0B5-A3D4-4533-894E-26BEE1324BC5}"/>
              </a:ext>
            </a:extLst>
          </p:cNvPr>
          <p:cNvSpPr>
            <a:spLocks noGrp="1"/>
          </p:cNvSpPr>
          <p:nvPr>
            <p:ph type="title"/>
          </p:nvPr>
        </p:nvSpPr>
        <p:spPr>
          <a:xfrm>
            <a:off x="436788" y="352105"/>
            <a:ext cx="12420600" cy="1305968"/>
          </a:xfrm>
        </p:spPr>
        <p:txBody>
          <a:bodyPr/>
          <a:lstStyle/>
          <a:p>
            <a:pPr algn="ctr"/>
            <a:r>
              <a:rPr lang="en-US" sz="4400" dirty="0">
                <a:solidFill>
                  <a:schemeClr val="accent1"/>
                </a:solidFill>
              </a:rPr>
              <a:t>GG0130 Self-Care and GG0170 Mobility-Rules/Concepts Continued</a:t>
            </a:r>
            <a:endParaRPr lang="en-US" sz="4400" dirty="0"/>
          </a:p>
        </p:txBody>
      </p:sp>
      <p:sp>
        <p:nvSpPr>
          <p:cNvPr id="3" name="Content Placeholder 2">
            <a:extLst>
              <a:ext uri="{FF2B5EF4-FFF2-40B4-BE49-F238E27FC236}">
                <a16:creationId xmlns:a16="http://schemas.microsoft.com/office/drawing/2014/main" id="{B2DDD05C-EDA6-4DA0-88D1-583E6F028C75}"/>
              </a:ext>
            </a:extLst>
          </p:cNvPr>
          <p:cNvSpPr>
            <a:spLocks noGrp="1"/>
          </p:cNvSpPr>
          <p:nvPr>
            <p:ph sz="half" idx="1"/>
          </p:nvPr>
        </p:nvSpPr>
        <p:spPr>
          <a:xfrm>
            <a:off x="223262" y="1759455"/>
            <a:ext cx="5668632" cy="7307873"/>
          </a:xfrm>
        </p:spPr>
        <p:txBody>
          <a:bodyPr/>
          <a:lstStyle/>
          <a:p>
            <a:pPr marL="514350" indent="-514350">
              <a:buAutoNum type="arabicPeriod" startAt="9"/>
            </a:pPr>
            <a:r>
              <a:rPr lang="en-US" sz="3000" dirty="0"/>
              <a:t>Licensed clinicians can establish discharge goals at SOC/ROC based on prior medical condition, assessment, discussion with pt. and family, expected treatment, pt. motivation, etc. </a:t>
            </a:r>
          </a:p>
          <a:p>
            <a:pPr marL="514350" indent="-514350">
              <a:buAutoNum type="arabicPeriod" startAt="9"/>
            </a:pPr>
            <a:r>
              <a:rPr lang="en-US" sz="3000" dirty="0"/>
              <a:t> Observe patient in different locations and circumstances in the home as functional level may be impacted by environment.</a:t>
            </a:r>
          </a:p>
          <a:p>
            <a:pPr marL="514350" indent="-514350">
              <a:buAutoNum type="arabicPeriod" startAt="9"/>
            </a:pPr>
            <a:r>
              <a:rPr lang="en-US" sz="3000" dirty="0"/>
              <a:t> Both can be completed </a:t>
            </a:r>
            <a:r>
              <a:rPr lang="en-US" sz="3000" b="1" dirty="0">
                <a:solidFill>
                  <a:schemeClr val="accent1"/>
                </a:solidFill>
              </a:rPr>
              <a:t>with or without assistive device </a:t>
            </a:r>
            <a:r>
              <a:rPr lang="en-US" sz="3000" dirty="0"/>
              <a:t>– will not influence coding</a:t>
            </a:r>
          </a:p>
        </p:txBody>
      </p:sp>
      <p:sp>
        <p:nvSpPr>
          <p:cNvPr id="4" name="Content Placeholder 3">
            <a:extLst>
              <a:ext uri="{FF2B5EF4-FFF2-40B4-BE49-F238E27FC236}">
                <a16:creationId xmlns:a16="http://schemas.microsoft.com/office/drawing/2014/main" id="{61FDB532-1948-4687-A6FD-0E6092CD5D12}"/>
              </a:ext>
            </a:extLst>
          </p:cNvPr>
          <p:cNvSpPr>
            <a:spLocks noGrp="1"/>
          </p:cNvSpPr>
          <p:nvPr>
            <p:ph sz="half" idx="2"/>
          </p:nvPr>
        </p:nvSpPr>
        <p:spPr>
          <a:xfrm>
            <a:off x="5946814" y="1759455"/>
            <a:ext cx="6910574" cy="7659183"/>
          </a:xfrm>
        </p:spPr>
        <p:txBody>
          <a:bodyPr/>
          <a:lstStyle/>
          <a:p>
            <a:r>
              <a:rPr lang="en-US" sz="3000" dirty="0"/>
              <a:t>12.  </a:t>
            </a:r>
            <a:r>
              <a:rPr lang="en-US" sz="3000" b="1" dirty="0">
                <a:solidFill>
                  <a:schemeClr val="accent1"/>
                </a:solidFill>
              </a:rPr>
              <a:t>Usual Performance </a:t>
            </a:r>
            <a:r>
              <a:rPr lang="en-US" sz="3000" dirty="0"/>
              <a:t>definition:  If performance varies – document his/her </a:t>
            </a:r>
            <a:r>
              <a:rPr lang="en-US" sz="3000" b="1" dirty="0">
                <a:solidFill>
                  <a:schemeClr val="accent1"/>
                </a:solidFill>
              </a:rPr>
              <a:t>ability greater than 50% of the assessment timeframe.</a:t>
            </a:r>
            <a:endParaRPr lang="en-US" sz="3000" dirty="0"/>
          </a:p>
          <a:p>
            <a:r>
              <a:rPr lang="en-US" sz="3000" dirty="0"/>
              <a:t>13. </a:t>
            </a:r>
            <a:r>
              <a:rPr lang="en-US" sz="3000" b="1" dirty="0">
                <a:solidFill>
                  <a:schemeClr val="accent1"/>
                </a:solidFill>
              </a:rPr>
              <a:t>Time period under consideration</a:t>
            </a:r>
            <a:r>
              <a:rPr lang="en-US" sz="3000" dirty="0"/>
              <a:t>:  the span of time for data collection and assessment.  For most OASIS items this is the day of assessment.  For other items, item wording or related guidance will specify the time period, such as, since the most recent SOC/ROC.</a:t>
            </a:r>
          </a:p>
          <a:p>
            <a:r>
              <a:rPr lang="en-US" sz="3000" dirty="0"/>
              <a:t>14. </a:t>
            </a:r>
            <a:r>
              <a:rPr lang="en-US" sz="3000" b="1" dirty="0">
                <a:solidFill>
                  <a:schemeClr val="accent1"/>
                </a:solidFill>
              </a:rPr>
              <a:t>Assessment Time frame</a:t>
            </a:r>
            <a:r>
              <a:rPr lang="en-US" sz="3000" dirty="0">
                <a:solidFill>
                  <a:schemeClr val="tx1"/>
                </a:solidFill>
              </a:rPr>
              <a:t>: the maximum number of days allowed to complete the comprehensive assessment</a:t>
            </a:r>
          </a:p>
          <a:p>
            <a:endParaRPr lang="en-US" sz="3200" dirty="0"/>
          </a:p>
        </p:txBody>
      </p:sp>
      <p:sp>
        <p:nvSpPr>
          <p:cNvPr id="5" name="Slide Number Placeholder 4">
            <a:extLst>
              <a:ext uri="{FF2B5EF4-FFF2-40B4-BE49-F238E27FC236}">
                <a16:creationId xmlns:a16="http://schemas.microsoft.com/office/drawing/2014/main" id="{167EFE85-A1ED-4F83-B11B-C49270690241}"/>
              </a:ext>
            </a:extLst>
          </p:cNvPr>
          <p:cNvSpPr>
            <a:spLocks noGrp="1"/>
          </p:cNvSpPr>
          <p:nvPr>
            <p:ph type="sldNum" sz="quarter" idx="12"/>
          </p:nvPr>
        </p:nvSpPr>
        <p:spPr/>
        <p:txBody>
          <a:bodyPr/>
          <a:lstStyle/>
          <a:p>
            <a:fld id="{895F941F-37F6-4B1F-AEB2-74CB5EFF426C}" type="slidenum">
              <a:rPr lang="en-US" smtClean="0"/>
              <a:pPr/>
              <a:t>240</a:t>
            </a:fld>
            <a:endParaRPr lang="en-US" dirty="0"/>
          </a:p>
        </p:txBody>
      </p:sp>
    </p:spTree>
    <p:extLst>
      <p:ext uri="{BB962C8B-B14F-4D97-AF65-F5344CB8AC3E}">
        <p14:creationId xmlns:p14="http://schemas.microsoft.com/office/powerpoint/2010/main" val="2585130324"/>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AB0B5-A3D4-4533-894E-26BEE1324BC5}"/>
              </a:ext>
            </a:extLst>
          </p:cNvPr>
          <p:cNvSpPr>
            <a:spLocks noGrp="1"/>
          </p:cNvSpPr>
          <p:nvPr>
            <p:ph type="title"/>
          </p:nvPr>
        </p:nvSpPr>
        <p:spPr>
          <a:xfrm>
            <a:off x="554324" y="194721"/>
            <a:ext cx="12322035" cy="1450786"/>
          </a:xfrm>
        </p:spPr>
        <p:txBody>
          <a:bodyPr/>
          <a:lstStyle/>
          <a:p>
            <a:pPr algn="ctr"/>
            <a:r>
              <a:rPr lang="en-US" sz="4400" dirty="0">
                <a:solidFill>
                  <a:schemeClr val="accent1"/>
                </a:solidFill>
              </a:rPr>
              <a:t>GG0130 Self-Care and GG0170 Mobility-Rules/Concepts Continued 2</a:t>
            </a:r>
            <a:endParaRPr lang="en-US" sz="4400" dirty="0"/>
          </a:p>
        </p:txBody>
      </p:sp>
      <p:sp>
        <p:nvSpPr>
          <p:cNvPr id="6" name="Content Placeholder 5">
            <a:extLst>
              <a:ext uri="{FF2B5EF4-FFF2-40B4-BE49-F238E27FC236}">
                <a16:creationId xmlns:a16="http://schemas.microsoft.com/office/drawing/2014/main" id="{10110B48-B758-4FDE-9E43-0F43CD193F99}"/>
              </a:ext>
            </a:extLst>
          </p:cNvPr>
          <p:cNvSpPr>
            <a:spLocks noGrp="1"/>
          </p:cNvSpPr>
          <p:nvPr>
            <p:ph idx="1"/>
          </p:nvPr>
        </p:nvSpPr>
        <p:spPr>
          <a:xfrm>
            <a:off x="719865" y="1813719"/>
            <a:ext cx="11636506" cy="6324600"/>
          </a:xfrm>
        </p:spPr>
        <p:txBody>
          <a:bodyPr/>
          <a:lstStyle/>
          <a:p>
            <a:pPr marL="685800" indent="-685800">
              <a:buFont typeface="Arial" panose="020B0604020202020204" pitchFamily="34" charset="0"/>
              <a:buChar char="•"/>
            </a:pPr>
            <a:r>
              <a:rPr lang="en-US" sz="3200" b="1" dirty="0">
                <a:solidFill>
                  <a:schemeClr val="accent1"/>
                </a:solidFill>
              </a:rPr>
              <a:t>Follow-up assessment </a:t>
            </a:r>
            <a:r>
              <a:rPr lang="en-US" sz="3200" dirty="0"/>
              <a:t>– Code the patient’s functional status both GG0130 and GG0170 based on a functional assessment that occurs within the assessment timeframe.</a:t>
            </a:r>
          </a:p>
          <a:p>
            <a:pPr marL="0" indent="0"/>
            <a:endParaRPr lang="en-US" dirty="0"/>
          </a:p>
          <a:p>
            <a:pPr marL="0" indent="0"/>
            <a:endParaRPr lang="en-US" dirty="0"/>
          </a:p>
          <a:p>
            <a:pPr marL="685800" indent="-685800">
              <a:buFont typeface="Arial" panose="020B0604020202020204" pitchFamily="34" charset="0"/>
              <a:buChar char="•"/>
            </a:pPr>
            <a:endParaRPr lang="en-US" sz="1800" dirty="0">
              <a:solidFill>
                <a:schemeClr val="accent1"/>
              </a:solidFill>
            </a:endParaRPr>
          </a:p>
          <a:p>
            <a:pPr marL="0" indent="0"/>
            <a:endParaRPr lang="en-US" sz="1200" dirty="0">
              <a:solidFill>
                <a:schemeClr val="accent1"/>
              </a:solidFill>
            </a:endParaRPr>
          </a:p>
          <a:p>
            <a:pPr marL="685800" indent="-685800">
              <a:buFont typeface="Arial" panose="020B0604020202020204" pitchFamily="34" charset="0"/>
              <a:buChar char="•"/>
            </a:pPr>
            <a:r>
              <a:rPr lang="en-US" sz="3200" b="1" dirty="0">
                <a:solidFill>
                  <a:schemeClr val="accent1"/>
                </a:solidFill>
              </a:rPr>
              <a:t>Discharge assessment </a:t>
            </a:r>
            <a:r>
              <a:rPr lang="en-US" sz="3200" dirty="0"/>
              <a:t>– (last 5 days).  Code the functional status based on a functional assessment that occurs </a:t>
            </a:r>
            <a:r>
              <a:rPr lang="en-US" sz="3200" b="1" dirty="0">
                <a:solidFill>
                  <a:schemeClr val="accent1"/>
                </a:solidFill>
              </a:rPr>
              <a:t>at or close </a:t>
            </a:r>
            <a:r>
              <a:rPr lang="en-US" sz="3200" dirty="0"/>
              <a:t>to the time of discharge.</a:t>
            </a:r>
          </a:p>
          <a:p>
            <a:pPr marL="0" indent="0"/>
            <a:endParaRPr lang="en-US" dirty="0"/>
          </a:p>
        </p:txBody>
      </p:sp>
      <p:sp>
        <p:nvSpPr>
          <p:cNvPr id="5" name="Slide Number Placeholder 4">
            <a:extLst>
              <a:ext uri="{FF2B5EF4-FFF2-40B4-BE49-F238E27FC236}">
                <a16:creationId xmlns:a16="http://schemas.microsoft.com/office/drawing/2014/main" id="{167EFE85-A1ED-4F83-B11B-C49270690241}"/>
              </a:ext>
            </a:extLst>
          </p:cNvPr>
          <p:cNvSpPr>
            <a:spLocks noGrp="1"/>
          </p:cNvSpPr>
          <p:nvPr>
            <p:ph type="sldNum" sz="quarter" idx="12"/>
          </p:nvPr>
        </p:nvSpPr>
        <p:spPr/>
        <p:txBody>
          <a:bodyPr/>
          <a:lstStyle/>
          <a:p>
            <a:fld id="{895F941F-37F6-4B1F-AEB2-74CB5EFF426C}" type="slidenum">
              <a:rPr lang="en-US" smtClean="0"/>
              <a:pPr/>
              <a:t>241</a:t>
            </a:fld>
            <a:endParaRPr lang="en-US" dirty="0"/>
          </a:p>
        </p:txBody>
      </p:sp>
      <p:pic>
        <p:nvPicPr>
          <p:cNvPr id="7" name="Picture 6">
            <a:extLst>
              <a:ext uri="{FF2B5EF4-FFF2-40B4-BE49-F238E27FC236}">
                <a16:creationId xmlns:a16="http://schemas.microsoft.com/office/drawing/2014/main" id="{71CCF584-4C19-4408-8BDA-C01EF45C6A6C}"/>
              </a:ext>
            </a:extLst>
          </p:cNvPr>
          <p:cNvPicPr>
            <a:picLocks noChangeAspect="1"/>
          </p:cNvPicPr>
          <p:nvPr/>
        </p:nvPicPr>
        <p:blipFill>
          <a:blip r:embed="rId3"/>
          <a:stretch>
            <a:fillRect/>
          </a:stretch>
        </p:blipFill>
        <p:spPr>
          <a:xfrm>
            <a:off x="897088" y="3337719"/>
            <a:ext cx="11636505" cy="2209800"/>
          </a:xfrm>
          <a:prstGeom prst="rect">
            <a:avLst/>
          </a:prstGeom>
        </p:spPr>
      </p:pic>
      <p:pic>
        <p:nvPicPr>
          <p:cNvPr id="8" name="Picture 7">
            <a:extLst>
              <a:ext uri="{FF2B5EF4-FFF2-40B4-BE49-F238E27FC236}">
                <a16:creationId xmlns:a16="http://schemas.microsoft.com/office/drawing/2014/main" id="{A882D270-1EFD-4AAC-947E-12A1C9F57765}"/>
              </a:ext>
            </a:extLst>
          </p:cNvPr>
          <p:cNvPicPr>
            <a:picLocks noChangeAspect="1"/>
          </p:cNvPicPr>
          <p:nvPr/>
        </p:nvPicPr>
        <p:blipFill>
          <a:blip r:embed="rId4"/>
          <a:stretch>
            <a:fillRect/>
          </a:stretch>
        </p:blipFill>
        <p:spPr>
          <a:xfrm>
            <a:off x="5169317" y="6690570"/>
            <a:ext cx="7007601" cy="2728068"/>
          </a:xfrm>
          <a:prstGeom prst="rect">
            <a:avLst/>
          </a:prstGeom>
        </p:spPr>
      </p:pic>
    </p:spTree>
    <p:extLst>
      <p:ext uri="{BB962C8B-B14F-4D97-AF65-F5344CB8AC3E}">
        <p14:creationId xmlns:p14="http://schemas.microsoft.com/office/powerpoint/2010/main" val="1955474546"/>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386C2BB-A200-41AD-B049-7BC5BA4055B7}"/>
              </a:ext>
            </a:extLst>
          </p:cNvPr>
          <p:cNvSpPr>
            <a:spLocks noGrp="1"/>
          </p:cNvSpPr>
          <p:nvPr>
            <p:ph idx="1"/>
          </p:nvPr>
        </p:nvSpPr>
        <p:spPr>
          <a:xfrm>
            <a:off x="10591800" y="187499"/>
            <a:ext cx="2484440" cy="9231137"/>
          </a:xfrm>
        </p:spPr>
        <p:txBody>
          <a:bodyPr/>
          <a:lstStyle/>
          <a:p>
            <a:r>
              <a:rPr lang="en-US" sz="2800" b="1" dirty="0">
                <a:solidFill>
                  <a:schemeClr val="accent1"/>
                </a:solidFill>
              </a:rPr>
              <a:t>Both GG0130</a:t>
            </a:r>
          </a:p>
          <a:p>
            <a:r>
              <a:rPr lang="en-US" sz="2800" b="1" dirty="0">
                <a:solidFill>
                  <a:schemeClr val="accent1"/>
                </a:solidFill>
              </a:rPr>
              <a:t>and GG0170</a:t>
            </a:r>
          </a:p>
          <a:p>
            <a:r>
              <a:rPr lang="en-US" sz="2800" b="1" dirty="0">
                <a:solidFill>
                  <a:schemeClr val="accent1"/>
                </a:solidFill>
              </a:rPr>
              <a:t>Require</a:t>
            </a:r>
          </a:p>
          <a:p>
            <a:r>
              <a:rPr lang="en-US" sz="2800" b="1" u="sng" dirty="0">
                <a:solidFill>
                  <a:schemeClr val="accent1"/>
                </a:solidFill>
              </a:rPr>
              <a:t>Three</a:t>
            </a:r>
            <a:r>
              <a:rPr lang="en-US" sz="2800" b="1" dirty="0">
                <a:solidFill>
                  <a:schemeClr val="accent1"/>
                </a:solidFill>
              </a:rPr>
              <a:t> task to</a:t>
            </a:r>
          </a:p>
          <a:p>
            <a:r>
              <a:rPr lang="en-US" sz="2800" b="1" dirty="0">
                <a:solidFill>
                  <a:schemeClr val="accent1"/>
                </a:solidFill>
              </a:rPr>
              <a:t>be completed. </a:t>
            </a:r>
          </a:p>
        </p:txBody>
      </p:sp>
      <p:sp>
        <p:nvSpPr>
          <p:cNvPr id="3" name="Slide Number Placeholder 2">
            <a:extLst>
              <a:ext uri="{FF2B5EF4-FFF2-40B4-BE49-F238E27FC236}">
                <a16:creationId xmlns:a16="http://schemas.microsoft.com/office/drawing/2014/main" id="{E1BE8C3F-085A-4C1A-BB31-E322EA9E1D05}"/>
              </a:ext>
            </a:extLst>
          </p:cNvPr>
          <p:cNvSpPr>
            <a:spLocks noGrp="1"/>
          </p:cNvSpPr>
          <p:nvPr>
            <p:ph type="sldNum" sz="quarter" idx="12"/>
          </p:nvPr>
        </p:nvSpPr>
        <p:spPr/>
        <p:txBody>
          <a:bodyPr/>
          <a:lstStyle/>
          <a:p>
            <a:fld id="{895F941F-37F6-4B1F-AEB2-74CB5EFF426C}" type="slidenum">
              <a:rPr lang="en-US" smtClean="0"/>
              <a:pPr/>
              <a:t>242</a:t>
            </a:fld>
            <a:endParaRPr lang="en-US" dirty="0"/>
          </a:p>
        </p:txBody>
      </p:sp>
      <p:pic>
        <p:nvPicPr>
          <p:cNvPr id="9" name="Picture 8">
            <a:extLst>
              <a:ext uri="{FF2B5EF4-FFF2-40B4-BE49-F238E27FC236}">
                <a16:creationId xmlns:a16="http://schemas.microsoft.com/office/drawing/2014/main" id="{4A14CBE6-3623-4CA0-BBBA-EDB9B9803394}"/>
              </a:ext>
            </a:extLst>
          </p:cNvPr>
          <p:cNvPicPr>
            <a:picLocks noChangeAspect="1"/>
          </p:cNvPicPr>
          <p:nvPr/>
        </p:nvPicPr>
        <p:blipFill>
          <a:blip r:embed="rId3"/>
          <a:stretch>
            <a:fillRect/>
          </a:stretch>
        </p:blipFill>
        <p:spPr>
          <a:xfrm>
            <a:off x="0" y="197229"/>
            <a:ext cx="10591800" cy="9231137"/>
          </a:xfrm>
          <a:prstGeom prst="rect">
            <a:avLst/>
          </a:prstGeom>
        </p:spPr>
      </p:pic>
      <p:graphicFrame>
        <p:nvGraphicFramePr>
          <p:cNvPr id="10" name="Diagram 9">
            <a:extLst>
              <a:ext uri="{FF2B5EF4-FFF2-40B4-BE49-F238E27FC236}">
                <a16:creationId xmlns:a16="http://schemas.microsoft.com/office/drawing/2014/main" id="{77D11208-8EAD-4395-A898-3D299137357D}"/>
              </a:ext>
            </a:extLst>
          </p:cNvPr>
          <p:cNvGraphicFramePr/>
          <p:nvPr>
            <p:extLst>
              <p:ext uri="{D42A27DB-BD31-4B8C-83A1-F6EECF244321}">
                <p14:modId xmlns:p14="http://schemas.microsoft.com/office/powerpoint/2010/main" val="2428111736"/>
              </p:ext>
            </p:extLst>
          </p:nvPr>
        </p:nvGraphicFramePr>
        <p:xfrm>
          <a:off x="10591801" y="2959872"/>
          <a:ext cx="2484438" cy="64587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2" name="Picture 11">
            <a:extLst>
              <a:ext uri="{FF2B5EF4-FFF2-40B4-BE49-F238E27FC236}">
                <a16:creationId xmlns:a16="http://schemas.microsoft.com/office/drawing/2014/main" id="{D32C76A6-137F-4D80-AC44-01ABF2D41345}"/>
              </a:ext>
            </a:extLst>
          </p:cNvPr>
          <p:cNvPicPr>
            <a:picLocks noChangeAspect="1"/>
          </p:cNvPicPr>
          <p:nvPr/>
        </p:nvPicPr>
        <p:blipFill>
          <a:blip r:embed="rId9"/>
          <a:stretch>
            <a:fillRect/>
          </a:stretch>
        </p:blipFill>
        <p:spPr>
          <a:xfrm>
            <a:off x="3185319" y="6080919"/>
            <a:ext cx="2703939" cy="838200"/>
          </a:xfrm>
          <a:prstGeom prst="rect">
            <a:avLst/>
          </a:prstGeom>
        </p:spPr>
      </p:pic>
    </p:spTree>
    <p:extLst>
      <p:ext uri="{BB962C8B-B14F-4D97-AF65-F5344CB8AC3E}">
        <p14:creationId xmlns:p14="http://schemas.microsoft.com/office/powerpoint/2010/main" val="306117040"/>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 y="213518"/>
            <a:ext cx="13076235" cy="990601"/>
          </a:xfrm>
        </p:spPr>
        <p:txBody>
          <a:bodyPr>
            <a:normAutofit/>
          </a:bodyPr>
          <a:lstStyle/>
          <a:p>
            <a:r>
              <a:rPr lang="en-US" sz="4400" spc="-300" dirty="0">
                <a:solidFill>
                  <a:schemeClr val="accent1"/>
                </a:solidFill>
              </a:rPr>
              <a:t>Both GG0130 and GG0170 use the Codes below:</a:t>
            </a:r>
          </a:p>
        </p:txBody>
      </p:sp>
      <p:pic>
        <p:nvPicPr>
          <p:cNvPr id="81922" name="Picture 2"/>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0526" y="944347"/>
            <a:ext cx="13076238" cy="210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895F941F-37F6-4B1F-AEB2-74CB5EFF426C}" type="slidenum">
              <a:rPr lang="en-US" smtClean="0"/>
              <a:pPr/>
              <a:t>243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512524264"/>
              </p:ext>
            </p:extLst>
          </p:nvPr>
        </p:nvGraphicFramePr>
        <p:xfrm>
          <a:off x="10403204" y="384398"/>
          <a:ext cx="2719664" cy="648840"/>
        </p:xfrm>
        <a:graphic>
          <a:graphicData uri="http://schemas.openxmlformats.org/drawingml/2006/table">
            <a:tbl>
              <a:tblPr firstRow="1" bandRow="1">
                <a:tableStyleId>{5C22544A-7EE6-4342-B048-85BDC9FD1C3A}</a:tableStyleId>
              </a:tblPr>
              <a:tblGrid>
                <a:gridCol w="2719664">
                  <a:extLst>
                    <a:ext uri="{9D8B030D-6E8A-4147-A177-3AD203B41FA5}">
                      <a16:colId xmlns:a16="http://schemas.microsoft.com/office/drawing/2014/main" val="20000"/>
                    </a:ext>
                  </a:extLst>
                </a:gridCol>
              </a:tblGrid>
              <a:tr h="648840">
                <a:tc>
                  <a:txBody>
                    <a:bodyPr/>
                    <a:lstStyle/>
                    <a:p>
                      <a:r>
                        <a:rPr lang="en-US" sz="3400" dirty="0"/>
                        <a:t>GG-5 &amp; GG-6</a:t>
                      </a:r>
                    </a:p>
                  </a:txBody>
                  <a:tcPr marL="130762" marR="130762" marT="62791" marB="62791">
                    <a:solidFill>
                      <a:schemeClr val="tx1"/>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071375665"/>
              </p:ext>
            </p:extLst>
          </p:nvPr>
        </p:nvGraphicFramePr>
        <p:xfrm>
          <a:off x="9981967" y="3373458"/>
          <a:ext cx="3051123" cy="1832462"/>
        </p:xfrm>
        <a:graphic>
          <a:graphicData uri="http://schemas.openxmlformats.org/drawingml/2006/table">
            <a:tbl>
              <a:tblPr firstRow="1" bandRow="1">
                <a:tableStyleId>{5C22544A-7EE6-4342-B048-85BDC9FD1C3A}</a:tableStyleId>
              </a:tblPr>
              <a:tblGrid>
                <a:gridCol w="3051123">
                  <a:extLst>
                    <a:ext uri="{9D8B030D-6E8A-4147-A177-3AD203B41FA5}">
                      <a16:colId xmlns:a16="http://schemas.microsoft.com/office/drawing/2014/main" val="20000"/>
                    </a:ext>
                  </a:extLst>
                </a:gridCol>
              </a:tblGrid>
              <a:tr h="1832462">
                <a:tc>
                  <a:txBody>
                    <a:bodyPr/>
                    <a:lstStyle/>
                    <a:p>
                      <a:r>
                        <a:rPr lang="en-US" sz="2300" dirty="0"/>
                        <a:t>        </a:t>
                      </a:r>
                      <a:r>
                        <a:rPr lang="en-US" sz="2500" dirty="0"/>
                        <a:t>Six</a:t>
                      </a:r>
                      <a:r>
                        <a:rPr lang="en-US" sz="2500" baseline="0" dirty="0"/>
                        <a:t> Separate  Scoring  Choices for amount of Assistance required</a:t>
                      </a:r>
                      <a:endParaRPr lang="en-US" sz="2500" dirty="0"/>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
        <p:nvSpPr>
          <p:cNvPr id="12" name="Left Arrow 11"/>
          <p:cNvSpPr/>
          <p:nvPr/>
        </p:nvSpPr>
        <p:spPr>
          <a:xfrm>
            <a:off x="11050656" y="5282760"/>
            <a:ext cx="1274570" cy="690699"/>
          </a:xfrm>
          <a:prstGeom prst="leftArrow">
            <a:avLst/>
          </a:pr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a:p>
        </p:txBody>
      </p:sp>
      <p:pic>
        <p:nvPicPr>
          <p:cNvPr id="7" name="Picture 6">
            <a:extLst>
              <a:ext uri="{FF2B5EF4-FFF2-40B4-BE49-F238E27FC236}">
                <a16:creationId xmlns:a16="http://schemas.microsoft.com/office/drawing/2014/main" id="{1B055E3E-3512-442E-91D3-75A85BF77243}"/>
              </a:ext>
            </a:extLst>
          </p:cNvPr>
          <p:cNvPicPr>
            <a:picLocks noChangeAspect="1"/>
          </p:cNvPicPr>
          <p:nvPr/>
        </p:nvPicPr>
        <p:blipFill>
          <a:blip r:embed="rId5"/>
          <a:stretch>
            <a:fillRect/>
          </a:stretch>
        </p:blipFill>
        <p:spPr>
          <a:xfrm>
            <a:off x="43147" y="2880519"/>
            <a:ext cx="9542971" cy="6538119"/>
          </a:xfrm>
          <a:prstGeom prst="rect">
            <a:avLst/>
          </a:prstGeom>
        </p:spPr>
      </p:pic>
    </p:spTree>
    <p:extLst>
      <p:ext uri="{BB962C8B-B14F-4D97-AF65-F5344CB8AC3E}">
        <p14:creationId xmlns:p14="http://schemas.microsoft.com/office/powerpoint/2010/main" val="2314192360"/>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5F941F-37F6-4B1F-AEB2-74CB5EFF426C}" type="slidenum">
              <a:rPr lang="en-US" smtClean="0"/>
              <a:pPr/>
              <a:t>244</a:t>
            </a:fld>
            <a:endParaRPr lang="en-US" dirty="0"/>
          </a:p>
        </p:txBody>
      </p:sp>
      <p:pic>
        <p:nvPicPr>
          <p:cNvPr id="13" name="Picture 12">
            <a:extLst>
              <a:ext uri="{FF2B5EF4-FFF2-40B4-BE49-F238E27FC236}">
                <a16:creationId xmlns:a16="http://schemas.microsoft.com/office/drawing/2014/main" id="{EA638AB2-D402-4428-BAF0-33E3D3A9C54E}"/>
              </a:ext>
            </a:extLst>
          </p:cNvPr>
          <p:cNvPicPr>
            <a:picLocks noChangeAspect="1"/>
          </p:cNvPicPr>
          <p:nvPr/>
        </p:nvPicPr>
        <p:blipFill>
          <a:blip r:embed="rId3"/>
          <a:stretch>
            <a:fillRect/>
          </a:stretch>
        </p:blipFill>
        <p:spPr>
          <a:xfrm flipV="1">
            <a:off x="179223" y="7833519"/>
            <a:ext cx="3844296" cy="1407436"/>
          </a:xfrm>
          <a:prstGeom prst="rect">
            <a:avLst/>
          </a:prstGeom>
        </p:spPr>
      </p:pic>
      <p:pic>
        <p:nvPicPr>
          <p:cNvPr id="15" name="Picture 14">
            <a:extLst>
              <a:ext uri="{FF2B5EF4-FFF2-40B4-BE49-F238E27FC236}">
                <a16:creationId xmlns:a16="http://schemas.microsoft.com/office/drawing/2014/main" id="{9200917E-AD4D-4584-9C21-64ED983DB8F3}"/>
              </a:ext>
            </a:extLst>
          </p:cNvPr>
          <p:cNvPicPr>
            <a:picLocks noChangeAspect="1"/>
          </p:cNvPicPr>
          <p:nvPr/>
        </p:nvPicPr>
        <p:blipFill>
          <a:blip r:embed="rId4"/>
          <a:stretch>
            <a:fillRect/>
          </a:stretch>
        </p:blipFill>
        <p:spPr>
          <a:xfrm>
            <a:off x="28022" y="323353"/>
            <a:ext cx="12073896" cy="7467599"/>
          </a:xfrm>
          <a:prstGeom prst="rect">
            <a:avLst/>
          </a:prstGeom>
        </p:spPr>
      </p:pic>
      <p:pic>
        <p:nvPicPr>
          <p:cNvPr id="18" name="Picture 17">
            <a:extLst>
              <a:ext uri="{FF2B5EF4-FFF2-40B4-BE49-F238E27FC236}">
                <a16:creationId xmlns:a16="http://schemas.microsoft.com/office/drawing/2014/main" id="{7220BA62-14E5-4B5D-87D7-B8AE68665C44}"/>
              </a:ext>
            </a:extLst>
          </p:cNvPr>
          <p:cNvPicPr>
            <a:picLocks noChangeAspect="1"/>
          </p:cNvPicPr>
          <p:nvPr/>
        </p:nvPicPr>
        <p:blipFill>
          <a:blip r:embed="rId5"/>
          <a:stretch>
            <a:fillRect/>
          </a:stretch>
        </p:blipFill>
        <p:spPr>
          <a:xfrm>
            <a:off x="28022" y="349067"/>
            <a:ext cx="13020194" cy="4360252"/>
          </a:xfrm>
          <a:prstGeom prst="rect">
            <a:avLst/>
          </a:prstGeom>
        </p:spPr>
      </p:pic>
    </p:spTree>
    <p:extLst>
      <p:ext uri="{BB962C8B-B14F-4D97-AF65-F5344CB8AC3E}">
        <p14:creationId xmlns:p14="http://schemas.microsoft.com/office/powerpoint/2010/main" val="2729964217"/>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2506"/>
            <a:ext cx="13076238" cy="1310665"/>
          </a:xfrm>
        </p:spPr>
        <p:txBody>
          <a:bodyPr>
            <a:normAutofit/>
          </a:bodyPr>
          <a:lstStyle/>
          <a:p>
            <a:pPr algn="ctr"/>
            <a:r>
              <a:rPr lang="en-US" sz="4000" dirty="0"/>
              <a:t> </a:t>
            </a:r>
            <a:r>
              <a:rPr lang="en-US" sz="4000" dirty="0">
                <a:solidFill>
                  <a:schemeClr val="accent1"/>
                </a:solidFill>
              </a:rPr>
              <a:t>Section GG </a:t>
            </a:r>
            <a:r>
              <a:rPr lang="en-US" sz="4000" u="sng" dirty="0">
                <a:solidFill>
                  <a:schemeClr val="accent1"/>
                </a:solidFill>
              </a:rPr>
              <a:t>Discharge</a:t>
            </a:r>
            <a:r>
              <a:rPr lang="en-US" sz="4000" dirty="0">
                <a:solidFill>
                  <a:schemeClr val="accent1"/>
                </a:solidFill>
              </a:rPr>
              <a:t> </a:t>
            </a:r>
            <a:r>
              <a:rPr lang="en-US" sz="4000" spc="-335" dirty="0">
                <a:solidFill>
                  <a:schemeClr val="accent1"/>
                </a:solidFill>
              </a:rPr>
              <a:t>Scoring</a:t>
            </a:r>
            <a:r>
              <a:rPr lang="en-US" sz="4000" dirty="0">
                <a:solidFill>
                  <a:schemeClr val="accent1"/>
                </a:solidFill>
              </a:rPr>
              <a:t> Determination K-17</a:t>
            </a:r>
          </a:p>
        </p:txBody>
      </p:sp>
      <p:sp>
        <p:nvSpPr>
          <p:cNvPr id="3" name="Content Placeholder 2"/>
          <p:cNvSpPr>
            <a:spLocks noGrp="1"/>
          </p:cNvSpPr>
          <p:nvPr>
            <p:ph idx="1"/>
          </p:nvPr>
        </p:nvSpPr>
        <p:spPr>
          <a:xfrm>
            <a:off x="326906" y="1803900"/>
            <a:ext cx="12422426" cy="7176510"/>
          </a:xfrm>
        </p:spPr>
        <p:txBody>
          <a:bodyPr>
            <a:normAutofit fontScale="25000" lnSpcReduction="20000"/>
          </a:bodyPr>
          <a:lstStyle/>
          <a:p>
            <a:pPr marL="350838" indent="-350838">
              <a:buFont typeface="Arial"/>
              <a:buChar char="•"/>
            </a:pPr>
            <a:r>
              <a:rPr lang="en-US" sz="12800" dirty="0">
                <a:solidFill>
                  <a:schemeClr val="tx1"/>
                </a:solidFill>
              </a:rPr>
              <a:t>If the clinician, in collaboration with the patient and caregiver(s), determines that the patient is expected to make functional </a:t>
            </a:r>
            <a:r>
              <a:rPr lang="en-US" sz="12800" u="sng" dirty="0">
                <a:solidFill>
                  <a:schemeClr val="tx1"/>
                </a:solidFill>
              </a:rPr>
              <a:t>progress </a:t>
            </a:r>
            <a:r>
              <a:rPr lang="en-US" sz="12800" dirty="0">
                <a:solidFill>
                  <a:schemeClr val="tx1"/>
                </a:solidFill>
              </a:rPr>
              <a:t>by discharge, the response reported for Discharge Goal will be higher (more independent) than the SOC/ROC Performance response. </a:t>
            </a:r>
          </a:p>
          <a:p>
            <a:pPr marL="0" indent="0"/>
            <a:endParaRPr lang="en-US" sz="4400" dirty="0">
              <a:solidFill>
                <a:schemeClr val="tx1"/>
              </a:solidFill>
            </a:endParaRPr>
          </a:p>
          <a:p>
            <a:pPr marL="350838" indent="-350838">
              <a:buFont typeface="Arial"/>
              <a:buChar char="•"/>
            </a:pPr>
            <a:r>
              <a:rPr lang="en-US" sz="12800" dirty="0">
                <a:solidFill>
                  <a:schemeClr val="tx1"/>
                </a:solidFill>
              </a:rPr>
              <a:t>If the clinician, patient, and family determine that the medically complex patient is not expected to make progress during the home health episode, but it is expected that the patient would be able to maintain his/her SOC functional level, the Discharge Goal response will be the same as the patient’s SOC Performance response.</a:t>
            </a:r>
          </a:p>
          <a:p>
            <a:pPr marL="0" indent="0"/>
            <a:endParaRPr lang="en-US" sz="4400" dirty="0">
              <a:solidFill>
                <a:schemeClr val="tx1"/>
              </a:solidFill>
            </a:endParaRPr>
          </a:p>
          <a:p>
            <a:pPr marL="350838" indent="-350838">
              <a:buFont typeface="Arial"/>
              <a:buChar char="•"/>
            </a:pPr>
            <a:r>
              <a:rPr lang="en-US" sz="12800" dirty="0">
                <a:solidFill>
                  <a:schemeClr val="tx1"/>
                </a:solidFill>
              </a:rPr>
              <a:t>If the clinician, in collaboration with the patient and/or caregiver(s) determine that a patient with a progressive neurological condition is expected to rapidly decline, and that skilled therapy services may slow the decline of function, the Discharge Goal would be lower (more dependent) than the SOC/ROC Performance response. </a:t>
            </a:r>
          </a:p>
          <a:p>
            <a:pPr marL="0" indent="0"/>
            <a:endParaRPr lang="en-US" sz="1300" dirty="0">
              <a:solidFill>
                <a:schemeClr val="tx1"/>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245</a:t>
            </a:fld>
            <a:endParaRPr lang="en-US" dirty="0"/>
          </a:p>
        </p:txBody>
      </p:sp>
    </p:spTree>
    <p:extLst>
      <p:ext uri="{BB962C8B-B14F-4D97-AF65-F5344CB8AC3E}">
        <p14:creationId xmlns:p14="http://schemas.microsoft.com/office/powerpoint/2010/main" val="3422087614"/>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7E235-E84B-480E-8196-0590F77FADDF}"/>
              </a:ext>
            </a:extLst>
          </p:cNvPr>
          <p:cNvSpPr>
            <a:spLocks noGrp="1"/>
          </p:cNvSpPr>
          <p:nvPr>
            <p:ph type="title"/>
          </p:nvPr>
        </p:nvSpPr>
        <p:spPr>
          <a:xfrm>
            <a:off x="213520" y="594519"/>
            <a:ext cx="12683496" cy="860148"/>
          </a:xfrm>
        </p:spPr>
        <p:txBody>
          <a:bodyPr/>
          <a:lstStyle/>
          <a:p>
            <a:pPr algn="ctr"/>
            <a:r>
              <a:rPr lang="en-US" sz="5400" dirty="0">
                <a:solidFill>
                  <a:schemeClr val="accent1"/>
                </a:solidFill>
              </a:rPr>
              <a:t>GG0130 and GG0170 General Coding Tips</a:t>
            </a:r>
          </a:p>
        </p:txBody>
      </p:sp>
      <p:pic>
        <p:nvPicPr>
          <p:cNvPr id="5" name="Content Placeholder 4">
            <a:extLst>
              <a:ext uri="{FF2B5EF4-FFF2-40B4-BE49-F238E27FC236}">
                <a16:creationId xmlns:a16="http://schemas.microsoft.com/office/drawing/2014/main" id="{B240B921-0180-4453-8F72-D5B425779027}"/>
              </a:ext>
            </a:extLst>
          </p:cNvPr>
          <p:cNvPicPr>
            <a:picLocks noGrp="1" noChangeAspect="1"/>
          </p:cNvPicPr>
          <p:nvPr>
            <p:ph idx="1"/>
          </p:nvPr>
        </p:nvPicPr>
        <p:blipFill>
          <a:blip r:embed="rId3"/>
          <a:stretch>
            <a:fillRect/>
          </a:stretch>
        </p:blipFill>
        <p:spPr>
          <a:xfrm>
            <a:off x="574980" y="1966119"/>
            <a:ext cx="12059139" cy="4953000"/>
          </a:xfrm>
          <a:prstGeom prst="rect">
            <a:avLst/>
          </a:prstGeom>
        </p:spPr>
      </p:pic>
      <p:sp>
        <p:nvSpPr>
          <p:cNvPr id="4" name="Slide Number Placeholder 3">
            <a:extLst>
              <a:ext uri="{FF2B5EF4-FFF2-40B4-BE49-F238E27FC236}">
                <a16:creationId xmlns:a16="http://schemas.microsoft.com/office/drawing/2014/main" id="{84A9CDC1-5422-46CE-9B06-D9BE48153712}"/>
              </a:ext>
            </a:extLst>
          </p:cNvPr>
          <p:cNvSpPr>
            <a:spLocks noGrp="1"/>
          </p:cNvSpPr>
          <p:nvPr>
            <p:ph type="sldNum" sz="quarter" idx="12"/>
          </p:nvPr>
        </p:nvSpPr>
        <p:spPr/>
        <p:txBody>
          <a:bodyPr/>
          <a:lstStyle/>
          <a:p>
            <a:fld id="{895F941F-37F6-4B1F-AEB2-74CB5EFF426C}" type="slidenum">
              <a:rPr lang="en-US" smtClean="0"/>
              <a:pPr/>
              <a:t>246</a:t>
            </a:fld>
            <a:endParaRPr lang="en-US" dirty="0"/>
          </a:p>
        </p:txBody>
      </p:sp>
      <p:pic>
        <p:nvPicPr>
          <p:cNvPr id="6" name="Picture 5">
            <a:extLst>
              <a:ext uri="{FF2B5EF4-FFF2-40B4-BE49-F238E27FC236}">
                <a16:creationId xmlns:a16="http://schemas.microsoft.com/office/drawing/2014/main" id="{A3350684-E91B-4D07-B6E1-19668B83DC3A}"/>
              </a:ext>
            </a:extLst>
          </p:cNvPr>
          <p:cNvPicPr>
            <a:picLocks noChangeAspect="1"/>
          </p:cNvPicPr>
          <p:nvPr/>
        </p:nvPicPr>
        <p:blipFill>
          <a:blip r:embed="rId4"/>
          <a:stretch>
            <a:fillRect/>
          </a:stretch>
        </p:blipFill>
        <p:spPr>
          <a:xfrm>
            <a:off x="1737519" y="6919119"/>
            <a:ext cx="3505200" cy="533400"/>
          </a:xfrm>
          <a:prstGeom prst="rect">
            <a:avLst/>
          </a:prstGeom>
        </p:spPr>
      </p:pic>
    </p:spTree>
    <p:extLst>
      <p:ext uri="{BB962C8B-B14F-4D97-AF65-F5344CB8AC3E}">
        <p14:creationId xmlns:p14="http://schemas.microsoft.com/office/powerpoint/2010/main" val="1123400532"/>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7CEA9-3AC9-4EEF-A277-5AF3DFFD863D}"/>
              </a:ext>
            </a:extLst>
          </p:cNvPr>
          <p:cNvSpPr>
            <a:spLocks noGrp="1"/>
          </p:cNvSpPr>
          <p:nvPr>
            <p:ph type="title"/>
          </p:nvPr>
        </p:nvSpPr>
        <p:spPr>
          <a:xfrm>
            <a:off x="377101" y="573388"/>
            <a:ext cx="12322035" cy="860148"/>
          </a:xfrm>
        </p:spPr>
        <p:txBody>
          <a:bodyPr/>
          <a:lstStyle/>
          <a:p>
            <a:pPr algn="ctr"/>
            <a:r>
              <a:rPr lang="en-US" sz="4800" dirty="0">
                <a:solidFill>
                  <a:schemeClr val="accent1"/>
                </a:solidFill>
              </a:rPr>
              <a:t>GG0130 and GG0170 General Coding Tips 2</a:t>
            </a:r>
          </a:p>
        </p:txBody>
      </p:sp>
      <p:pic>
        <p:nvPicPr>
          <p:cNvPr id="5" name="Content Placeholder 4">
            <a:extLst>
              <a:ext uri="{FF2B5EF4-FFF2-40B4-BE49-F238E27FC236}">
                <a16:creationId xmlns:a16="http://schemas.microsoft.com/office/drawing/2014/main" id="{0020D165-1C21-4CE2-AE1A-2EB136AE9CA8}"/>
              </a:ext>
            </a:extLst>
          </p:cNvPr>
          <p:cNvPicPr>
            <a:picLocks noGrp="1" noChangeAspect="1"/>
          </p:cNvPicPr>
          <p:nvPr>
            <p:ph idx="1"/>
          </p:nvPr>
        </p:nvPicPr>
        <p:blipFill>
          <a:blip r:embed="rId2"/>
          <a:stretch>
            <a:fillRect/>
          </a:stretch>
        </p:blipFill>
        <p:spPr>
          <a:xfrm>
            <a:off x="377101" y="1957840"/>
            <a:ext cx="12056507" cy="6227178"/>
          </a:xfrm>
          <a:prstGeom prst="rect">
            <a:avLst/>
          </a:prstGeom>
        </p:spPr>
      </p:pic>
      <p:sp>
        <p:nvSpPr>
          <p:cNvPr id="4" name="Slide Number Placeholder 3">
            <a:extLst>
              <a:ext uri="{FF2B5EF4-FFF2-40B4-BE49-F238E27FC236}">
                <a16:creationId xmlns:a16="http://schemas.microsoft.com/office/drawing/2014/main" id="{9B406EDC-CA07-4354-9FCA-E0F9A374AE25}"/>
              </a:ext>
            </a:extLst>
          </p:cNvPr>
          <p:cNvSpPr>
            <a:spLocks noGrp="1"/>
          </p:cNvSpPr>
          <p:nvPr>
            <p:ph type="sldNum" sz="quarter" idx="12"/>
          </p:nvPr>
        </p:nvSpPr>
        <p:spPr/>
        <p:txBody>
          <a:bodyPr/>
          <a:lstStyle/>
          <a:p>
            <a:fld id="{895F941F-37F6-4B1F-AEB2-74CB5EFF426C}" type="slidenum">
              <a:rPr lang="en-US" smtClean="0"/>
              <a:pPr/>
              <a:t>247</a:t>
            </a:fld>
            <a:endParaRPr lang="en-US" dirty="0"/>
          </a:p>
        </p:txBody>
      </p:sp>
    </p:spTree>
    <p:extLst>
      <p:ext uri="{BB962C8B-B14F-4D97-AF65-F5344CB8AC3E}">
        <p14:creationId xmlns:p14="http://schemas.microsoft.com/office/powerpoint/2010/main" val="812712364"/>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0DB59-AAF7-4A5D-B6C2-71550FFF3B92}"/>
              </a:ext>
            </a:extLst>
          </p:cNvPr>
          <p:cNvSpPr>
            <a:spLocks noGrp="1"/>
          </p:cNvSpPr>
          <p:nvPr>
            <p:ph type="title"/>
          </p:nvPr>
        </p:nvSpPr>
        <p:spPr>
          <a:xfrm>
            <a:off x="0" y="956557"/>
            <a:ext cx="12897015" cy="860148"/>
          </a:xfrm>
        </p:spPr>
        <p:txBody>
          <a:bodyPr/>
          <a:lstStyle/>
          <a:p>
            <a:pPr algn="ctr"/>
            <a:r>
              <a:rPr lang="en-US" dirty="0">
                <a:solidFill>
                  <a:schemeClr val="accent1"/>
                </a:solidFill>
              </a:rPr>
              <a:t>GG0130 and GG0170 Coding Tips 3</a:t>
            </a:r>
          </a:p>
        </p:txBody>
      </p:sp>
      <p:pic>
        <p:nvPicPr>
          <p:cNvPr id="5" name="Content Placeholder 4">
            <a:extLst>
              <a:ext uri="{FF2B5EF4-FFF2-40B4-BE49-F238E27FC236}">
                <a16:creationId xmlns:a16="http://schemas.microsoft.com/office/drawing/2014/main" id="{7A351907-E98C-4F7F-AFF9-1F970B6AB0A0}"/>
              </a:ext>
            </a:extLst>
          </p:cNvPr>
          <p:cNvPicPr>
            <a:picLocks noGrp="1" noChangeAspect="1"/>
          </p:cNvPicPr>
          <p:nvPr>
            <p:ph idx="1"/>
          </p:nvPr>
        </p:nvPicPr>
        <p:blipFill>
          <a:blip r:embed="rId2"/>
          <a:stretch>
            <a:fillRect/>
          </a:stretch>
        </p:blipFill>
        <p:spPr>
          <a:xfrm>
            <a:off x="1508919" y="2572463"/>
            <a:ext cx="9677400" cy="3203656"/>
          </a:xfrm>
          <a:prstGeom prst="rect">
            <a:avLst/>
          </a:prstGeom>
        </p:spPr>
      </p:pic>
      <p:sp>
        <p:nvSpPr>
          <p:cNvPr id="4" name="Slide Number Placeholder 3">
            <a:extLst>
              <a:ext uri="{FF2B5EF4-FFF2-40B4-BE49-F238E27FC236}">
                <a16:creationId xmlns:a16="http://schemas.microsoft.com/office/drawing/2014/main" id="{136A41DE-783B-4858-A08A-C1670721BBFC}"/>
              </a:ext>
            </a:extLst>
          </p:cNvPr>
          <p:cNvSpPr>
            <a:spLocks noGrp="1"/>
          </p:cNvSpPr>
          <p:nvPr>
            <p:ph type="sldNum" sz="quarter" idx="12"/>
          </p:nvPr>
        </p:nvSpPr>
        <p:spPr/>
        <p:txBody>
          <a:bodyPr/>
          <a:lstStyle/>
          <a:p>
            <a:fld id="{895F941F-37F6-4B1F-AEB2-74CB5EFF426C}" type="slidenum">
              <a:rPr lang="en-US" smtClean="0"/>
              <a:pPr/>
              <a:t>248</a:t>
            </a:fld>
            <a:endParaRPr lang="en-US" dirty="0"/>
          </a:p>
        </p:txBody>
      </p:sp>
    </p:spTree>
    <p:extLst>
      <p:ext uri="{BB962C8B-B14F-4D97-AF65-F5344CB8AC3E}">
        <p14:creationId xmlns:p14="http://schemas.microsoft.com/office/powerpoint/2010/main" val="2763241125"/>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BEBE0-294B-4DA4-A33A-7D4EAF40BA63}"/>
              </a:ext>
            </a:extLst>
          </p:cNvPr>
          <p:cNvSpPr>
            <a:spLocks noGrp="1"/>
          </p:cNvSpPr>
          <p:nvPr>
            <p:ph type="title"/>
          </p:nvPr>
        </p:nvSpPr>
        <p:spPr>
          <a:xfrm>
            <a:off x="377101" y="609611"/>
            <a:ext cx="12322035" cy="860148"/>
          </a:xfrm>
        </p:spPr>
        <p:txBody>
          <a:bodyPr/>
          <a:lstStyle/>
          <a:p>
            <a:pPr algn="ctr"/>
            <a:r>
              <a:rPr lang="en-US" dirty="0">
                <a:solidFill>
                  <a:schemeClr val="accent1"/>
                </a:solidFill>
              </a:rPr>
              <a:t>SOC/ROC Discharge Goals</a:t>
            </a:r>
          </a:p>
        </p:txBody>
      </p:sp>
      <p:pic>
        <p:nvPicPr>
          <p:cNvPr id="5" name="Content Placeholder 4">
            <a:extLst>
              <a:ext uri="{FF2B5EF4-FFF2-40B4-BE49-F238E27FC236}">
                <a16:creationId xmlns:a16="http://schemas.microsoft.com/office/drawing/2014/main" id="{6B4ACCF5-0465-4AFC-BD32-AA656E02BF69}"/>
              </a:ext>
            </a:extLst>
          </p:cNvPr>
          <p:cNvPicPr>
            <a:picLocks noGrp="1" noChangeAspect="1"/>
          </p:cNvPicPr>
          <p:nvPr>
            <p:ph idx="1"/>
          </p:nvPr>
        </p:nvPicPr>
        <p:blipFill>
          <a:blip r:embed="rId3"/>
          <a:stretch>
            <a:fillRect/>
          </a:stretch>
        </p:blipFill>
        <p:spPr>
          <a:xfrm>
            <a:off x="289719" y="1820489"/>
            <a:ext cx="12322034" cy="5479630"/>
          </a:xfrm>
          <a:prstGeom prst="rect">
            <a:avLst/>
          </a:prstGeom>
        </p:spPr>
      </p:pic>
      <p:sp>
        <p:nvSpPr>
          <p:cNvPr id="4" name="Slide Number Placeholder 3">
            <a:extLst>
              <a:ext uri="{FF2B5EF4-FFF2-40B4-BE49-F238E27FC236}">
                <a16:creationId xmlns:a16="http://schemas.microsoft.com/office/drawing/2014/main" id="{0B871638-CF2F-4704-921C-D51AE26BAD40}"/>
              </a:ext>
            </a:extLst>
          </p:cNvPr>
          <p:cNvSpPr>
            <a:spLocks noGrp="1"/>
          </p:cNvSpPr>
          <p:nvPr>
            <p:ph type="sldNum" sz="quarter" idx="12"/>
          </p:nvPr>
        </p:nvSpPr>
        <p:spPr/>
        <p:txBody>
          <a:bodyPr/>
          <a:lstStyle/>
          <a:p>
            <a:fld id="{895F941F-37F6-4B1F-AEB2-74CB5EFF426C}" type="slidenum">
              <a:rPr lang="en-US" smtClean="0"/>
              <a:pPr/>
              <a:t>249</a:t>
            </a:fld>
            <a:endParaRPr lang="en-US" dirty="0"/>
          </a:p>
        </p:txBody>
      </p:sp>
      <p:pic>
        <p:nvPicPr>
          <p:cNvPr id="6" name="Picture 5">
            <a:extLst>
              <a:ext uri="{FF2B5EF4-FFF2-40B4-BE49-F238E27FC236}">
                <a16:creationId xmlns:a16="http://schemas.microsoft.com/office/drawing/2014/main" id="{FDC86BEB-ED20-4AA6-A7F1-DED62FDAAC99}"/>
              </a:ext>
            </a:extLst>
          </p:cNvPr>
          <p:cNvPicPr>
            <a:picLocks noChangeAspect="1"/>
          </p:cNvPicPr>
          <p:nvPr/>
        </p:nvPicPr>
        <p:blipFill>
          <a:blip r:embed="rId4"/>
          <a:stretch>
            <a:fillRect/>
          </a:stretch>
        </p:blipFill>
        <p:spPr>
          <a:xfrm>
            <a:off x="574980" y="7656696"/>
            <a:ext cx="11847446" cy="1072987"/>
          </a:xfrm>
          <a:prstGeom prst="rect">
            <a:avLst/>
          </a:prstGeom>
        </p:spPr>
      </p:pic>
    </p:spTree>
    <p:extLst>
      <p:ext uri="{BB962C8B-B14F-4D97-AF65-F5344CB8AC3E}">
        <p14:creationId xmlns:p14="http://schemas.microsoft.com/office/powerpoint/2010/main" val="475735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3E0C1-9DC3-4509-A627-93A454C0996F}"/>
              </a:ext>
            </a:extLst>
          </p:cNvPr>
          <p:cNvSpPr>
            <a:spLocks noGrp="1"/>
          </p:cNvSpPr>
          <p:nvPr>
            <p:ph type="title"/>
          </p:nvPr>
        </p:nvSpPr>
        <p:spPr>
          <a:xfrm>
            <a:off x="377101" y="191469"/>
            <a:ext cx="12322035" cy="860148"/>
          </a:xfrm>
        </p:spPr>
        <p:txBody>
          <a:bodyPr/>
          <a:lstStyle/>
          <a:p>
            <a:pPr algn="ctr"/>
            <a:r>
              <a:rPr lang="en-US" sz="4800" dirty="0">
                <a:solidFill>
                  <a:schemeClr val="accent1"/>
                </a:solidFill>
              </a:rPr>
              <a:t>PDGM – Clinical Groupings</a:t>
            </a:r>
          </a:p>
        </p:txBody>
      </p:sp>
      <p:pic>
        <p:nvPicPr>
          <p:cNvPr id="5" name="Content Placeholder 4">
            <a:extLst>
              <a:ext uri="{FF2B5EF4-FFF2-40B4-BE49-F238E27FC236}">
                <a16:creationId xmlns:a16="http://schemas.microsoft.com/office/drawing/2014/main" id="{FF5B25DF-4804-4FD3-8BCD-F14584B3A984}"/>
              </a:ext>
            </a:extLst>
          </p:cNvPr>
          <p:cNvPicPr>
            <a:picLocks noGrp="1" noChangeAspect="1"/>
          </p:cNvPicPr>
          <p:nvPr>
            <p:ph idx="1"/>
          </p:nvPr>
        </p:nvPicPr>
        <p:blipFill>
          <a:blip r:embed="rId3"/>
          <a:stretch>
            <a:fillRect/>
          </a:stretch>
        </p:blipFill>
        <p:spPr>
          <a:xfrm>
            <a:off x="0" y="1051617"/>
            <a:ext cx="13076238" cy="8179521"/>
          </a:xfrm>
          <a:prstGeom prst="rect">
            <a:avLst/>
          </a:prstGeom>
        </p:spPr>
      </p:pic>
      <p:sp>
        <p:nvSpPr>
          <p:cNvPr id="4" name="Slide Number Placeholder 3">
            <a:extLst>
              <a:ext uri="{FF2B5EF4-FFF2-40B4-BE49-F238E27FC236}">
                <a16:creationId xmlns:a16="http://schemas.microsoft.com/office/drawing/2014/main" id="{48587B41-7B4E-4E12-BC7C-C7225229C39B}"/>
              </a:ext>
            </a:extLst>
          </p:cNvPr>
          <p:cNvSpPr>
            <a:spLocks noGrp="1"/>
          </p:cNvSpPr>
          <p:nvPr>
            <p:ph type="sldNum" sz="quarter" idx="12"/>
          </p:nvPr>
        </p:nvSpPr>
        <p:spPr/>
        <p:txBody>
          <a:bodyPr/>
          <a:lstStyle/>
          <a:p>
            <a:fld id="{895F941F-37F6-4B1F-AEB2-74CB5EFF426C}" type="slidenum">
              <a:rPr lang="en-US" smtClean="0"/>
              <a:pPr/>
              <a:t>25</a:t>
            </a:fld>
            <a:endParaRPr lang="en-US" dirty="0"/>
          </a:p>
        </p:txBody>
      </p:sp>
    </p:spTree>
    <p:extLst>
      <p:ext uri="{BB962C8B-B14F-4D97-AF65-F5344CB8AC3E}">
        <p14:creationId xmlns:p14="http://schemas.microsoft.com/office/powerpoint/2010/main" val="2801348846"/>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40B13-F141-46AB-B2D6-68E7D9D1B82D}"/>
              </a:ext>
            </a:extLst>
          </p:cNvPr>
          <p:cNvSpPr>
            <a:spLocks noGrp="1"/>
          </p:cNvSpPr>
          <p:nvPr>
            <p:ph type="title"/>
          </p:nvPr>
        </p:nvSpPr>
        <p:spPr/>
        <p:txBody>
          <a:bodyPr/>
          <a:lstStyle/>
          <a:p>
            <a:r>
              <a:rPr lang="en-US" dirty="0">
                <a:solidFill>
                  <a:schemeClr val="accent1"/>
                </a:solidFill>
              </a:rPr>
              <a:t>GG0130 Item Specific Self-Care</a:t>
            </a:r>
          </a:p>
        </p:txBody>
      </p:sp>
      <p:sp>
        <p:nvSpPr>
          <p:cNvPr id="4" name="Slide Number Placeholder 3">
            <a:extLst>
              <a:ext uri="{FF2B5EF4-FFF2-40B4-BE49-F238E27FC236}">
                <a16:creationId xmlns:a16="http://schemas.microsoft.com/office/drawing/2014/main" id="{90F5E44E-4398-4AE4-9DF0-D814A78428E9}"/>
              </a:ext>
            </a:extLst>
          </p:cNvPr>
          <p:cNvSpPr>
            <a:spLocks noGrp="1"/>
          </p:cNvSpPr>
          <p:nvPr>
            <p:ph type="sldNum" sz="quarter" idx="12"/>
          </p:nvPr>
        </p:nvSpPr>
        <p:spPr/>
        <p:txBody>
          <a:bodyPr/>
          <a:lstStyle/>
          <a:p>
            <a:fld id="{895F941F-37F6-4B1F-AEB2-74CB5EFF426C}" type="slidenum">
              <a:rPr lang="en-US" smtClean="0"/>
              <a:pPr/>
              <a:t>250</a:t>
            </a:fld>
            <a:endParaRPr lang="en-US" dirty="0"/>
          </a:p>
        </p:txBody>
      </p:sp>
    </p:spTree>
    <p:extLst>
      <p:ext uri="{BB962C8B-B14F-4D97-AF65-F5344CB8AC3E}">
        <p14:creationId xmlns:p14="http://schemas.microsoft.com/office/powerpoint/2010/main" val="1859485721"/>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402AF-26E4-40EB-894F-3AACAC4B5E71}"/>
              </a:ext>
            </a:extLst>
          </p:cNvPr>
          <p:cNvSpPr>
            <a:spLocks noGrp="1"/>
          </p:cNvSpPr>
          <p:nvPr>
            <p:ph type="title"/>
          </p:nvPr>
        </p:nvSpPr>
        <p:spPr>
          <a:xfrm>
            <a:off x="574980" y="293557"/>
            <a:ext cx="12322035" cy="860148"/>
          </a:xfrm>
        </p:spPr>
        <p:txBody>
          <a:bodyPr/>
          <a:lstStyle/>
          <a:p>
            <a:pPr algn="ctr"/>
            <a:r>
              <a:rPr lang="en-US" sz="5400" dirty="0">
                <a:solidFill>
                  <a:schemeClr val="accent1"/>
                </a:solidFill>
              </a:rPr>
              <a:t>GG0130A  Eating</a:t>
            </a:r>
          </a:p>
        </p:txBody>
      </p:sp>
      <p:pic>
        <p:nvPicPr>
          <p:cNvPr id="5" name="Content Placeholder 4">
            <a:extLst>
              <a:ext uri="{FF2B5EF4-FFF2-40B4-BE49-F238E27FC236}">
                <a16:creationId xmlns:a16="http://schemas.microsoft.com/office/drawing/2014/main" id="{8F93D329-3F2B-413B-A402-3A1C1DF294F7}"/>
              </a:ext>
            </a:extLst>
          </p:cNvPr>
          <p:cNvPicPr>
            <a:picLocks noGrp="1" noChangeAspect="1"/>
          </p:cNvPicPr>
          <p:nvPr>
            <p:ph idx="1"/>
          </p:nvPr>
        </p:nvPicPr>
        <p:blipFill>
          <a:blip r:embed="rId2"/>
          <a:stretch>
            <a:fillRect/>
          </a:stretch>
        </p:blipFill>
        <p:spPr>
          <a:xfrm>
            <a:off x="289719" y="1356519"/>
            <a:ext cx="12496800" cy="6477000"/>
          </a:xfrm>
          <a:prstGeom prst="rect">
            <a:avLst/>
          </a:prstGeom>
        </p:spPr>
      </p:pic>
      <p:sp>
        <p:nvSpPr>
          <p:cNvPr id="4" name="Slide Number Placeholder 3">
            <a:extLst>
              <a:ext uri="{FF2B5EF4-FFF2-40B4-BE49-F238E27FC236}">
                <a16:creationId xmlns:a16="http://schemas.microsoft.com/office/drawing/2014/main" id="{4596D829-58B1-40C5-BED9-CEADDC573138}"/>
              </a:ext>
            </a:extLst>
          </p:cNvPr>
          <p:cNvSpPr>
            <a:spLocks noGrp="1"/>
          </p:cNvSpPr>
          <p:nvPr>
            <p:ph type="sldNum" sz="quarter" idx="12"/>
          </p:nvPr>
        </p:nvSpPr>
        <p:spPr/>
        <p:txBody>
          <a:bodyPr/>
          <a:lstStyle/>
          <a:p>
            <a:fld id="{895F941F-37F6-4B1F-AEB2-74CB5EFF426C}" type="slidenum">
              <a:rPr lang="en-US" smtClean="0"/>
              <a:pPr/>
              <a:t>251</a:t>
            </a:fld>
            <a:endParaRPr lang="en-US" dirty="0"/>
          </a:p>
        </p:txBody>
      </p:sp>
    </p:spTree>
    <p:extLst>
      <p:ext uri="{BB962C8B-B14F-4D97-AF65-F5344CB8AC3E}">
        <p14:creationId xmlns:p14="http://schemas.microsoft.com/office/powerpoint/2010/main" val="840161834"/>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A0943-146E-4381-AAB5-074D93052469}"/>
              </a:ext>
            </a:extLst>
          </p:cNvPr>
          <p:cNvSpPr>
            <a:spLocks noGrp="1"/>
          </p:cNvSpPr>
          <p:nvPr>
            <p:ph type="title"/>
          </p:nvPr>
        </p:nvSpPr>
        <p:spPr>
          <a:xfrm>
            <a:off x="605974" y="455102"/>
            <a:ext cx="12322035" cy="860148"/>
          </a:xfrm>
        </p:spPr>
        <p:txBody>
          <a:bodyPr/>
          <a:lstStyle/>
          <a:p>
            <a:pPr algn="ctr"/>
            <a:r>
              <a:rPr lang="en-US" dirty="0">
                <a:solidFill>
                  <a:schemeClr val="accent1"/>
                </a:solidFill>
              </a:rPr>
              <a:t>GG0130 Eating coding Tips</a:t>
            </a:r>
          </a:p>
        </p:txBody>
      </p:sp>
      <p:sp>
        <p:nvSpPr>
          <p:cNvPr id="3" name="Content Placeholder 2">
            <a:extLst>
              <a:ext uri="{FF2B5EF4-FFF2-40B4-BE49-F238E27FC236}">
                <a16:creationId xmlns:a16="http://schemas.microsoft.com/office/drawing/2014/main" id="{FD12177E-9369-49E5-8B7B-A65D16798B24}"/>
              </a:ext>
            </a:extLst>
          </p:cNvPr>
          <p:cNvSpPr>
            <a:spLocks noGrp="1"/>
          </p:cNvSpPr>
          <p:nvPr>
            <p:ph idx="1"/>
          </p:nvPr>
        </p:nvSpPr>
        <p:spPr>
          <a:xfrm>
            <a:off x="594437" y="1671480"/>
            <a:ext cx="11636506" cy="7058203"/>
          </a:xfrm>
        </p:spPr>
        <p:txBody>
          <a:bodyPr/>
          <a:lstStyle/>
          <a:p>
            <a:pPr marL="685800" indent="-685800">
              <a:buFont typeface="Arial" panose="020B0604020202020204" pitchFamily="34" charset="0"/>
              <a:buChar char="•"/>
            </a:pPr>
            <a:r>
              <a:rPr lang="en-US" sz="4000" dirty="0"/>
              <a:t>Patient uses a gastrostomy tube (G-Tube) or total parenteral nutrition (TPN)</a:t>
            </a:r>
          </a:p>
          <a:p>
            <a:pPr marL="1248150" lvl="1" indent="-685800">
              <a:buFont typeface="Arial" panose="020B0604020202020204" pitchFamily="34" charset="0"/>
              <a:buChar char="•"/>
            </a:pPr>
            <a:r>
              <a:rPr lang="en-US" sz="3200" dirty="0"/>
              <a:t>Assist with tube feedings or TPN is NOT considered when coding this item</a:t>
            </a:r>
          </a:p>
          <a:p>
            <a:pPr marL="1248150" lvl="1" indent="-685800">
              <a:buFont typeface="Arial" panose="020B0604020202020204" pitchFamily="34" charset="0"/>
              <a:buChar char="•"/>
            </a:pPr>
            <a:r>
              <a:rPr lang="en-US" sz="3200" dirty="0"/>
              <a:t>If the patient does not eat or drink by mouth and relies solely on nutrition and liquids through tube or TPN due to a new (recent-onset) medical condition use code 88, Not attempted due to medical condition of safety concern</a:t>
            </a:r>
          </a:p>
          <a:p>
            <a:pPr marL="1248150" lvl="1" indent="-685800">
              <a:buFont typeface="Arial" panose="020B0604020202020204" pitchFamily="34" charset="0"/>
              <a:buChar char="•"/>
            </a:pPr>
            <a:r>
              <a:rPr lang="en-US" sz="3200" dirty="0"/>
              <a:t>If the patient does not eat or drink by mouth at the time of the assessment, and did not eat or drink by mouth Prior to the current illness, injury or exacerbation – Code 09 Not applicable</a:t>
            </a:r>
          </a:p>
          <a:p>
            <a:pPr marL="562350" lvl="1" indent="0">
              <a:buNone/>
            </a:pPr>
            <a:endParaRPr lang="en-US" dirty="0"/>
          </a:p>
        </p:txBody>
      </p:sp>
      <p:sp>
        <p:nvSpPr>
          <p:cNvPr id="4" name="Slide Number Placeholder 3">
            <a:extLst>
              <a:ext uri="{FF2B5EF4-FFF2-40B4-BE49-F238E27FC236}">
                <a16:creationId xmlns:a16="http://schemas.microsoft.com/office/drawing/2014/main" id="{1BE0EE8E-B0F3-4A46-9007-378B9ED7A451}"/>
              </a:ext>
            </a:extLst>
          </p:cNvPr>
          <p:cNvSpPr>
            <a:spLocks noGrp="1"/>
          </p:cNvSpPr>
          <p:nvPr>
            <p:ph type="sldNum" sz="quarter" idx="12"/>
          </p:nvPr>
        </p:nvSpPr>
        <p:spPr/>
        <p:txBody>
          <a:bodyPr/>
          <a:lstStyle/>
          <a:p>
            <a:fld id="{895F941F-37F6-4B1F-AEB2-74CB5EFF426C}" type="slidenum">
              <a:rPr lang="en-US" smtClean="0"/>
              <a:pPr/>
              <a:t>252</a:t>
            </a:fld>
            <a:endParaRPr lang="en-US" dirty="0"/>
          </a:p>
        </p:txBody>
      </p:sp>
    </p:spTree>
    <p:extLst>
      <p:ext uri="{BB962C8B-B14F-4D97-AF65-F5344CB8AC3E}">
        <p14:creationId xmlns:p14="http://schemas.microsoft.com/office/powerpoint/2010/main" val="2664045497"/>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CF7BD-1B2C-4A32-9810-F66DD5245AE4}"/>
              </a:ext>
            </a:extLst>
          </p:cNvPr>
          <p:cNvSpPr>
            <a:spLocks noGrp="1"/>
          </p:cNvSpPr>
          <p:nvPr>
            <p:ph type="title"/>
          </p:nvPr>
        </p:nvSpPr>
        <p:spPr>
          <a:xfrm>
            <a:off x="377101" y="365919"/>
            <a:ext cx="12322035" cy="685800"/>
          </a:xfrm>
        </p:spPr>
        <p:txBody>
          <a:bodyPr/>
          <a:lstStyle/>
          <a:p>
            <a:pPr algn="ctr"/>
            <a:r>
              <a:rPr lang="en-US" sz="5400" dirty="0">
                <a:solidFill>
                  <a:schemeClr val="accent1"/>
                </a:solidFill>
              </a:rPr>
              <a:t>Test Your Knowledge</a:t>
            </a:r>
          </a:p>
        </p:txBody>
      </p:sp>
      <p:sp>
        <p:nvSpPr>
          <p:cNvPr id="3" name="Content Placeholder 2">
            <a:extLst>
              <a:ext uri="{FF2B5EF4-FFF2-40B4-BE49-F238E27FC236}">
                <a16:creationId xmlns:a16="http://schemas.microsoft.com/office/drawing/2014/main" id="{BA22385F-6CFE-41D7-831B-C622177BE9C6}"/>
              </a:ext>
            </a:extLst>
          </p:cNvPr>
          <p:cNvSpPr>
            <a:spLocks noGrp="1"/>
          </p:cNvSpPr>
          <p:nvPr>
            <p:ph idx="1"/>
          </p:nvPr>
        </p:nvSpPr>
        <p:spPr>
          <a:xfrm>
            <a:off x="518319" y="1051719"/>
            <a:ext cx="11636506" cy="6172200"/>
          </a:xfrm>
        </p:spPr>
        <p:txBody>
          <a:bodyPr/>
          <a:lstStyle/>
          <a:p>
            <a:r>
              <a:rPr lang="en-US" sz="4000" dirty="0"/>
              <a:t>Eating/Food Consistency:</a:t>
            </a:r>
          </a:p>
          <a:p>
            <a:pPr marL="571500" indent="-571500">
              <a:buFont typeface="Arial" panose="020B0604020202020204" pitchFamily="34" charset="0"/>
              <a:buChar char="•"/>
            </a:pPr>
            <a:r>
              <a:rPr lang="en-US" sz="3600" dirty="0"/>
              <a:t>Mrs. H. does not have any food consistency restrictions, but often needs to swallow two or three times so that the food clears her throat due to difficulty with pharyngeal peristalsis.  She requires verbal cues to use this compensatory strategy.</a:t>
            </a:r>
          </a:p>
          <a:p>
            <a:pPr marL="685800" indent="-685800">
              <a:buFont typeface="Arial" panose="020B0604020202020204" pitchFamily="34" charset="0"/>
              <a:buChar char="•"/>
            </a:pPr>
            <a:r>
              <a:rPr lang="en-US" sz="3600" dirty="0"/>
              <a:t>How would you code GG0130A eating?</a:t>
            </a:r>
          </a:p>
        </p:txBody>
      </p:sp>
      <p:sp>
        <p:nvSpPr>
          <p:cNvPr id="4" name="Slide Number Placeholder 3">
            <a:extLst>
              <a:ext uri="{FF2B5EF4-FFF2-40B4-BE49-F238E27FC236}">
                <a16:creationId xmlns:a16="http://schemas.microsoft.com/office/drawing/2014/main" id="{9A9883BA-43AA-4E2D-8613-D113CAD53464}"/>
              </a:ext>
            </a:extLst>
          </p:cNvPr>
          <p:cNvSpPr>
            <a:spLocks noGrp="1"/>
          </p:cNvSpPr>
          <p:nvPr>
            <p:ph type="sldNum" sz="quarter" idx="12"/>
          </p:nvPr>
        </p:nvSpPr>
        <p:spPr/>
        <p:txBody>
          <a:bodyPr/>
          <a:lstStyle/>
          <a:p>
            <a:fld id="{895F941F-37F6-4B1F-AEB2-74CB5EFF426C}" type="slidenum">
              <a:rPr lang="en-US" smtClean="0"/>
              <a:pPr/>
              <a:t>253</a:t>
            </a:fld>
            <a:endParaRPr lang="en-US" dirty="0"/>
          </a:p>
        </p:txBody>
      </p:sp>
      <p:pic>
        <p:nvPicPr>
          <p:cNvPr id="5" name="Picture 4">
            <a:extLst>
              <a:ext uri="{FF2B5EF4-FFF2-40B4-BE49-F238E27FC236}">
                <a16:creationId xmlns:a16="http://schemas.microsoft.com/office/drawing/2014/main" id="{90E5980D-4442-4475-94B1-12AA59EB51D1}"/>
              </a:ext>
            </a:extLst>
          </p:cNvPr>
          <p:cNvPicPr>
            <a:picLocks noChangeAspect="1"/>
          </p:cNvPicPr>
          <p:nvPr/>
        </p:nvPicPr>
        <p:blipFill>
          <a:blip r:embed="rId3"/>
          <a:stretch>
            <a:fillRect/>
          </a:stretch>
        </p:blipFill>
        <p:spPr>
          <a:xfrm>
            <a:off x="377101" y="5471319"/>
            <a:ext cx="12322034" cy="3918061"/>
          </a:xfrm>
          <a:prstGeom prst="rect">
            <a:avLst/>
          </a:prstGeom>
        </p:spPr>
      </p:pic>
    </p:spTree>
    <p:extLst>
      <p:ext uri="{BB962C8B-B14F-4D97-AF65-F5344CB8AC3E}">
        <p14:creationId xmlns:p14="http://schemas.microsoft.com/office/powerpoint/2010/main" val="3357524480"/>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0E550-EC11-4B0F-B278-CFABBB7A8FFE}"/>
              </a:ext>
            </a:extLst>
          </p:cNvPr>
          <p:cNvSpPr>
            <a:spLocks noGrp="1"/>
          </p:cNvSpPr>
          <p:nvPr>
            <p:ph type="title"/>
          </p:nvPr>
        </p:nvSpPr>
        <p:spPr>
          <a:xfrm>
            <a:off x="574981" y="365919"/>
            <a:ext cx="12322035" cy="860148"/>
          </a:xfrm>
        </p:spPr>
        <p:txBody>
          <a:bodyPr/>
          <a:lstStyle/>
          <a:p>
            <a:pPr algn="ctr"/>
            <a:r>
              <a:rPr lang="en-US" sz="6600" dirty="0">
                <a:solidFill>
                  <a:schemeClr val="accent1"/>
                </a:solidFill>
              </a:rPr>
              <a:t>Test Your Knowledge</a:t>
            </a:r>
            <a:endParaRPr lang="en-US" dirty="0">
              <a:solidFill>
                <a:schemeClr val="accent1"/>
              </a:solidFill>
            </a:endParaRPr>
          </a:p>
        </p:txBody>
      </p:sp>
      <p:sp>
        <p:nvSpPr>
          <p:cNvPr id="3" name="Content Placeholder 2">
            <a:extLst>
              <a:ext uri="{FF2B5EF4-FFF2-40B4-BE49-F238E27FC236}">
                <a16:creationId xmlns:a16="http://schemas.microsoft.com/office/drawing/2014/main" id="{FD290326-4FA2-4234-B64B-C6724DD23F3D}"/>
              </a:ext>
            </a:extLst>
          </p:cNvPr>
          <p:cNvSpPr>
            <a:spLocks noGrp="1"/>
          </p:cNvSpPr>
          <p:nvPr>
            <p:ph idx="1"/>
          </p:nvPr>
        </p:nvSpPr>
        <p:spPr>
          <a:xfrm>
            <a:off x="574981" y="1432719"/>
            <a:ext cx="11636506" cy="3505200"/>
          </a:xfrm>
        </p:spPr>
        <p:txBody>
          <a:bodyPr/>
          <a:lstStyle/>
          <a:p>
            <a:r>
              <a:rPr lang="en-US" sz="4000" dirty="0"/>
              <a:t>GG0130 Eating – G-tube:</a:t>
            </a:r>
          </a:p>
          <a:p>
            <a:pPr marL="685800" indent="-685800">
              <a:buFont typeface="Arial" panose="020B0604020202020204" pitchFamily="34" charset="0"/>
              <a:buChar char="•"/>
            </a:pPr>
            <a:r>
              <a:rPr lang="en-US" sz="3600" dirty="0"/>
              <a:t>Mr. R is unable to at or drink by mouth since he had a stroke 1 week ago.  He receives nutrition and hydration through a G-tube, which is administered by a helper.</a:t>
            </a:r>
          </a:p>
          <a:p>
            <a:pPr marL="685800" indent="-685800">
              <a:buFont typeface="Arial" panose="020B0604020202020204" pitchFamily="34" charset="0"/>
              <a:buChar char="•"/>
            </a:pPr>
            <a:r>
              <a:rPr lang="en-US" sz="3600" dirty="0"/>
              <a:t>How would you code?</a:t>
            </a:r>
          </a:p>
        </p:txBody>
      </p:sp>
      <p:sp>
        <p:nvSpPr>
          <p:cNvPr id="4" name="Slide Number Placeholder 3">
            <a:extLst>
              <a:ext uri="{FF2B5EF4-FFF2-40B4-BE49-F238E27FC236}">
                <a16:creationId xmlns:a16="http://schemas.microsoft.com/office/drawing/2014/main" id="{8B89F723-71CD-4A4C-AD84-8251526A32BA}"/>
              </a:ext>
            </a:extLst>
          </p:cNvPr>
          <p:cNvSpPr>
            <a:spLocks noGrp="1"/>
          </p:cNvSpPr>
          <p:nvPr>
            <p:ph type="sldNum" sz="quarter" idx="12"/>
          </p:nvPr>
        </p:nvSpPr>
        <p:spPr/>
        <p:txBody>
          <a:bodyPr/>
          <a:lstStyle/>
          <a:p>
            <a:fld id="{895F941F-37F6-4B1F-AEB2-74CB5EFF426C}" type="slidenum">
              <a:rPr lang="en-US" smtClean="0"/>
              <a:pPr/>
              <a:t>254</a:t>
            </a:fld>
            <a:endParaRPr lang="en-US" dirty="0"/>
          </a:p>
        </p:txBody>
      </p:sp>
      <p:pic>
        <p:nvPicPr>
          <p:cNvPr id="6" name="Picture 5">
            <a:extLst>
              <a:ext uri="{FF2B5EF4-FFF2-40B4-BE49-F238E27FC236}">
                <a16:creationId xmlns:a16="http://schemas.microsoft.com/office/drawing/2014/main" id="{4A636607-5CBC-49FE-902A-5914A4AA7DBC}"/>
              </a:ext>
            </a:extLst>
          </p:cNvPr>
          <p:cNvPicPr>
            <a:picLocks noChangeAspect="1"/>
          </p:cNvPicPr>
          <p:nvPr/>
        </p:nvPicPr>
        <p:blipFill>
          <a:blip r:embed="rId3"/>
          <a:stretch>
            <a:fillRect/>
          </a:stretch>
        </p:blipFill>
        <p:spPr>
          <a:xfrm>
            <a:off x="213520" y="4677278"/>
            <a:ext cx="12683496" cy="4553859"/>
          </a:xfrm>
          <a:prstGeom prst="rect">
            <a:avLst/>
          </a:prstGeom>
        </p:spPr>
      </p:pic>
    </p:spTree>
    <p:extLst>
      <p:ext uri="{BB962C8B-B14F-4D97-AF65-F5344CB8AC3E}">
        <p14:creationId xmlns:p14="http://schemas.microsoft.com/office/powerpoint/2010/main" val="1702079516"/>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5295D-81FB-475F-B96D-B2287712F55A}"/>
              </a:ext>
            </a:extLst>
          </p:cNvPr>
          <p:cNvSpPr>
            <a:spLocks noGrp="1"/>
          </p:cNvSpPr>
          <p:nvPr>
            <p:ph type="title"/>
          </p:nvPr>
        </p:nvSpPr>
        <p:spPr>
          <a:xfrm>
            <a:off x="754203" y="442119"/>
            <a:ext cx="12322035" cy="860148"/>
          </a:xfrm>
        </p:spPr>
        <p:txBody>
          <a:bodyPr/>
          <a:lstStyle/>
          <a:p>
            <a:pPr algn="ctr"/>
            <a:r>
              <a:rPr lang="en-US" sz="5400" dirty="0">
                <a:solidFill>
                  <a:schemeClr val="accent1"/>
                </a:solidFill>
              </a:rPr>
              <a:t>GG0130 Eating Coding Tips</a:t>
            </a:r>
          </a:p>
        </p:txBody>
      </p:sp>
      <p:sp>
        <p:nvSpPr>
          <p:cNvPr id="4" name="Slide Number Placeholder 3">
            <a:extLst>
              <a:ext uri="{FF2B5EF4-FFF2-40B4-BE49-F238E27FC236}">
                <a16:creationId xmlns:a16="http://schemas.microsoft.com/office/drawing/2014/main" id="{EF2C5CBA-C354-46FB-9086-664265128A1D}"/>
              </a:ext>
            </a:extLst>
          </p:cNvPr>
          <p:cNvSpPr>
            <a:spLocks noGrp="1"/>
          </p:cNvSpPr>
          <p:nvPr>
            <p:ph type="sldNum" sz="quarter" idx="12"/>
          </p:nvPr>
        </p:nvSpPr>
        <p:spPr/>
        <p:txBody>
          <a:bodyPr/>
          <a:lstStyle/>
          <a:p>
            <a:fld id="{895F941F-37F6-4B1F-AEB2-74CB5EFF426C}" type="slidenum">
              <a:rPr lang="en-US" smtClean="0"/>
              <a:pPr/>
              <a:t>255</a:t>
            </a:fld>
            <a:endParaRPr lang="en-US" dirty="0"/>
          </a:p>
        </p:txBody>
      </p:sp>
      <p:sp>
        <p:nvSpPr>
          <p:cNvPr id="7" name="Content Placeholder 6">
            <a:extLst>
              <a:ext uri="{FF2B5EF4-FFF2-40B4-BE49-F238E27FC236}">
                <a16:creationId xmlns:a16="http://schemas.microsoft.com/office/drawing/2014/main" id="{0A5E2FD2-107A-4F11-BF28-C56B5581B785}"/>
              </a:ext>
            </a:extLst>
          </p:cNvPr>
          <p:cNvSpPr>
            <a:spLocks noGrp="1"/>
          </p:cNvSpPr>
          <p:nvPr>
            <p:ph idx="1"/>
          </p:nvPr>
        </p:nvSpPr>
        <p:spPr>
          <a:xfrm>
            <a:off x="574981" y="1585118"/>
            <a:ext cx="11636506" cy="7833519"/>
          </a:xfrm>
        </p:spPr>
        <p:txBody>
          <a:bodyPr/>
          <a:lstStyle/>
          <a:p>
            <a:pPr marL="685800" indent="-685800">
              <a:buFont typeface="Arial" panose="020B0604020202020204" pitchFamily="34" charset="0"/>
              <a:buChar char="•"/>
            </a:pPr>
            <a:r>
              <a:rPr lang="en-US" sz="4000" dirty="0"/>
              <a:t>If the patient eats/drinks by mouth, and relies partially on obtaining nutrition and liquids via tube feedings or TPN, code eating based on the amount of assistance the patient required to eat and drink by mouth. </a:t>
            </a:r>
          </a:p>
          <a:p>
            <a:pPr marL="685800" indent="-685800">
              <a:buFont typeface="Arial" panose="020B0604020202020204" pitchFamily="34" charset="0"/>
              <a:buChar char="•"/>
            </a:pPr>
            <a:r>
              <a:rPr lang="en-US" sz="4000" dirty="0"/>
              <a:t>Patients with cognitive impairments/limitations may need physical and/or verbal assistance.  Code based on need for assist to perform the actively safely (example, choking risk d/t rate of eating, amounts of food place in his/her mouth, risk of falling if in GG0170.</a:t>
            </a:r>
          </a:p>
        </p:txBody>
      </p:sp>
    </p:spTree>
    <p:extLst>
      <p:ext uri="{BB962C8B-B14F-4D97-AF65-F5344CB8AC3E}">
        <p14:creationId xmlns:p14="http://schemas.microsoft.com/office/powerpoint/2010/main" val="4044589369"/>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1177B-8F95-42B0-9552-ECABC28A8215}"/>
              </a:ext>
            </a:extLst>
          </p:cNvPr>
          <p:cNvSpPr>
            <a:spLocks noGrp="1"/>
          </p:cNvSpPr>
          <p:nvPr>
            <p:ph type="title"/>
          </p:nvPr>
        </p:nvSpPr>
        <p:spPr>
          <a:xfrm>
            <a:off x="754203" y="160353"/>
            <a:ext cx="12322035" cy="860148"/>
          </a:xfrm>
        </p:spPr>
        <p:txBody>
          <a:bodyPr/>
          <a:lstStyle/>
          <a:p>
            <a:pPr algn="ctr"/>
            <a:r>
              <a:rPr lang="en-US" sz="5400" dirty="0">
                <a:solidFill>
                  <a:schemeClr val="accent1"/>
                </a:solidFill>
              </a:rPr>
              <a:t>GG0170A Roll left and right Tips</a:t>
            </a:r>
          </a:p>
        </p:txBody>
      </p:sp>
      <p:sp>
        <p:nvSpPr>
          <p:cNvPr id="3" name="Content Placeholder 2">
            <a:extLst>
              <a:ext uri="{FF2B5EF4-FFF2-40B4-BE49-F238E27FC236}">
                <a16:creationId xmlns:a16="http://schemas.microsoft.com/office/drawing/2014/main" id="{B7D63A99-01DA-43E8-AD65-B417F5CE33C3}"/>
              </a:ext>
            </a:extLst>
          </p:cNvPr>
          <p:cNvSpPr>
            <a:spLocks noGrp="1"/>
          </p:cNvSpPr>
          <p:nvPr>
            <p:ph idx="1"/>
          </p:nvPr>
        </p:nvSpPr>
        <p:spPr>
          <a:xfrm>
            <a:off x="719866" y="1099055"/>
            <a:ext cx="11636506" cy="6723493"/>
          </a:xfrm>
        </p:spPr>
        <p:txBody>
          <a:bodyPr/>
          <a:lstStyle/>
          <a:p>
            <a:pPr marL="685800" indent="-685800">
              <a:buFont typeface="Arial" panose="020B0604020202020204" pitchFamily="34" charset="0"/>
              <a:buChar char="•"/>
            </a:pPr>
            <a:r>
              <a:rPr lang="en-US" sz="4000" dirty="0"/>
              <a:t>This activity includes rolling both left and right while in a lying position</a:t>
            </a:r>
          </a:p>
          <a:p>
            <a:pPr marL="685800" indent="-685800">
              <a:buFont typeface="Arial" panose="020B0604020202020204" pitchFamily="34" charset="0"/>
              <a:buChar char="•"/>
            </a:pPr>
            <a:r>
              <a:rPr lang="en-US" sz="4000" dirty="0"/>
              <a:t>It at the time of the assessment the patient is una le to lie flat due to medical conditions or restrictions, but </a:t>
            </a:r>
            <a:r>
              <a:rPr lang="en-US" sz="4000" b="1" dirty="0"/>
              <a:t>could</a:t>
            </a:r>
            <a:r>
              <a:rPr lang="en-US" sz="4000" dirty="0"/>
              <a:t> perform this prior to this current illness, exacerbation or injury – Code 88, Not attempted due to medical condition or safely.</a:t>
            </a:r>
          </a:p>
          <a:p>
            <a:pPr marL="685800" indent="-685800">
              <a:buFont typeface="Arial" panose="020B0604020202020204" pitchFamily="34" charset="0"/>
              <a:buChar char="•"/>
            </a:pPr>
            <a:r>
              <a:rPr lang="en-US" sz="4000" dirty="0"/>
              <a:t>If unable to lie flat and could NOT perform the activity prior to this episode – code 09, Not Applicable</a:t>
            </a:r>
          </a:p>
          <a:p>
            <a:pPr marL="685800" indent="-685800">
              <a:buFont typeface="Arial" panose="020B0604020202020204" pitchFamily="34" charset="0"/>
              <a:buChar char="•"/>
            </a:pPr>
            <a:r>
              <a:rPr lang="en-US" sz="4000" dirty="0"/>
              <a:t>Use clinical judgment to determine what is a “lying” position for the patient</a:t>
            </a:r>
          </a:p>
        </p:txBody>
      </p:sp>
      <p:sp>
        <p:nvSpPr>
          <p:cNvPr id="4" name="Slide Number Placeholder 3">
            <a:extLst>
              <a:ext uri="{FF2B5EF4-FFF2-40B4-BE49-F238E27FC236}">
                <a16:creationId xmlns:a16="http://schemas.microsoft.com/office/drawing/2014/main" id="{6EBF7979-6B38-40FB-8894-648A41B8EEC1}"/>
              </a:ext>
            </a:extLst>
          </p:cNvPr>
          <p:cNvSpPr>
            <a:spLocks noGrp="1"/>
          </p:cNvSpPr>
          <p:nvPr>
            <p:ph type="sldNum" sz="quarter" idx="12"/>
          </p:nvPr>
        </p:nvSpPr>
        <p:spPr/>
        <p:txBody>
          <a:bodyPr/>
          <a:lstStyle/>
          <a:p>
            <a:fld id="{895F941F-37F6-4B1F-AEB2-74CB5EFF426C}" type="slidenum">
              <a:rPr lang="en-US" smtClean="0"/>
              <a:pPr/>
              <a:t>256</a:t>
            </a:fld>
            <a:endParaRPr lang="en-US" dirty="0"/>
          </a:p>
        </p:txBody>
      </p:sp>
    </p:spTree>
    <p:extLst>
      <p:ext uri="{BB962C8B-B14F-4D97-AF65-F5344CB8AC3E}">
        <p14:creationId xmlns:p14="http://schemas.microsoft.com/office/powerpoint/2010/main" val="1056138863"/>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06B3D-0DF6-40F6-A9DA-BAA45BF84DEA}"/>
              </a:ext>
            </a:extLst>
          </p:cNvPr>
          <p:cNvSpPr>
            <a:spLocks noGrp="1"/>
          </p:cNvSpPr>
          <p:nvPr>
            <p:ph type="title"/>
          </p:nvPr>
        </p:nvSpPr>
        <p:spPr>
          <a:xfrm>
            <a:off x="719866" y="407156"/>
            <a:ext cx="12322035" cy="860148"/>
          </a:xfrm>
        </p:spPr>
        <p:txBody>
          <a:bodyPr/>
          <a:lstStyle/>
          <a:p>
            <a:pPr algn="ctr"/>
            <a:r>
              <a:rPr lang="en-US" sz="5400" dirty="0">
                <a:solidFill>
                  <a:schemeClr val="accent1"/>
                </a:solidFill>
              </a:rPr>
              <a:t>GG0170A Roll left and right Scenario</a:t>
            </a:r>
          </a:p>
        </p:txBody>
      </p:sp>
      <p:sp>
        <p:nvSpPr>
          <p:cNvPr id="4" name="Slide Number Placeholder 3">
            <a:extLst>
              <a:ext uri="{FF2B5EF4-FFF2-40B4-BE49-F238E27FC236}">
                <a16:creationId xmlns:a16="http://schemas.microsoft.com/office/drawing/2014/main" id="{E0977A34-880F-4C80-8E86-A9E988CAC998}"/>
              </a:ext>
            </a:extLst>
          </p:cNvPr>
          <p:cNvSpPr>
            <a:spLocks noGrp="1"/>
          </p:cNvSpPr>
          <p:nvPr>
            <p:ph type="sldNum" sz="quarter" idx="12"/>
          </p:nvPr>
        </p:nvSpPr>
        <p:spPr/>
        <p:txBody>
          <a:bodyPr/>
          <a:lstStyle/>
          <a:p>
            <a:fld id="{895F941F-37F6-4B1F-AEB2-74CB5EFF426C}" type="slidenum">
              <a:rPr lang="en-US" smtClean="0"/>
              <a:pPr/>
              <a:t>257</a:t>
            </a:fld>
            <a:endParaRPr lang="en-US" dirty="0"/>
          </a:p>
        </p:txBody>
      </p:sp>
      <p:sp>
        <p:nvSpPr>
          <p:cNvPr id="7" name="Content Placeholder 6">
            <a:extLst>
              <a:ext uri="{FF2B5EF4-FFF2-40B4-BE49-F238E27FC236}">
                <a16:creationId xmlns:a16="http://schemas.microsoft.com/office/drawing/2014/main" id="{188AD42A-8E44-4213-BA61-A094B81367DF}"/>
              </a:ext>
            </a:extLst>
          </p:cNvPr>
          <p:cNvSpPr>
            <a:spLocks noGrp="1"/>
          </p:cNvSpPr>
          <p:nvPr>
            <p:ph idx="1"/>
          </p:nvPr>
        </p:nvSpPr>
        <p:spPr>
          <a:xfrm>
            <a:off x="719866" y="1267304"/>
            <a:ext cx="11636506" cy="7963834"/>
          </a:xfrm>
        </p:spPr>
        <p:txBody>
          <a:bodyPr/>
          <a:lstStyle/>
          <a:p>
            <a:pPr marL="571500" indent="-571500">
              <a:buFont typeface="Arial" panose="020B0604020202020204" pitchFamily="34" charset="0"/>
              <a:buChar char="•"/>
            </a:pPr>
            <a:r>
              <a:rPr lang="en-US" sz="3600" dirty="0"/>
              <a:t>At SOC, the physical therapist helps Mr. R turn onto his right side instructing him to bend his left let and roll to his right side.  He then instructs him how to opposition his limbs to return to lying on his back and then to repeat a similar process for rolling onto his left side and then return to lying on his back.</a:t>
            </a:r>
          </a:p>
          <a:p>
            <a:pPr marL="571500" indent="-571500">
              <a:buFont typeface="Arial" panose="020B0604020202020204" pitchFamily="34" charset="0"/>
              <a:buChar char="•"/>
            </a:pPr>
            <a:r>
              <a:rPr lang="en-US" sz="3600" dirty="0"/>
              <a:t>Mr. R completes the activity without physical assist from a helper.  Mr. R was moving about in bed without difficulty prior to hospitalization.  The therapist expects Mr. R will roll left and right by himself by discharge.</a:t>
            </a:r>
          </a:p>
          <a:p>
            <a:pPr marL="571500" indent="-571500">
              <a:buFont typeface="Arial" panose="020B0604020202020204" pitchFamily="34" charset="0"/>
              <a:buChar char="•"/>
            </a:pPr>
            <a:r>
              <a:rPr lang="en-US" sz="3600" dirty="0"/>
              <a:t>How would you code at SOC?  Discharge Goal?</a:t>
            </a:r>
          </a:p>
        </p:txBody>
      </p:sp>
    </p:spTree>
    <p:extLst>
      <p:ext uri="{BB962C8B-B14F-4D97-AF65-F5344CB8AC3E}">
        <p14:creationId xmlns:p14="http://schemas.microsoft.com/office/powerpoint/2010/main" val="3282186199"/>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0146A-1A80-449F-856A-69BAC4F655F9}"/>
              </a:ext>
            </a:extLst>
          </p:cNvPr>
          <p:cNvSpPr>
            <a:spLocks noGrp="1"/>
          </p:cNvSpPr>
          <p:nvPr>
            <p:ph type="title"/>
          </p:nvPr>
        </p:nvSpPr>
        <p:spPr>
          <a:xfrm>
            <a:off x="377101" y="594519"/>
            <a:ext cx="12322035" cy="860148"/>
          </a:xfrm>
        </p:spPr>
        <p:txBody>
          <a:bodyPr/>
          <a:lstStyle/>
          <a:p>
            <a:pPr algn="ctr"/>
            <a:r>
              <a:rPr lang="en-US" dirty="0">
                <a:solidFill>
                  <a:schemeClr val="accent1"/>
                </a:solidFill>
              </a:rPr>
              <a:t>GG0170B Sit to Lying Tips</a:t>
            </a:r>
          </a:p>
        </p:txBody>
      </p:sp>
      <p:sp>
        <p:nvSpPr>
          <p:cNvPr id="3" name="Content Placeholder 2">
            <a:extLst>
              <a:ext uri="{FF2B5EF4-FFF2-40B4-BE49-F238E27FC236}">
                <a16:creationId xmlns:a16="http://schemas.microsoft.com/office/drawing/2014/main" id="{E986BDD8-DBD2-45D9-A69A-4AE03177B081}"/>
              </a:ext>
            </a:extLst>
          </p:cNvPr>
          <p:cNvSpPr>
            <a:spLocks noGrp="1"/>
          </p:cNvSpPr>
          <p:nvPr>
            <p:ph idx="1"/>
          </p:nvPr>
        </p:nvSpPr>
        <p:spPr>
          <a:xfrm>
            <a:off x="369108" y="1459079"/>
            <a:ext cx="11636506" cy="7270604"/>
          </a:xfrm>
        </p:spPr>
        <p:txBody>
          <a:bodyPr/>
          <a:lstStyle/>
          <a:p>
            <a:pPr marL="685800" indent="-685800">
              <a:buFont typeface="Arial" panose="020B0604020202020204" pitchFamily="34" charset="0"/>
              <a:buChar char="•"/>
            </a:pPr>
            <a:r>
              <a:rPr lang="en-US" sz="3600" dirty="0"/>
              <a:t>Clinician to use judgment to determine what is considered a “lying” position for the patient.</a:t>
            </a:r>
          </a:p>
          <a:p>
            <a:pPr marL="685800" indent="-685800">
              <a:buFont typeface="Arial" panose="020B0604020202020204" pitchFamily="34" charset="0"/>
              <a:buChar char="•"/>
            </a:pPr>
            <a:r>
              <a:rPr lang="en-US" sz="3600" dirty="0"/>
              <a:t>Activity includes patient transition from lying on his/her back to sitting on side of the bed with feet flat on the floor and sitting upright on the bed without back support.</a:t>
            </a:r>
          </a:p>
          <a:p>
            <a:pPr marL="685800" indent="-685800">
              <a:buFont typeface="Arial" panose="020B0604020202020204" pitchFamily="34" charset="0"/>
              <a:buChar char="•"/>
            </a:pPr>
            <a:r>
              <a:rPr lang="en-US" sz="3600" dirty="0"/>
              <a:t>If patient’s feet do not reach the floor the clinician will determine if a bed height adjustment (if applicable), or a foot stool is required.</a:t>
            </a:r>
          </a:p>
          <a:p>
            <a:pPr marL="685800" indent="-685800">
              <a:buFont typeface="Arial" panose="020B0604020202020204" pitchFamily="34" charset="0"/>
              <a:buChar char="•"/>
            </a:pPr>
            <a:r>
              <a:rPr lang="en-US" sz="3600" dirty="0"/>
              <a:t>Back support refers to an object or person providing the support</a:t>
            </a:r>
          </a:p>
          <a:p>
            <a:pPr marL="0" indent="0"/>
            <a:endParaRPr lang="en-US" sz="3600" dirty="0"/>
          </a:p>
        </p:txBody>
      </p:sp>
      <p:sp>
        <p:nvSpPr>
          <p:cNvPr id="4" name="Slide Number Placeholder 3">
            <a:extLst>
              <a:ext uri="{FF2B5EF4-FFF2-40B4-BE49-F238E27FC236}">
                <a16:creationId xmlns:a16="http://schemas.microsoft.com/office/drawing/2014/main" id="{186ACF1E-ABF7-4221-BD53-FD52405D82E0}"/>
              </a:ext>
            </a:extLst>
          </p:cNvPr>
          <p:cNvSpPr>
            <a:spLocks noGrp="1"/>
          </p:cNvSpPr>
          <p:nvPr>
            <p:ph type="sldNum" sz="quarter" idx="12"/>
          </p:nvPr>
        </p:nvSpPr>
        <p:spPr/>
        <p:txBody>
          <a:bodyPr/>
          <a:lstStyle/>
          <a:p>
            <a:fld id="{895F941F-37F6-4B1F-AEB2-74CB5EFF426C}" type="slidenum">
              <a:rPr lang="en-US" smtClean="0"/>
              <a:pPr/>
              <a:t>258</a:t>
            </a:fld>
            <a:endParaRPr lang="en-US" dirty="0"/>
          </a:p>
        </p:txBody>
      </p:sp>
    </p:spTree>
    <p:extLst>
      <p:ext uri="{BB962C8B-B14F-4D97-AF65-F5344CB8AC3E}">
        <p14:creationId xmlns:p14="http://schemas.microsoft.com/office/powerpoint/2010/main" val="3880588983"/>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0A16C-4EB7-4816-9AF5-3962E5773762}"/>
              </a:ext>
            </a:extLst>
          </p:cNvPr>
          <p:cNvSpPr>
            <a:spLocks noGrp="1"/>
          </p:cNvSpPr>
          <p:nvPr>
            <p:ph type="title"/>
          </p:nvPr>
        </p:nvSpPr>
        <p:spPr>
          <a:xfrm>
            <a:off x="742666" y="442119"/>
            <a:ext cx="12322035" cy="860148"/>
          </a:xfrm>
        </p:spPr>
        <p:txBody>
          <a:bodyPr/>
          <a:lstStyle/>
          <a:p>
            <a:pPr algn="ctr"/>
            <a:r>
              <a:rPr lang="en-US" sz="5400" dirty="0">
                <a:solidFill>
                  <a:schemeClr val="accent1"/>
                </a:solidFill>
              </a:rPr>
              <a:t>GG0170B Sit to Lying Scenario</a:t>
            </a:r>
          </a:p>
        </p:txBody>
      </p:sp>
      <p:sp>
        <p:nvSpPr>
          <p:cNvPr id="3" name="Content Placeholder 2">
            <a:extLst>
              <a:ext uri="{FF2B5EF4-FFF2-40B4-BE49-F238E27FC236}">
                <a16:creationId xmlns:a16="http://schemas.microsoft.com/office/drawing/2014/main" id="{BAB2BC4B-E348-4561-967D-2366F454A013}"/>
              </a:ext>
            </a:extLst>
          </p:cNvPr>
          <p:cNvSpPr>
            <a:spLocks noGrp="1"/>
          </p:cNvSpPr>
          <p:nvPr>
            <p:ph idx="1"/>
          </p:nvPr>
        </p:nvSpPr>
        <p:spPr>
          <a:xfrm>
            <a:off x="442119" y="1302267"/>
            <a:ext cx="11636506" cy="6836052"/>
          </a:xfrm>
        </p:spPr>
        <p:txBody>
          <a:bodyPr/>
          <a:lstStyle/>
          <a:p>
            <a:pPr marL="685800" indent="-685800">
              <a:buFont typeface="Arial" panose="020B0604020202020204" pitchFamily="34" charset="0"/>
              <a:buChar char="•"/>
            </a:pPr>
            <a:r>
              <a:rPr lang="en-US" sz="3600" dirty="0"/>
              <a:t>Scenario:  At SOC Mr. H requires assist from two helpers to transfer from sitting at the edge of the bed to lying flat on the bed due to paralysis on the right side, obesity, and cognitive impairment. One of the helpers explains each step of the sitting to lying activity.  Mr. H is then fully assisted to get from sitting to lying on the bed. Mr. H makes no attempts to assist when asked to perform the incremental steps of this activity.</a:t>
            </a:r>
          </a:p>
          <a:p>
            <a:pPr marL="685800" indent="-685800">
              <a:buFont typeface="Arial" panose="020B0604020202020204" pitchFamily="34" charset="0"/>
              <a:buChar char="•"/>
            </a:pPr>
            <a:r>
              <a:rPr lang="en-US" sz="3600" dirty="0"/>
              <a:t>How would you code at SOC?</a:t>
            </a:r>
          </a:p>
          <a:p>
            <a:endParaRPr lang="en-US" dirty="0"/>
          </a:p>
        </p:txBody>
      </p:sp>
      <p:sp>
        <p:nvSpPr>
          <p:cNvPr id="4" name="Slide Number Placeholder 3">
            <a:extLst>
              <a:ext uri="{FF2B5EF4-FFF2-40B4-BE49-F238E27FC236}">
                <a16:creationId xmlns:a16="http://schemas.microsoft.com/office/drawing/2014/main" id="{30F67C19-DC91-4A12-97D6-76B9A98DCB88}"/>
              </a:ext>
            </a:extLst>
          </p:cNvPr>
          <p:cNvSpPr>
            <a:spLocks noGrp="1"/>
          </p:cNvSpPr>
          <p:nvPr>
            <p:ph type="sldNum" sz="quarter" idx="12"/>
          </p:nvPr>
        </p:nvSpPr>
        <p:spPr/>
        <p:txBody>
          <a:bodyPr/>
          <a:lstStyle/>
          <a:p>
            <a:fld id="{895F941F-37F6-4B1F-AEB2-74CB5EFF426C}" type="slidenum">
              <a:rPr lang="en-US" smtClean="0"/>
              <a:pPr/>
              <a:t>259</a:t>
            </a:fld>
            <a:endParaRPr lang="en-US" dirty="0"/>
          </a:p>
        </p:txBody>
      </p:sp>
    </p:spTree>
    <p:extLst>
      <p:ext uri="{BB962C8B-B14F-4D97-AF65-F5344CB8AC3E}">
        <p14:creationId xmlns:p14="http://schemas.microsoft.com/office/powerpoint/2010/main" val="2160481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ABEF1-7CB4-4A65-9050-0B6F36894534}"/>
              </a:ext>
            </a:extLst>
          </p:cNvPr>
          <p:cNvSpPr>
            <a:spLocks noGrp="1"/>
          </p:cNvSpPr>
          <p:nvPr>
            <p:ph type="title"/>
          </p:nvPr>
        </p:nvSpPr>
        <p:spPr>
          <a:xfrm>
            <a:off x="407334" y="368133"/>
            <a:ext cx="12322035" cy="860148"/>
          </a:xfrm>
        </p:spPr>
        <p:txBody>
          <a:bodyPr/>
          <a:lstStyle/>
          <a:p>
            <a:pPr algn="ctr"/>
            <a:r>
              <a:rPr lang="en-US" sz="4800" dirty="0">
                <a:solidFill>
                  <a:schemeClr val="accent1"/>
                </a:solidFill>
              </a:rPr>
              <a:t>PDGM 12 Clinical Grouping Details</a:t>
            </a:r>
          </a:p>
        </p:txBody>
      </p:sp>
      <p:pic>
        <p:nvPicPr>
          <p:cNvPr id="5" name="Content Placeholder 4">
            <a:extLst>
              <a:ext uri="{FF2B5EF4-FFF2-40B4-BE49-F238E27FC236}">
                <a16:creationId xmlns:a16="http://schemas.microsoft.com/office/drawing/2014/main" id="{08ABF434-F295-4773-9B8B-6CD12473DC86}"/>
              </a:ext>
            </a:extLst>
          </p:cNvPr>
          <p:cNvPicPr>
            <a:picLocks noGrp="1" noChangeAspect="1"/>
          </p:cNvPicPr>
          <p:nvPr>
            <p:ph idx="1"/>
          </p:nvPr>
        </p:nvPicPr>
        <p:blipFill>
          <a:blip r:embed="rId3"/>
          <a:stretch>
            <a:fillRect/>
          </a:stretch>
        </p:blipFill>
        <p:spPr>
          <a:xfrm>
            <a:off x="175419" y="1251300"/>
            <a:ext cx="12725400" cy="8002856"/>
          </a:xfrm>
          <a:prstGeom prst="rect">
            <a:avLst/>
          </a:prstGeom>
        </p:spPr>
      </p:pic>
      <p:sp>
        <p:nvSpPr>
          <p:cNvPr id="4" name="Slide Number Placeholder 3">
            <a:extLst>
              <a:ext uri="{FF2B5EF4-FFF2-40B4-BE49-F238E27FC236}">
                <a16:creationId xmlns:a16="http://schemas.microsoft.com/office/drawing/2014/main" id="{E276BFEC-EB8B-46FD-831C-5DF4D9BD3382}"/>
              </a:ext>
            </a:extLst>
          </p:cNvPr>
          <p:cNvSpPr>
            <a:spLocks noGrp="1"/>
          </p:cNvSpPr>
          <p:nvPr>
            <p:ph type="sldNum" sz="quarter" idx="12"/>
          </p:nvPr>
        </p:nvSpPr>
        <p:spPr/>
        <p:txBody>
          <a:bodyPr/>
          <a:lstStyle/>
          <a:p>
            <a:fld id="{895F941F-37F6-4B1F-AEB2-74CB5EFF426C}" type="slidenum">
              <a:rPr lang="en-US" smtClean="0"/>
              <a:pPr/>
              <a:t>26</a:t>
            </a:fld>
            <a:endParaRPr lang="en-US" dirty="0"/>
          </a:p>
        </p:txBody>
      </p:sp>
    </p:spTree>
    <p:extLst>
      <p:ext uri="{BB962C8B-B14F-4D97-AF65-F5344CB8AC3E}">
        <p14:creationId xmlns:p14="http://schemas.microsoft.com/office/powerpoint/2010/main" val="22151133"/>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9956C-F655-4DE1-B708-32F01202A7D5}"/>
              </a:ext>
            </a:extLst>
          </p:cNvPr>
          <p:cNvSpPr>
            <a:spLocks noGrp="1"/>
          </p:cNvSpPr>
          <p:nvPr>
            <p:ph type="title"/>
          </p:nvPr>
        </p:nvSpPr>
        <p:spPr>
          <a:xfrm>
            <a:off x="735578" y="365919"/>
            <a:ext cx="12322035" cy="860148"/>
          </a:xfrm>
        </p:spPr>
        <p:txBody>
          <a:bodyPr/>
          <a:lstStyle/>
          <a:p>
            <a:pPr algn="ctr"/>
            <a:r>
              <a:rPr lang="en-US" sz="5400" dirty="0">
                <a:solidFill>
                  <a:schemeClr val="accent1"/>
                </a:solidFill>
              </a:rPr>
              <a:t>GG0170D  Sit to Stand Coding Tips</a:t>
            </a:r>
          </a:p>
        </p:txBody>
      </p:sp>
      <p:sp>
        <p:nvSpPr>
          <p:cNvPr id="3" name="Content Placeholder 2">
            <a:extLst>
              <a:ext uri="{FF2B5EF4-FFF2-40B4-BE49-F238E27FC236}">
                <a16:creationId xmlns:a16="http://schemas.microsoft.com/office/drawing/2014/main" id="{EABF0870-CC38-41E6-8E21-0BF2C0C2A10B}"/>
              </a:ext>
            </a:extLst>
          </p:cNvPr>
          <p:cNvSpPr>
            <a:spLocks noGrp="1"/>
          </p:cNvSpPr>
          <p:nvPr>
            <p:ph idx="1"/>
          </p:nvPr>
        </p:nvSpPr>
        <p:spPr>
          <a:xfrm>
            <a:off x="518319" y="1699419"/>
            <a:ext cx="11636506" cy="6019800"/>
          </a:xfrm>
        </p:spPr>
        <p:txBody>
          <a:bodyPr/>
          <a:lstStyle/>
          <a:p>
            <a:pPr marL="571500" indent="-571500">
              <a:buFont typeface="Arial" panose="020B0604020202020204" pitchFamily="34" charset="0"/>
              <a:buChar char="•"/>
            </a:pPr>
            <a:r>
              <a:rPr lang="en-US" sz="4000" dirty="0"/>
              <a:t>This activity includes the patient coming to a standing position from sitting in a chair, wheelchair, or on the side of the bed</a:t>
            </a:r>
          </a:p>
          <a:p>
            <a:pPr marL="571500" indent="-571500">
              <a:buFont typeface="Arial" panose="020B0604020202020204" pitchFamily="34" charset="0"/>
              <a:buChar char="•"/>
            </a:pPr>
            <a:r>
              <a:rPr lang="en-US" sz="4000" dirty="0"/>
              <a:t>If the only help a patient needs to complete the sit to stand activity is for a helper to retrieve an assistive device or adaptive equipment, such as a walker or foot orthosis, then enter code 05, Setup or clean up assistance.</a:t>
            </a:r>
          </a:p>
        </p:txBody>
      </p:sp>
      <p:sp>
        <p:nvSpPr>
          <p:cNvPr id="4" name="Slide Number Placeholder 3">
            <a:extLst>
              <a:ext uri="{FF2B5EF4-FFF2-40B4-BE49-F238E27FC236}">
                <a16:creationId xmlns:a16="http://schemas.microsoft.com/office/drawing/2014/main" id="{024A18B9-8009-405A-B437-ED1A1080A38E}"/>
              </a:ext>
            </a:extLst>
          </p:cNvPr>
          <p:cNvSpPr>
            <a:spLocks noGrp="1"/>
          </p:cNvSpPr>
          <p:nvPr>
            <p:ph type="sldNum" sz="quarter" idx="12"/>
          </p:nvPr>
        </p:nvSpPr>
        <p:spPr/>
        <p:txBody>
          <a:bodyPr/>
          <a:lstStyle/>
          <a:p>
            <a:fld id="{895F941F-37F6-4B1F-AEB2-74CB5EFF426C}" type="slidenum">
              <a:rPr lang="en-US" smtClean="0"/>
              <a:pPr/>
              <a:t>260</a:t>
            </a:fld>
            <a:endParaRPr lang="en-US" dirty="0"/>
          </a:p>
        </p:txBody>
      </p:sp>
    </p:spTree>
    <p:extLst>
      <p:ext uri="{BB962C8B-B14F-4D97-AF65-F5344CB8AC3E}">
        <p14:creationId xmlns:p14="http://schemas.microsoft.com/office/powerpoint/2010/main" val="1281052366"/>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210F4-D21D-4655-AB91-C986DBB89A19}"/>
              </a:ext>
            </a:extLst>
          </p:cNvPr>
          <p:cNvSpPr>
            <a:spLocks noGrp="1"/>
          </p:cNvSpPr>
          <p:nvPr>
            <p:ph type="title"/>
          </p:nvPr>
        </p:nvSpPr>
        <p:spPr>
          <a:xfrm>
            <a:off x="377100" y="251013"/>
            <a:ext cx="12322035" cy="860148"/>
          </a:xfrm>
        </p:spPr>
        <p:txBody>
          <a:bodyPr/>
          <a:lstStyle/>
          <a:p>
            <a:pPr algn="ctr"/>
            <a:r>
              <a:rPr lang="en-US" sz="5400" dirty="0">
                <a:solidFill>
                  <a:schemeClr val="accent1"/>
                </a:solidFill>
              </a:rPr>
              <a:t>GG0170D  Sit to Stand Scenario</a:t>
            </a:r>
          </a:p>
        </p:txBody>
      </p:sp>
      <p:sp>
        <p:nvSpPr>
          <p:cNvPr id="3" name="Content Placeholder 2">
            <a:extLst>
              <a:ext uri="{FF2B5EF4-FFF2-40B4-BE49-F238E27FC236}">
                <a16:creationId xmlns:a16="http://schemas.microsoft.com/office/drawing/2014/main" id="{55F99A80-7187-461D-9F66-8063C78105DE}"/>
              </a:ext>
            </a:extLst>
          </p:cNvPr>
          <p:cNvSpPr>
            <a:spLocks noGrp="1"/>
          </p:cNvSpPr>
          <p:nvPr>
            <p:ph idx="1"/>
          </p:nvPr>
        </p:nvSpPr>
        <p:spPr>
          <a:xfrm>
            <a:off x="719864" y="1111161"/>
            <a:ext cx="11636506" cy="5159652"/>
          </a:xfrm>
        </p:spPr>
        <p:txBody>
          <a:bodyPr/>
          <a:lstStyle/>
          <a:p>
            <a:pPr marL="571500" indent="-571500">
              <a:buFont typeface="Arial" panose="020B0604020202020204" pitchFamily="34" charset="0"/>
              <a:buChar char="•"/>
            </a:pPr>
            <a:r>
              <a:rPr lang="en-US" sz="4000" dirty="0"/>
              <a:t>Mr. B is being admitted to home health for pressure ulcer care.  He has complete tetraplegia from an injury one year ago and has been unable to bear weight in standing since the injury.</a:t>
            </a:r>
          </a:p>
          <a:p>
            <a:pPr marL="571500" indent="-571500">
              <a:buFont typeface="Arial" panose="020B0604020202020204" pitchFamily="34" charset="0"/>
              <a:buChar char="•"/>
            </a:pPr>
            <a:r>
              <a:rPr lang="en-US" sz="4000" dirty="0"/>
              <a:t>At SOC, using a patient lift that does not require him to come to standing, he is transferred from his bed into a wheelchair with assistance.</a:t>
            </a:r>
          </a:p>
          <a:p>
            <a:pPr marL="571500" indent="-571500">
              <a:buFont typeface="Arial" panose="020B0604020202020204" pitchFamily="34" charset="0"/>
              <a:buChar char="•"/>
            </a:pPr>
            <a:r>
              <a:rPr lang="en-US" sz="4000" dirty="0"/>
              <a:t>How would you code his SOC/ROC Performance?</a:t>
            </a:r>
          </a:p>
        </p:txBody>
      </p:sp>
      <p:sp>
        <p:nvSpPr>
          <p:cNvPr id="4" name="Slide Number Placeholder 3">
            <a:extLst>
              <a:ext uri="{FF2B5EF4-FFF2-40B4-BE49-F238E27FC236}">
                <a16:creationId xmlns:a16="http://schemas.microsoft.com/office/drawing/2014/main" id="{AF095CF2-C1A6-4798-8538-28F8C7BE9F93}"/>
              </a:ext>
            </a:extLst>
          </p:cNvPr>
          <p:cNvSpPr>
            <a:spLocks noGrp="1"/>
          </p:cNvSpPr>
          <p:nvPr>
            <p:ph type="sldNum" sz="quarter" idx="12"/>
          </p:nvPr>
        </p:nvSpPr>
        <p:spPr/>
        <p:txBody>
          <a:bodyPr/>
          <a:lstStyle/>
          <a:p>
            <a:fld id="{895F941F-37F6-4B1F-AEB2-74CB5EFF426C}" type="slidenum">
              <a:rPr lang="en-US" smtClean="0"/>
              <a:pPr/>
              <a:t>261</a:t>
            </a:fld>
            <a:endParaRPr lang="en-US" dirty="0"/>
          </a:p>
        </p:txBody>
      </p:sp>
      <p:pic>
        <p:nvPicPr>
          <p:cNvPr id="5" name="Picture 4">
            <a:extLst>
              <a:ext uri="{FF2B5EF4-FFF2-40B4-BE49-F238E27FC236}">
                <a16:creationId xmlns:a16="http://schemas.microsoft.com/office/drawing/2014/main" id="{97E89A9A-7181-44ED-8B0E-7A8EED59AA61}"/>
              </a:ext>
            </a:extLst>
          </p:cNvPr>
          <p:cNvPicPr>
            <a:picLocks noChangeAspect="1"/>
          </p:cNvPicPr>
          <p:nvPr/>
        </p:nvPicPr>
        <p:blipFill>
          <a:blip r:embed="rId3"/>
          <a:stretch>
            <a:fillRect/>
          </a:stretch>
        </p:blipFill>
        <p:spPr>
          <a:xfrm>
            <a:off x="653812" y="6461918"/>
            <a:ext cx="12045323" cy="2956719"/>
          </a:xfrm>
          <a:prstGeom prst="rect">
            <a:avLst/>
          </a:prstGeom>
        </p:spPr>
      </p:pic>
    </p:spTree>
    <p:extLst>
      <p:ext uri="{BB962C8B-B14F-4D97-AF65-F5344CB8AC3E}">
        <p14:creationId xmlns:p14="http://schemas.microsoft.com/office/powerpoint/2010/main" val="4218967474"/>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F5B6A-C3C6-48EB-A301-CA554CA833FF}"/>
              </a:ext>
            </a:extLst>
          </p:cNvPr>
          <p:cNvSpPr>
            <a:spLocks noGrp="1"/>
          </p:cNvSpPr>
          <p:nvPr>
            <p:ph type="title"/>
          </p:nvPr>
        </p:nvSpPr>
        <p:spPr>
          <a:xfrm>
            <a:off x="232216" y="442119"/>
            <a:ext cx="12322035" cy="860148"/>
          </a:xfrm>
        </p:spPr>
        <p:txBody>
          <a:bodyPr/>
          <a:lstStyle/>
          <a:p>
            <a:r>
              <a:rPr lang="en-US" sz="5400" dirty="0">
                <a:solidFill>
                  <a:schemeClr val="accent1"/>
                </a:solidFill>
              </a:rPr>
              <a:t>GG0170E Chair/Bed to Chair Transfer Tips</a:t>
            </a:r>
          </a:p>
        </p:txBody>
      </p:sp>
      <p:sp>
        <p:nvSpPr>
          <p:cNvPr id="3" name="Content Placeholder 2">
            <a:extLst>
              <a:ext uri="{FF2B5EF4-FFF2-40B4-BE49-F238E27FC236}">
                <a16:creationId xmlns:a16="http://schemas.microsoft.com/office/drawing/2014/main" id="{00ABE900-42B7-436E-B048-52FEF8EB8A29}"/>
              </a:ext>
            </a:extLst>
          </p:cNvPr>
          <p:cNvSpPr>
            <a:spLocks noGrp="1"/>
          </p:cNvSpPr>
          <p:nvPr>
            <p:ph idx="1"/>
          </p:nvPr>
        </p:nvSpPr>
        <p:spPr>
          <a:xfrm>
            <a:off x="719866" y="2086574"/>
            <a:ext cx="11636506" cy="5334000"/>
          </a:xfrm>
        </p:spPr>
        <p:txBody>
          <a:bodyPr/>
          <a:lstStyle/>
          <a:p>
            <a:pPr marL="571500" indent="-571500">
              <a:buFont typeface="Arial" panose="020B0604020202020204" pitchFamily="34" charset="0"/>
              <a:buChar char="•"/>
            </a:pPr>
            <a:r>
              <a:rPr lang="en-US" sz="4000" dirty="0"/>
              <a:t>Sit to lying or lying to sitting are not assessed in this item.</a:t>
            </a:r>
          </a:p>
          <a:p>
            <a:pPr marL="571500" indent="-571500">
              <a:buFont typeface="Arial" panose="020B0604020202020204" pitchFamily="34" charset="0"/>
              <a:buChar char="•"/>
            </a:pPr>
            <a:r>
              <a:rPr lang="en-US" sz="4000" dirty="0"/>
              <a:t>If mechanical lift is used to assist with transferring a patient for a chair/bed to chair transfer and two helpers are needed to assist with the mechanical lift transfer, then code 01, Dependent, even if the patient assists with any part of the chair/bed to chair transfer.</a:t>
            </a:r>
          </a:p>
          <a:p>
            <a:pPr marL="571500" indent="-571500">
              <a:buFont typeface="Arial" panose="020B0604020202020204" pitchFamily="34" charset="0"/>
              <a:buChar char="•"/>
            </a:pPr>
            <a:endParaRPr lang="en-US" sz="4000" dirty="0"/>
          </a:p>
        </p:txBody>
      </p:sp>
      <p:sp>
        <p:nvSpPr>
          <p:cNvPr id="4" name="Slide Number Placeholder 3">
            <a:extLst>
              <a:ext uri="{FF2B5EF4-FFF2-40B4-BE49-F238E27FC236}">
                <a16:creationId xmlns:a16="http://schemas.microsoft.com/office/drawing/2014/main" id="{061C7E6C-C8C1-403F-91CB-2657EEB7330D}"/>
              </a:ext>
            </a:extLst>
          </p:cNvPr>
          <p:cNvSpPr>
            <a:spLocks noGrp="1"/>
          </p:cNvSpPr>
          <p:nvPr>
            <p:ph type="sldNum" sz="quarter" idx="12"/>
          </p:nvPr>
        </p:nvSpPr>
        <p:spPr/>
        <p:txBody>
          <a:bodyPr/>
          <a:lstStyle/>
          <a:p>
            <a:fld id="{895F941F-37F6-4B1F-AEB2-74CB5EFF426C}" type="slidenum">
              <a:rPr lang="en-US" smtClean="0"/>
              <a:pPr/>
              <a:t>262</a:t>
            </a:fld>
            <a:endParaRPr lang="en-US" dirty="0"/>
          </a:p>
        </p:txBody>
      </p:sp>
    </p:spTree>
    <p:extLst>
      <p:ext uri="{BB962C8B-B14F-4D97-AF65-F5344CB8AC3E}">
        <p14:creationId xmlns:p14="http://schemas.microsoft.com/office/powerpoint/2010/main" val="437715867"/>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41A36-1FC9-459B-A6B2-96C501F3E39C}"/>
              </a:ext>
            </a:extLst>
          </p:cNvPr>
          <p:cNvSpPr>
            <a:spLocks noGrp="1"/>
          </p:cNvSpPr>
          <p:nvPr>
            <p:ph type="title"/>
          </p:nvPr>
        </p:nvSpPr>
        <p:spPr>
          <a:xfrm>
            <a:off x="51486" y="365919"/>
            <a:ext cx="12683496" cy="860148"/>
          </a:xfrm>
        </p:spPr>
        <p:txBody>
          <a:bodyPr/>
          <a:lstStyle/>
          <a:p>
            <a:pPr algn="ctr"/>
            <a:r>
              <a:rPr lang="en-US" sz="4800" dirty="0">
                <a:solidFill>
                  <a:schemeClr val="accent1"/>
                </a:solidFill>
              </a:rPr>
              <a:t>GG0170E Chair/Bed to Chair Transfer Scenario</a:t>
            </a:r>
          </a:p>
        </p:txBody>
      </p:sp>
      <p:sp>
        <p:nvSpPr>
          <p:cNvPr id="3" name="Content Placeholder 2">
            <a:extLst>
              <a:ext uri="{FF2B5EF4-FFF2-40B4-BE49-F238E27FC236}">
                <a16:creationId xmlns:a16="http://schemas.microsoft.com/office/drawing/2014/main" id="{B25F041B-0B48-4DE2-9900-3A380D4CBE23}"/>
              </a:ext>
            </a:extLst>
          </p:cNvPr>
          <p:cNvSpPr>
            <a:spLocks noGrp="1"/>
          </p:cNvSpPr>
          <p:nvPr>
            <p:ph idx="1"/>
          </p:nvPr>
        </p:nvSpPr>
        <p:spPr>
          <a:xfrm>
            <a:off x="574981" y="1432720"/>
            <a:ext cx="11636506" cy="7467600"/>
          </a:xfrm>
        </p:spPr>
        <p:txBody>
          <a:bodyPr/>
          <a:lstStyle/>
          <a:p>
            <a:pPr marL="571500" indent="-571500">
              <a:buFont typeface="Arial" panose="020B0604020202020204" pitchFamily="34" charset="0"/>
              <a:buChar char="•"/>
            </a:pPr>
            <a:r>
              <a:rPr lang="en-US" sz="3600" dirty="0"/>
              <a:t>Mr. L. had a stroke and uses a wheelchair for mobility.  When Mr. L gets out of bed at SOC, the therapist moves the wheelchair into the correct position and locks the brakes so that Mr. L can transfer into the wheelchair safely.  Mr. L completes the transfer by himself without the need for supervision or assistance.  The family reports that Mr. L does transfer safely without the need for supervision, once the wheelchair is placed and locked.  The nurse does not expect Mr. L’s mobility to change by discharge.</a:t>
            </a:r>
          </a:p>
          <a:p>
            <a:pPr marL="571500" indent="-571500">
              <a:buFont typeface="Arial" panose="020B0604020202020204" pitchFamily="34" charset="0"/>
              <a:buChar char="•"/>
            </a:pPr>
            <a:r>
              <a:rPr lang="en-US" sz="3600" dirty="0"/>
              <a:t>How would you code the SOC performance?  Discharge Goal?</a:t>
            </a:r>
          </a:p>
        </p:txBody>
      </p:sp>
      <p:sp>
        <p:nvSpPr>
          <p:cNvPr id="4" name="Slide Number Placeholder 3">
            <a:extLst>
              <a:ext uri="{FF2B5EF4-FFF2-40B4-BE49-F238E27FC236}">
                <a16:creationId xmlns:a16="http://schemas.microsoft.com/office/drawing/2014/main" id="{2683D80C-9AFD-4F02-843A-3B27655D4689}"/>
              </a:ext>
            </a:extLst>
          </p:cNvPr>
          <p:cNvSpPr>
            <a:spLocks noGrp="1"/>
          </p:cNvSpPr>
          <p:nvPr>
            <p:ph type="sldNum" sz="quarter" idx="12"/>
          </p:nvPr>
        </p:nvSpPr>
        <p:spPr/>
        <p:txBody>
          <a:bodyPr/>
          <a:lstStyle/>
          <a:p>
            <a:fld id="{895F941F-37F6-4B1F-AEB2-74CB5EFF426C}" type="slidenum">
              <a:rPr lang="en-US" smtClean="0"/>
              <a:pPr/>
              <a:t>263</a:t>
            </a:fld>
            <a:endParaRPr lang="en-US" dirty="0"/>
          </a:p>
        </p:txBody>
      </p:sp>
    </p:spTree>
    <p:extLst>
      <p:ext uri="{BB962C8B-B14F-4D97-AF65-F5344CB8AC3E}">
        <p14:creationId xmlns:p14="http://schemas.microsoft.com/office/powerpoint/2010/main" val="2632000107"/>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66F20-24AA-4E10-8F40-A87D19ABC91E}"/>
              </a:ext>
            </a:extLst>
          </p:cNvPr>
          <p:cNvSpPr>
            <a:spLocks noGrp="1"/>
          </p:cNvSpPr>
          <p:nvPr>
            <p:ph type="title"/>
          </p:nvPr>
        </p:nvSpPr>
        <p:spPr>
          <a:xfrm>
            <a:off x="653812" y="299357"/>
            <a:ext cx="12322035" cy="860148"/>
          </a:xfrm>
        </p:spPr>
        <p:txBody>
          <a:bodyPr/>
          <a:lstStyle/>
          <a:p>
            <a:pPr algn="ctr"/>
            <a:r>
              <a:rPr lang="en-US" sz="5400" dirty="0">
                <a:solidFill>
                  <a:schemeClr val="accent1"/>
                </a:solidFill>
              </a:rPr>
              <a:t>GG0170F Toilet Transfer Coding Tips</a:t>
            </a:r>
          </a:p>
        </p:txBody>
      </p:sp>
      <p:sp>
        <p:nvSpPr>
          <p:cNvPr id="3" name="Content Placeholder 2">
            <a:extLst>
              <a:ext uri="{FF2B5EF4-FFF2-40B4-BE49-F238E27FC236}">
                <a16:creationId xmlns:a16="http://schemas.microsoft.com/office/drawing/2014/main" id="{C14E965D-B365-4447-998B-DE8616C8300A}"/>
              </a:ext>
            </a:extLst>
          </p:cNvPr>
          <p:cNvSpPr>
            <a:spLocks noGrp="1"/>
          </p:cNvSpPr>
          <p:nvPr>
            <p:ph idx="1"/>
          </p:nvPr>
        </p:nvSpPr>
        <p:spPr>
          <a:xfrm>
            <a:off x="304764" y="1511512"/>
            <a:ext cx="12132707" cy="7607769"/>
          </a:xfrm>
        </p:spPr>
        <p:txBody>
          <a:bodyPr/>
          <a:lstStyle/>
          <a:p>
            <a:pPr marL="685800" indent="-685800">
              <a:buFont typeface="Arial" panose="020B0604020202020204" pitchFamily="34" charset="0"/>
              <a:buChar char="•"/>
            </a:pPr>
            <a:r>
              <a:rPr lang="en-US" sz="3600" dirty="0"/>
              <a:t>This activity includes the patient getting on and off a toilet or commode.</a:t>
            </a:r>
          </a:p>
          <a:p>
            <a:pPr marL="685800" indent="-685800">
              <a:buFont typeface="Arial" panose="020B0604020202020204" pitchFamily="34" charset="0"/>
              <a:buChar char="•"/>
            </a:pPr>
            <a:r>
              <a:rPr lang="en-US" sz="3600" dirty="0"/>
              <a:t>Use of assistive device(s) and adaptive equipment (grab bar or elevated toilet seat) required to complete the toilet transfer should not affect coding.</a:t>
            </a:r>
          </a:p>
          <a:p>
            <a:pPr marL="685800" indent="-685800">
              <a:buFont typeface="Arial" panose="020B0604020202020204" pitchFamily="34" charset="0"/>
              <a:buChar char="•"/>
            </a:pPr>
            <a:r>
              <a:rPr lang="en-US" sz="3600" dirty="0"/>
              <a:t>Toilet hygiene and clothing management are NOT considered part of this activity.</a:t>
            </a:r>
          </a:p>
          <a:p>
            <a:pPr marL="685800" indent="-685800">
              <a:buFont typeface="Arial" panose="020B0604020202020204" pitchFamily="34" charset="0"/>
              <a:buChar char="•"/>
            </a:pPr>
            <a:r>
              <a:rPr lang="en-US" sz="3600" dirty="0"/>
              <a:t>If the only help a patient needs to complete this activity is for a helper to retrieve and place the toilet seat riser, and remove it after use, code 05, Set up or clean up assistance</a:t>
            </a:r>
          </a:p>
          <a:p>
            <a:pPr marL="685800" indent="-685800">
              <a:buFont typeface="Arial" panose="020B0604020202020204" pitchFamily="34" charset="0"/>
              <a:buChar char="•"/>
            </a:pPr>
            <a:r>
              <a:rPr lang="en-US" sz="4000" dirty="0"/>
              <a:t>If patient requires assist of two or more helpers to get on/off the toilet or commode code 01, Dependent.</a:t>
            </a:r>
          </a:p>
        </p:txBody>
      </p:sp>
      <p:sp>
        <p:nvSpPr>
          <p:cNvPr id="4" name="Slide Number Placeholder 3">
            <a:extLst>
              <a:ext uri="{FF2B5EF4-FFF2-40B4-BE49-F238E27FC236}">
                <a16:creationId xmlns:a16="http://schemas.microsoft.com/office/drawing/2014/main" id="{4F062E75-83D2-4BA6-AF7B-DF4DDC9D2B39}"/>
              </a:ext>
            </a:extLst>
          </p:cNvPr>
          <p:cNvSpPr>
            <a:spLocks noGrp="1"/>
          </p:cNvSpPr>
          <p:nvPr>
            <p:ph type="sldNum" sz="quarter" idx="12"/>
          </p:nvPr>
        </p:nvSpPr>
        <p:spPr/>
        <p:txBody>
          <a:bodyPr/>
          <a:lstStyle/>
          <a:p>
            <a:fld id="{895F941F-37F6-4B1F-AEB2-74CB5EFF426C}" type="slidenum">
              <a:rPr lang="en-US" smtClean="0"/>
              <a:pPr/>
              <a:t>264</a:t>
            </a:fld>
            <a:endParaRPr lang="en-US" dirty="0"/>
          </a:p>
        </p:txBody>
      </p:sp>
    </p:spTree>
    <p:extLst>
      <p:ext uri="{BB962C8B-B14F-4D97-AF65-F5344CB8AC3E}">
        <p14:creationId xmlns:p14="http://schemas.microsoft.com/office/powerpoint/2010/main" val="17117828"/>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2FF04-DEDD-4885-870E-A30F909F8CE7}"/>
              </a:ext>
            </a:extLst>
          </p:cNvPr>
          <p:cNvSpPr>
            <a:spLocks noGrp="1"/>
          </p:cNvSpPr>
          <p:nvPr>
            <p:ph type="title"/>
          </p:nvPr>
        </p:nvSpPr>
        <p:spPr>
          <a:xfrm>
            <a:off x="574981" y="365919"/>
            <a:ext cx="12322035" cy="860148"/>
          </a:xfrm>
        </p:spPr>
        <p:txBody>
          <a:bodyPr/>
          <a:lstStyle/>
          <a:p>
            <a:pPr algn="ctr"/>
            <a:r>
              <a:rPr lang="en-US" sz="5400" dirty="0">
                <a:solidFill>
                  <a:schemeClr val="accent1"/>
                </a:solidFill>
              </a:rPr>
              <a:t>GG0170F Toilet Transfer Scenario</a:t>
            </a:r>
          </a:p>
        </p:txBody>
      </p:sp>
      <p:sp>
        <p:nvSpPr>
          <p:cNvPr id="3" name="Content Placeholder 2">
            <a:extLst>
              <a:ext uri="{FF2B5EF4-FFF2-40B4-BE49-F238E27FC236}">
                <a16:creationId xmlns:a16="http://schemas.microsoft.com/office/drawing/2014/main" id="{E78F3051-4B14-4478-B342-F01BEEFD5372}"/>
              </a:ext>
            </a:extLst>
          </p:cNvPr>
          <p:cNvSpPr>
            <a:spLocks noGrp="1"/>
          </p:cNvSpPr>
          <p:nvPr>
            <p:ph idx="1"/>
          </p:nvPr>
        </p:nvSpPr>
        <p:spPr>
          <a:xfrm>
            <a:off x="574981" y="1226067"/>
            <a:ext cx="11636506" cy="5083452"/>
          </a:xfrm>
        </p:spPr>
        <p:txBody>
          <a:bodyPr/>
          <a:lstStyle/>
          <a:p>
            <a:pPr marL="685800" indent="-685800">
              <a:buFont typeface="Arial" panose="020B0604020202020204" pitchFamily="34" charset="0"/>
              <a:buChar char="•"/>
            </a:pPr>
            <a:r>
              <a:rPr lang="en-US" sz="4000" dirty="0"/>
              <a:t>Clinician notes the home health aide visit note documented the afternoon of this SOC date, stated the aide needed to steady Mrs. Z with light contact when patient lowers her underwear and then transfers onto the toilet.  After voiding Mrs. Z pulls up her underwear as the aide steadies her to ensure Mrs. Z does not lose her balance.</a:t>
            </a:r>
          </a:p>
          <a:p>
            <a:pPr marL="685800" indent="-685800">
              <a:buFont typeface="Arial" panose="020B0604020202020204" pitchFamily="34" charset="0"/>
              <a:buChar char="•"/>
            </a:pPr>
            <a:r>
              <a:rPr lang="en-US" sz="4000" dirty="0"/>
              <a:t>How would you code the SOC Performance?</a:t>
            </a:r>
          </a:p>
        </p:txBody>
      </p:sp>
      <p:sp>
        <p:nvSpPr>
          <p:cNvPr id="4" name="Slide Number Placeholder 3">
            <a:extLst>
              <a:ext uri="{FF2B5EF4-FFF2-40B4-BE49-F238E27FC236}">
                <a16:creationId xmlns:a16="http://schemas.microsoft.com/office/drawing/2014/main" id="{1DCFF285-ABEB-4B5C-9DDA-2206673D976E}"/>
              </a:ext>
            </a:extLst>
          </p:cNvPr>
          <p:cNvSpPr>
            <a:spLocks noGrp="1"/>
          </p:cNvSpPr>
          <p:nvPr>
            <p:ph type="sldNum" sz="quarter" idx="12"/>
          </p:nvPr>
        </p:nvSpPr>
        <p:spPr/>
        <p:txBody>
          <a:bodyPr/>
          <a:lstStyle/>
          <a:p>
            <a:fld id="{895F941F-37F6-4B1F-AEB2-74CB5EFF426C}" type="slidenum">
              <a:rPr lang="en-US" smtClean="0"/>
              <a:pPr/>
              <a:t>265</a:t>
            </a:fld>
            <a:endParaRPr lang="en-US" dirty="0"/>
          </a:p>
        </p:txBody>
      </p:sp>
      <p:pic>
        <p:nvPicPr>
          <p:cNvPr id="5" name="Picture 4">
            <a:extLst>
              <a:ext uri="{FF2B5EF4-FFF2-40B4-BE49-F238E27FC236}">
                <a16:creationId xmlns:a16="http://schemas.microsoft.com/office/drawing/2014/main" id="{28A80BE4-B3F8-44D3-9C8A-CF3A8F536155}"/>
              </a:ext>
            </a:extLst>
          </p:cNvPr>
          <p:cNvPicPr>
            <a:picLocks noChangeAspect="1"/>
          </p:cNvPicPr>
          <p:nvPr/>
        </p:nvPicPr>
        <p:blipFill>
          <a:blip r:embed="rId3"/>
          <a:stretch>
            <a:fillRect/>
          </a:stretch>
        </p:blipFill>
        <p:spPr>
          <a:xfrm>
            <a:off x="137319" y="6309519"/>
            <a:ext cx="12938919" cy="3352800"/>
          </a:xfrm>
          <a:prstGeom prst="rect">
            <a:avLst/>
          </a:prstGeom>
        </p:spPr>
      </p:pic>
    </p:spTree>
    <p:extLst>
      <p:ext uri="{BB962C8B-B14F-4D97-AF65-F5344CB8AC3E}">
        <p14:creationId xmlns:p14="http://schemas.microsoft.com/office/powerpoint/2010/main" val="1389143239"/>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A4329-FBE1-4A85-8D2A-5355AD3971AB}"/>
              </a:ext>
            </a:extLst>
          </p:cNvPr>
          <p:cNvSpPr>
            <a:spLocks noGrp="1"/>
          </p:cNvSpPr>
          <p:nvPr>
            <p:ph type="title"/>
          </p:nvPr>
        </p:nvSpPr>
        <p:spPr>
          <a:xfrm>
            <a:off x="572305" y="187500"/>
            <a:ext cx="12322035" cy="860148"/>
          </a:xfrm>
        </p:spPr>
        <p:txBody>
          <a:bodyPr/>
          <a:lstStyle/>
          <a:p>
            <a:pPr algn="ctr"/>
            <a:r>
              <a:rPr lang="en-US" sz="5400" dirty="0">
                <a:solidFill>
                  <a:schemeClr val="accent1"/>
                </a:solidFill>
              </a:rPr>
              <a:t>GG0170G Car Transfer Coding Tips</a:t>
            </a:r>
          </a:p>
        </p:txBody>
      </p:sp>
      <p:sp>
        <p:nvSpPr>
          <p:cNvPr id="3" name="Content Placeholder 2">
            <a:extLst>
              <a:ext uri="{FF2B5EF4-FFF2-40B4-BE49-F238E27FC236}">
                <a16:creationId xmlns:a16="http://schemas.microsoft.com/office/drawing/2014/main" id="{7BDD293A-8A01-4623-9A7D-FC19CBAC648D}"/>
              </a:ext>
            </a:extLst>
          </p:cNvPr>
          <p:cNvSpPr>
            <a:spLocks noGrp="1"/>
          </p:cNvSpPr>
          <p:nvPr>
            <p:ph idx="1"/>
          </p:nvPr>
        </p:nvSpPr>
        <p:spPr>
          <a:xfrm>
            <a:off x="541275" y="1093051"/>
            <a:ext cx="11850121" cy="8288714"/>
          </a:xfrm>
        </p:spPr>
        <p:txBody>
          <a:bodyPr/>
          <a:lstStyle/>
          <a:p>
            <a:pPr marL="571500" indent="-571500">
              <a:buFont typeface="Arial" panose="020B0604020202020204" pitchFamily="34" charset="0"/>
              <a:buChar char="•"/>
            </a:pPr>
            <a:r>
              <a:rPr lang="en-US" sz="4000" dirty="0"/>
              <a:t>This activity includes transferring in and out of a car or van on the passenger side.</a:t>
            </a:r>
          </a:p>
          <a:p>
            <a:pPr marL="571500" indent="-571500">
              <a:buFont typeface="Arial" panose="020B0604020202020204" pitchFamily="34" charset="0"/>
              <a:buChar char="•"/>
            </a:pPr>
            <a:r>
              <a:rPr lang="en-US" sz="4000" dirty="0"/>
              <a:t>Does NOT include opening or closing the car door, or fastening the seat belt</a:t>
            </a:r>
          </a:p>
          <a:p>
            <a:pPr marL="571500" indent="-571500">
              <a:buFont typeface="Arial" panose="020B0604020202020204" pitchFamily="34" charset="0"/>
              <a:buChar char="•"/>
            </a:pPr>
            <a:r>
              <a:rPr lang="en-US" sz="4000" dirty="0"/>
              <a:t>If patient is not able to attempt car transfer (example – no care available , or there are weather or other environmental constraints), and the patient’s usual status cannot be determined based on patient or caregiver report, enter code 10-Not attempted due to environmental limitations.</a:t>
            </a:r>
          </a:p>
          <a:p>
            <a:pPr marL="571500" indent="-571500">
              <a:buFont typeface="Arial" panose="020B0604020202020204" pitchFamily="34" charset="0"/>
              <a:buChar char="•"/>
            </a:pPr>
            <a:r>
              <a:rPr lang="en-US" sz="4000" dirty="0"/>
              <a:t>At the time of the assessment the patient is unable to attempt the car transfer, and could NOT do it prior to the current illness code 09 – Not applicable</a:t>
            </a:r>
          </a:p>
        </p:txBody>
      </p:sp>
      <p:sp>
        <p:nvSpPr>
          <p:cNvPr id="4" name="Slide Number Placeholder 3">
            <a:extLst>
              <a:ext uri="{FF2B5EF4-FFF2-40B4-BE49-F238E27FC236}">
                <a16:creationId xmlns:a16="http://schemas.microsoft.com/office/drawing/2014/main" id="{1335CEE9-540B-4B90-852C-46FF78D8855E}"/>
              </a:ext>
            </a:extLst>
          </p:cNvPr>
          <p:cNvSpPr>
            <a:spLocks noGrp="1"/>
          </p:cNvSpPr>
          <p:nvPr>
            <p:ph type="sldNum" sz="quarter" idx="12"/>
          </p:nvPr>
        </p:nvSpPr>
        <p:spPr/>
        <p:txBody>
          <a:bodyPr/>
          <a:lstStyle/>
          <a:p>
            <a:fld id="{895F941F-37F6-4B1F-AEB2-74CB5EFF426C}" type="slidenum">
              <a:rPr lang="en-US" smtClean="0"/>
              <a:pPr/>
              <a:t>266</a:t>
            </a:fld>
            <a:endParaRPr lang="en-US" dirty="0"/>
          </a:p>
        </p:txBody>
      </p:sp>
    </p:spTree>
    <p:extLst>
      <p:ext uri="{BB962C8B-B14F-4D97-AF65-F5344CB8AC3E}">
        <p14:creationId xmlns:p14="http://schemas.microsoft.com/office/powerpoint/2010/main" val="1903004670"/>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5B1E1-972C-4EB6-BD7A-95EAD26BFDF1}"/>
              </a:ext>
            </a:extLst>
          </p:cNvPr>
          <p:cNvSpPr>
            <a:spLocks noGrp="1"/>
          </p:cNvSpPr>
          <p:nvPr>
            <p:ph type="title"/>
          </p:nvPr>
        </p:nvSpPr>
        <p:spPr>
          <a:xfrm>
            <a:off x="377101" y="442119"/>
            <a:ext cx="12322035" cy="860148"/>
          </a:xfrm>
        </p:spPr>
        <p:txBody>
          <a:bodyPr/>
          <a:lstStyle/>
          <a:p>
            <a:pPr algn="ctr"/>
            <a:r>
              <a:rPr lang="en-US" sz="5400" dirty="0">
                <a:solidFill>
                  <a:schemeClr val="accent1"/>
                </a:solidFill>
              </a:rPr>
              <a:t>GG0170G Car Transfer Scenario</a:t>
            </a:r>
          </a:p>
        </p:txBody>
      </p:sp>
      <p:sp>
        <p:nvSpPr>
          <p:cNvPr id="3" name="Content Placeholder 2">
            <a:extLst>
              <a:ext uri="{FF2B5EF4-FFF2-40B4-BE49-F238E27FC236}">
                <a16:creationId xmlns:a16="http://schemas.microsoft.com/office/drawing/2014/main" id="{8D7BD138-4245-4DDF-9909-1325571F30A8}"/>
              </a:ext>
            </a:extLst>
          </p:cNvPr>
          <p:cNvSpPr>
            <a:spLocks noGrp="1"/>
          </p:cNvSpPr>
          <p:nvPr>
            <p:ph idx="1"/>
          </p:nvPr>
        </p:nvSpPr>
        <p:spPr>
          <a:xfrm>
            <a:off x="574981" y="1585119"/>
            <a:ext cx="11636506" cy="2402085"/>
          </a:xfrm>
        </p:spPr>
        <p:txBody>
          <a:bodyPr/>
          <a:lstStyle/>
          <a:p>
            <a:pPr marL="685800" indent="-685800">
              <a:buFont typeface="Arial" panose="020B0604020202020204" pitchFamily="34" charset="0"/>
              <a:buChar char="•"/>
            </a:pPr>
            <a:r>
              <a:rPr lang="en-US" sz="4000" dirty="0"/>
              <a:t>Mr. W uses a wheelchair and ambulates for only short distances. At SOC, Mr. W requires physical therapist to lift most of his weight to get from a seated position in the w/c to standing position. The therapist provides trunk support while Mr. W takes several steps during the transfer turn.  Mr. W lowers himself into the car seat with steadying assistance from the therapist.  Mr. W moves his legs into the car as the therapist lifts the weight of her legs from the ground.</a:t>
            </a:r>
          </a:p>
          <a:p>
            <a:pPr marL="685800" indent="-685800">
              <a:buFont typeface="Arial" panose="020B0604020202020204" pitchFamily="34" charset="0"/>
              <a:buChar char="•"/>
            </a:pPr>
            <a:r>
              <a:rPr lang="en-US" sz="4000" dirty="0"/>
              <a:t>How would you code SOC Performance?</a:t>
            </a:r>
          </a:p>
        </p:txBody>
      </p:sp>
      <p:sp>
        <p:nvSpPr>
          <p:cNvPr id="4" name="Slide Number Placeholder 3">
            <a:extLst>
              <a:ext uri="{FF2B5EF4-FFF2-40B4-BE49-F238E27FC236}">
                <a16:creationId xmlns:a16="http://schemas.microsoft.com/office/drawing/2014/main" id="{AA855105-9A8A-4243-8F26-C9574BBD5993}"/>
              </a:ext>
            </a:extLst>
          </p:cNvPr>
          <p:cNvSpPr>
            <a:spLocks noGrp="1"/>
          </p:cNvSpPr>
          <p:nvPr>
            <p:ph type="sldNum" sz="quarter" idx="12"/>
          </p:nvPr>
        </p:nvSpPr>
        <p:spPr/>
        <p:txBody>
          <a:bodyPr/>
          <a:lstStyle/>
          <a:p>
            <a:fld id="{895F941F-37F6-4B1F-AEB2-74CB5EFF426C}" type="slidenum">
              <a:rPr lang="en-US" smtClean="0"/>
              <a:pPr/>
              <a:t>267</a:t>
            </a:fld>
            <a:endParaRPr lang="en-US" dirty="0"/>
          </a:p>
        </p:txBody>
      </p:sp>
    </p:spTree>
    <p:extLst>
      <p:ext uri="{BB962C8B-B14F-4D97-AF65-F5344CB8AC3E}">
        <p14:creationId xmlns:p14="http://schemas.microsoft.com/office/powerpoint/2010/main" val="1988419347"/>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4E206-ECD7-4062-8D4E-5636614EE0F1}"/>
              </a:ext>
            </a:extLst>
          </p:cNvPr>
          <p:cNvSpPr>
            <a:spLocks noGrp="1"/>
          </p:cNvSpPr>
          <p:nvPr>
            <p:ph type="title"/>
          </p:nvPr>
        </p:nvSpPr>
        <p:spPr>
          <a:xfrm>
            <a:off x="377101" y="365919"/>
            <a:ext cx="12322035" cy="860148"/>
          </a:xfrm>
        </p:spPr>
        <p:txBody>
          <a:bodyPr/>
          <a:lstStyle/>
          <a:p>
            <a:pPr algn="ctr"/>
            <a:r>
              <a:rPr lang="en-US" sz="5400" dirty="0">
                <a:solidFill>
                  <a:schemeClr val="accent1"/>
                </a:solidFill>
              </a:rPr>
              <a:t>GG0170I Walk 10 Feet Coding Tips</a:t>
            </a:r>
          </a:p>
        </p:txBody>
      </p:sp>
      <p:sp>
        <p:nvSpPr>
          <p:cNvPr id="3" name="Content Placeholder 2">
            <a:extLst>
              <a:ext uri="{FF2B5EF4-FFF2-40B4-BE49-F238E27FC236}">
                <a16:creationId xmlns:a16="http://schemas.microsoft.com/office/drawing/2014/main" id="{14C4C867-4087-4EBF-BD50-C65C1545DA6D}"/>
              </a:ext>
            </a:extLst>
          </p:cNvPr>
          <p:cNvSpPr>
            <a:spLocks noGrp="1"/>
          </p:cNvSpPr>
          <p:nvPr>
            <p:ph idx="1"/>
          </p:nvPr>
        </p:nvSpPr>
        <p:spPr>
          <a:xfrm>
            <a:off x="719865" y="1226935"/>
            <a:ext cx="11636506" cy="4549184"/>
          </a:xfrm>
        </p:spPr>
        <p:txBody>
          <a:bodyPr/>
          <a:lstStyle/>
          <a:p>
            <a:pPr marL="571500" indent="-571500">
              <a:buFont typeface="Arial" panose="020B0604020202020204" pitchFamily="34" charset="0"/>
              <a:buChar char="•"/>
            </a:pPr>
            <a:r>
              <a:rPr lang="en-US" sz="3200" dirty="0">
                <a:solidFill>
                  <a:schemeClr val="tx1"/>
                </a:solidFill>
              </a:rPr>
              <a:t>Start from standing, the activity includes walking at least 10 feet in a room, corridor, or similar space.</a:t>
            </a:r>
          </a:p>
          <a:p>
            <a:pPr marL="571500" indent="-571500">
              <a:buFont typeface="Arial" panose="020B0604020202020204" pitchFamily="34" charset="0"/>
              <a:buChar char="•"/>
            </a:pPr>
            <a:r>
              <a:rPr lang="en-US" sz="3200" dirty="0">
                <a:solidFill>
                  <a:schemeClr val="tx1"/>
                </a:solidFill>
              </a:rPr>
              <a:t>Use of assistive device(s) and adaptive equipment (such as cane/brace etc.) should NOT affect scoring.</a:t>
            </a:r>
          </a:p>
          <a:p>
            <a:pPr marL="571500" indent="-571500">
              <a:buFont typeface="Arial" panose="020B0604020202020204" pitchFamily="34" charset="0"/>
              <a:buChar char="•"/>
            </a:pPr>
            <a:r>
              <a:rPr lang="en-US" sz="3200" dirty="0">
                <a:solidFill>
                  <a:schemeClr val="tx1"/>
                </a:solidFill>
              </a:rPr>
              <a:t>If the only assist needed is for the helper to retrieve and place the walker and/or put it away after patient use, code 05 set up or clean up.</a:t>
            </a:r>
          </a:p>
        </p:txBody>
      </p:sp>
      <p:sp>
        <p:nvSpPr>
          <p:cNvPr id="4" name="Slide Number Placeholder 3">
            <a:extLst>
              <a:ext uri="{FF2B5EF4-FFF2-40B4-BE49-F238E27FC236}">
                <a16:creationId xmlns:a16="http://schemas.microsoft.com/office/drawing/2014/main" id="{16B74C69-6BD1-4405-96F5-A9A2FF1752AC}"/>
              </a:ext>
            </a:extLst>
          </p:cNvPr>
          <p:cNvSpPr>
            <a:spLocks noGrp="1"/>
          </p:cNvSpPr>
          <p:nvPr>
            <p:ph type="sldNum" sz="quarter" idx="12"/>
          </p:nvPr>
        </p:nvSpPr>
        <p:spPr/>
        <p:txBody>
          <a:bodyPr/>
          <a:lstStyle/>
          <a:p>
            <a:fld id="{895F941F-37F6-4B1F-AEB2-74CB5EFF426C}" type="slidenum">
              <a:rPr lang="en-US" smtClean="0"/>
              <a:pPr/>
              <a:t>268</a:t>
            </a:fld>
            <a:endParaRPr lang="en-US" dirty="0"/>
          </a:p>
        </p:txBody>
      </p:sp>
      <p:pic>
        <p:nvPicPr>
          <p:cNvPr id="6" name="Picture 5">
            <a:extLst>
              <a:ext uri="{FF2B5EF4-FFF2-40B4-BE49-F238E27FC236}">
                <a16:creationId xmlns:a16="http://schemas.microsoft.com/office/drawing/2014/main" id="{87305105-CDC6-499D-AC0D-0EF189F699EA}"/>
              </a:ext>
            </a:extLst>
          </p:cNvPr>
          <p:cNvPicPr>
            <a:picLocks noChangeAspect="1"/>
          </p:cNvPicPr>
          <p:nvPr/>
        </p:nvPicPr>
        <p:blipFill>
          <a:blip r:embed="rId3"/>
          <a:stretch>
            <a:fillRect/>
          </a:stretch>
        </p:blipFill>
        <p:spPr>
          <a:xfrm>
            <a:off x="213519" y="5014120"/>
            <a:ext cx="12725400" cy="4404518"/>
          </a:xfrm>
          <a:prstGeom prst="rect">
            <a:avLst/>
          </a:prstGeom>
        </p:spPr>
      </p:pic>
    </p:spTree>
    <p:extLst>
      <p:ext uri="{BB962C8B-B14F-4D97-AF65-F5344CB8AC3E}">
        <p14:creationId xmlns:p14="http://schemas.microsoft.com/office/powerpoint/2010/main" val="3447376319"/>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5CF2C-685D-4C93-ABE9-B14E47860EB3}"/>
              </a:ext>
            </a:extLst>
          </p:cNvPr>
          <p:cNvSpPr>
            <a:spLocks noGrp="1"/>
          </p:cNvSpPr>
          <p:nvPr>
            <p:ph type="title"/>
          </p:nvPr>
        </p:nvSpPr>
        <p:spPr>
          <a:xfrm>
            <a:off x="196370" y="442119"/>
            <a:ext cx="12683497" cy="860148"/>
          </a:xfrm>
        </p:spPr>
        <p:txBody>
          <a:bodyPr/>
          <a:lstStyle/>
          <a:p>
            <a:pPr algn="ctr"/>
            <a:r>
              <a:rPr lang="en-US" sz="5200" dirty="0">
                <a:solidFill>
                  <a:schemeClr val="accent1"/>
                </a:solidFill>
              </a:rPr>
              <a:t>GG0170J Walk 50 Feet with Two Turns GG-31 </a:t>
            </a:r>
          </a:p>
        </p:txBody>
      </p:sp>
      <p:sp>
        <p:nvSpPr>
          <p:cNvPr id="3" name="Content Placeholder 2">
            <a:extLst>
              <a:ext uri="{FF2B5EF4-FFF2-40B4-BE49-F238E27FC236}">
                <a16:creationId xmlns:a16="http://schemas.microsoft.com/office/drawing/2014/main" id="{A54B8122-6430-4BDD-BB24-6E058B7784E1}"/>
              </a:ext>
            </a:extLst>
          </p:cNvPr>
          <p:cNvSpPr>
            <a:spLocks noGrp="1"/>
          </p:cNvSpPr>
          <p:nvPr>
            <p:ph idx="1"/>
          </p:nvPr>
        </p:nvSpPr>
        <p:spPr>
          <a:xfrm>
            <a:off x="975519" y="1623219"/>
            <a:ext cx="11636506" cy="7353300"/>
          </a:xfrm>
        </p:spPr>
        <p:txBody>
          <a:bodyPr/>
          <a:lstStyle/>
          <a:p>
            <a:pPr marL="685800" indent="-685800">
              <a:buFont typeface="Arial" panose="020B0604020202020204" pitchFamily="34" charset="0"/>
              <a:buChar char="•"/>
            </a:pPr>
            <a:r>
              <a:rPr lang="en-US" dirty="0"/>
              <a:t>Starts from standing</a:t>
            </a:r>
          </a:p>
          <a:p>
            <a:pPr marL="685800" indent="-685800">
              <a:buFont typeface="Arial" panose="020B0604020202020204" pitchFamily="34" charset="0"/>
              <a:buChar char="•"/>
            </a:pPr>
            <a:r>
              <a:rPr lang="en-US" dirty="0"/>
              <a:t>Walk 50 feet and making two turns</a:t>
            </a:r>
          </a:p>
          <a:p>
            <a:pPr marL="685800" indent="-685800">
              <a:buFont typeface="Arial" panose="020B0604020202020204" pitchFamily="34" charset="0"/>
              <a:buChar char="•"/>
            </a:pPr>
            <a:r>
              <a:rPr lang="en-US" dirty="0"/>
              <a:t>Turns are 90 degree turns and may be in the same or different directions</a:t>
            </a:r>
          </a:p>
          <a:p>
            <a:pPr marL="685800" indent="-685800">
              <a:buFont typeface="Arial" panose="020B0604020202020204" pitchFamily="34" charset="0"/>
              <a:buChar char="•"/>
            </a:pPr>
            <a:r>
              <a:rPr lang="en-US" dirty="0"/>
              <a:t>Turn can occur at any time during the walk</a:t>
            </a:r>
          </a:p>
          <a:p>
            <a:pPr marL="685800" indent="-685800">
              <a:buFont typeface="Arial" panose="020B0604020202020204" pitchFamily="34" charset="0"/>
              <a:buChar char="•"/>
            </a:pPr>
            <a:r>
              <a:rPr lang="en-US" dirty="0"/>
              <a:t>The 90 degree turns should occur at the patient’s ability level (not jeopardizing safety)</a:t>
            </a:r>
          </a:p>
          <a:p>
            <a:pPr marL="685800" indent="-685800">
              <a:buFont typeface="Arial" panose="020B0604020202020204" pitchFamily="34" charset="0"/>
              <a:buChar char="•"/>
            </a:pPr>
            <a:r>
              <a:rPr lang="en-US" dirty="0"/>
              <a:t>Can include assistive device except crutches with no affect on coding.</a:t>
            </a:r>
          </a:p>
        </p:txBody>
      </p:sp>
      <p:sp>
        <p:nvSpPr>
          <p:cNvPr id="4" name="Slide Number Placeholder 3">
            <a:extLst>
              <a:ext uri="{FF2B5EF4-FFF2-40B4-BE49-F238E27FC236}">
                <a16:creationId xmlns:a16="http://schemas.microsoft.com/office/drawing/2014/main" id="{BE74BCFE-FAA4-40F8-9421-020C23981C58}"/>
              </a:ext>
            </a:extLst>
          </p:cNvPr>
          <p:cNvSpPr>
            <a:spLocks noGrp="1"/>
          </p:cNvSpPr>
          <p:nvPr>
            <p:ph type="sldNum" sz="quarter" idx="12"/>
          </p:nvPr>
        </p:nvSpPr>
        <p:spPr/>
        <p:txBody>
          <a:bodyPr/>
          <a:lstStyle/>
          <a:p>
            <a:fld id="{895F941F-37F6-4B1F-AEB2-74CB5EFF426C}" type="slidenum">
              <a:rPr lang="en-US" smtClean="0"/>
              <a:pPr/>
              <a:t>269</a:t>
            </a:fld>
            <a:endParaRPr lang="en-US" dirty="0"/>
          </a:p>
        </p:txBody>
      </p:sp>
    </p:spTree>
    <p:extLst>
      <p:ext uri="{BB962C8B-B14F-4D97-AF65-F5344CB8AC3E}">
        <p14:creationId xmlns:p14="http://schemas.microsoft.com/office/powerpoint/2010/main" val="10330322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53B72-8D5D-476F-B7B2-F03578C46B76}"/>
              </a:ext>
            </a:extLst>
          </p:cNvPr>
          <p:cNvSpPr>
            <a:spLocks noGrp="1"/>
          </p:cNvSpPr>
          <p:nvPr>
            <p:ph type="title"/>
          </p:nvPr>
        </p:nvSpPr>
        <p:spPr>
          <a:xfrm>
            <a:off x="377101" y="398122"/>
            <a:ext cx="12322035" cy="860148"/>
          </a:xfrm>
        </p:spPr>
        <p:txBody>
          <a:bodyPr/>
          <a:lstStyle/>
          <a:p>
            <a:pPr algn="ctr"/>
            <a:r>
              <a:rPr lang="en-US" sz="4800" dirty="0">
                <a:solidFill>
                  <a:schemeClr val="accent1"/>
                </a:solidFill>
              </a:rPr>
              <a:t>PDGM - Clinical Groups Continue</a:t>
            </a:r>
          </a:p>
        </p:txBody>
      </p:sp>
      <p:pic>
        <p:nvPicPr>
          <p:cNvPr id="5" name="Content Placeholder 4">
            <a:extLst>
              <a:ext uri="{FF2B5EF4-FFF2-40B4-BE49-F238E27FC236}">
                <a16:creationId xmlns:a16="http://schemas.microsoft.com/office/drawing/2014/main" id="{53CD1DE4-8F19-411C-B2D5-4C69B874B6E1}"/>
              </a:ext>
            </a:extLst>
          </p:cNvPr>
          <p:cNvPicPr>
            <a:picLocks noGrp="1" noChangeAspect="1"/>
          </p:cNvPicPr>
          <p:nvPr>
            <p:ph idx="1"/>
          </p:nvPr>
        </p:nvPicPr>
        <p:blipFill>
          <a:blip r:embed="rId3"/>
          <a:stretch>
            <a:fillRect/>
          </a:stretch>
        </p:blipFill>
        <p:spPr>
          <a:xfrm>
            <a:off x="234470" y="1258270"/>
            <a:ext cx="12607296" cy="7972868"/>
          </a:xfrm>
          <a:prstGeom prst="rect">
            <a:avLst/>
          </a:prstGeom>
        </p:spPr>
      </p:pic>
      <p:sp>
        <p:nvSpPr>
          <p:cNvPr id="4" name="Slide Number Placeholder 3">
            <a:extLst>
              <a:ext uri="{FF2B5EF4-FFF2-40B4-BE49-F238E27FC236}">
                <a16:creationId xmlns:a16="http://schemas.microsoft.com/office/drawing/2014/main" id="{C3DB559A-52AA-4F50-B734-66D660D6ED69}"/>
              </a:ext>
            </a:extLst>
          </p:cNvPr>
          <p:cNvSpPr>
            <a:spLocks noGrp="1"/>
          </p:cNvSpPr>
          <p:nvPr>
            <p:ph type="sldNum" sz="quarter" idx="12"/>
          </p:nvPr>
        </p:nvSpPr>
        <p:spPr/>
        <p:txBody>
          <a:bodyPr/>
          <a:lstStyle/>
          <a:p>
            <a:fld id="{895F941F-37F6-4B1F-AEB2-74CB5EFF426C}" type="slidenum">
              <a:rPr lang="en-US" smtClean="0"/>
              <a:pPr/>
              <a:t>27</a:t>
            </a:fld>
            <a:endParaRPr lang="en-US" dirty="0"/>
          </a:p>
        </p:txBody>
      </p:sp>
    </p:spTree>
    <p:extLst>
      <p:ext uri="{BB962C8B-B14F-4D97-AF65-F5344CB8AC3E}">
        <p14:creationId xmlns:p14="http://schemas.microsoft.com/office/powerpoint/2010/main" val="2785697500"/>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01E2C-78A7-497B-B281-22BBCDDBB15B}"/>
              </a:ext>
            </a:extLst>
          </p:cNvPr>
          <p:cNvSpPr>
            <a:spLocks noGrp="1"/>
          </p:cNvSpPr>
          <p:nvPr>
            <p:ph type="title"/>
          </p:nvPr>
        </p:nvSpPr>
        <p:spPr>
          <a:xfrm>
            <a:off x="289720" y="365918"/>
            <a:ext cx="12573000" cy="1657727"/>
          </a:xfrm>
        </p:spPr>
        <p:txBody>
          <a:bodyPr/>
          <a:lstStyle/>
          <a:p>
            <a:pPr algn="ctr"/>
            <a:r>
              <a:rPr lang="en-US" sz="5400" dirty="0">
                <a:solidFill>
                  <a:schemeClr val="accent1"/>
                </a:solidFill>
              </a:rPr>
              <a:t>Test Your Knowledge</a:t>
            </a:r>
            <a:br>
              <a:rPr lang="en-US" sz="5400" dirty="0">
                <a:solidFill>
                  <a:schemeClr val="accent1"/>
                </a:solidFill>
              </a:rPr>
            </a:br>
            <a:r>
              <a:rPr lang="en-US" sz="5400" dirty="0">
                <a:solidFill>
                  <a:schemeClr val="accent1"/>
                </a:solidFill>
              </a:rPr>
              <a:t>GG0170J Walk 50 Feet-Two Turns</a:t>
            </a:r>
          </a:p>
        </p:txBody>
      </p:sp>
      <p:sp>
        <p:nvSpPr>
          <p:cNvPr id="3" name="Content Placeholder 2">
            <a:extLst>
              <a:ext uri="{FF2B5EF4-FFF2-40B4-BE49-F238E27FC236}">
                <a16:creationId xmlns:a16="http://schemas.microsoft.com/office/drawing/2014/main" id="{45F230E6-2827-43E7-8926-5D0CCF8AEB25}"/>
              </a:ext>
            </a:extLst>
          </p:cNvPr>
          <p:cNvSpPr>
            <a:spLocks noGrp="1"/>
          </p:cNvSpPr>
          <p:nvPr>
            <p:ph idx="1"/>
          </p:nvPr>
        </p:nvSpPr>
        <p:spPr>
          <a:xfrm>
            <a:off x="719866" y="2023646"/>
            <a:ext cx="11636506" cy="2478285"/>
          </a:xfrm>
        </p:spPr>
        <p:txBody>
          <a:bodyPr/>
          <a:lstStyle/>
          <a:p>
            <a:pPr marL="685800" indent="-685800">
              <a:buFont typeface="Arial" panose="020B0604020202020204" pitchFamily="34" charset="0"/>
              <a:buChar char="•"/>
            </a:pPr>
            <a:r>
              <a:rPr lang="en-US" dirty="0"/>
              <a:t>At SOC, Mr. B is recovering from a recent stroke and now has difficulty walking.  Even with assist, he is able to walk only 30 feet.  Mr. B’s care plan includes muscle strengthening and gait training.  The therapist expects Mr. B will be able to walk 50 feet with two turns safely with assist of a caregiver for verbal cues and contact guard for steadying on turns at discharge.</a:t>
            </a:r>
          </a:p>
          <a:p>
            <a:pPr marL="685800" indent="-685800">
              <a:buFont typeface="Arial" panose="020B0604020202020204" pitchFamily="34" charset="0"/>
              <a:buChar char="•"/>
            </a:pPr>
            <a:r>
              <a:rPr lang="en-US" dirty="0"/>
              <a:t>How would you code this item at SOC?</a:t>
            </a:r>
          </a:p>
        </p:txBody>
      </p:sp>
      <p:sp>
        <p:nvSpPr>
          <p:cNvPr id="4" name="Slide Number Placeholder 3">
            <a:extLst>
              <a:ext uri="{FF2B5EF4-FFF2-40B4-BE49-F238E27FC236}">
                <a16:creationId xmlns:a16="http://schemas.microsoft.com/office/drawing/2014/main" id="{2A9C5805-8478-46A7-894D-AED5415E5C7E}"/>
              </a:ext>
            </a:extLst>
          </p:cNvPr>
          <p:cNvSpPr>
            <a:spLocks noGrp="1"/>
          </p:cNvSpPr>
          <p:nvPr>
            <p:ph type="sldNum" sz="quarter" idx="12"/>
          </p:nvPr>
        </p:nvSpPr>
        <p:spPr/>
        <p:txBody>
          <a:bodyPr/>
          <a:lstStyle/>
          <a:p>
            <a:fld id="{895F941F-37F6-4B1F-AEB2-74CB5EFF426C}" type="slidenum">
              <a:rPr lang="en-US" smtClean="0"/>
              <a:pPr/>
              <a:t>270</a:t>
            </a:fld>
            <a:endParaRPr lang="en-US" dirty="0"/>
          </a:p>
        </p:txBody>
      </p:sp>
    </p:spTree>
    <p:extLst>
      <p:ext uri="{BB962C8B-B14F-4D97-AF65-F5344CB8AC3E}">
        <p14:creationId xmlns:p14="http://schemas.microsoft.com/office/powerpoint/2010/main" val="36213809"/>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7E723-C9C8-428A-BBA4-B15AAED2A74B}"/>
              </a:ext>
            </a:extLst>
          </p:cNvPr>
          <p:cNvSpPr>
            <a:spLocks noGrp="1"/>
          </p:cNvSpPr>
          <p:nvPr>
            <p:ph type="title"/>
          </p:nvPr>
        </p:nvSpPr>
        <p:spPr>
          <a:xfrm>
            <a:off x="377101" y="365919"/>
            <a:ext cx="12322035" cy="860148"/>
          </a:xfrm>
        </p:spPr>
        <p:txBody>
          <a:bodyPr/>
          <a:lstStyle/>
          <a:p>
            <a:pPr algn="ctr"/>
            <a:r>
              <a:rPr lang="en-US" sz="5400" dirty="0">
                <a:solidFill>
                  <a:schemeClr val="accent1"/>
                </a:solidFill>
              </a:rPr>
              <a:t>GG0170K – Walk 150 Feet GG-31</a:t>
            </a:r>
          </a:p>
        </p:txBody>
      </p:sp>
      <p:sp>
        <p:nvSpPr>
          <p:cNvPr id="3" name="Content Placeholder 2">
            <a:extLst>
              <a:ext uri="{FF2B5EF4-FFF2-40B4-BE49-F238E27FC236}">
                <a16:creationId xmlns:a16="http://schemas.microsoft.com/office/drawing/2014/main" id="{163530DE-F6EF-429E-BC3F-8648583BE813}"/>
              </a:ext>
            </a:extLst>
          </p:cNvPr>
          <p:cNvSpPr>
            <a:spLocks noGrp="1"/>
          </p:cNvSpPr>
          <p:nvPr>
            <p:ph idx="1"/>
          </p:nvPr>
        </p:nvSpPr>
        <p:spPr>
          <a:xfrm>
            <a:off x="719866" y="1318419"/>
            <a:ext cx="11636506" cy="7734300"/>
          </a:xfrm>
        </p:spPr>
        <p:txBody>
          <a:bodyPr/>
          <a:lstStyle/>
          <a:p>
            <a:pPr marL="685800" indent="-685800">
              <a:buFont typeface="Arial" panose="020B0604020202020204" pitchFamily="34" charset="0"/>
              <a:buChar char="•"/>
            </a:pPr>
            <a:r>
              <a:rPr lang="en-US" sz="4000" dirty="0"/>
              <a:t>Starts from standing</a:t>
            </a:r>
          </a:p>
          <a:p>
            <a:pPr marL="685800" indent="-685800">
              <a:buFont typeface="Arial" panose="020B0604020202020204" pitchFamily="34" charset="0"/>
              <a:buChar char="•"/>
            </a:pPr>
            <a:r>
              <a:rPr lang="en-US" sz="4000" dirty="0"/>
              <a:t>If patient’s environment does not accommodate a walk of 150 feet without turns but the patient demonstrates the ability to walk with or without assistance 150 feet with out jeopardizing safety, code using the 6-point scale.</a:t>
            </a:r>
          </a:p>
          <a:p>
            <a:pPr marL="685800" indent="-685800">
              <a:buFont typeface="Arial" panose="020B0604020202020204" pitchFamily="34" charset="0"/>
              <a:buChar char="•"/>
            </a:pPr>
            <a:r>
              <a:rPr lang="en-US" sz="4000" dirty="0"/>
              <a:t>Use of assistive devise or adaptive equipment should not affect scoring.</a:t>
            </a:r>
          </a:p>
          <a:p>
            <a:pPr marL="685800" indent="-685800">
              <a:buFont typeface="Arial" panose="020B0604020202020204" pitchFamily="34" charset="0"/>
              <a:buChar char="•"/>
            </a:pPr>
            <a:r>
              <a:rPr lang="en-US" sz="4000" dirty="0"/>
              <a:t>If only help needed to complete walking and turns is to retrieve and place the device or put it away code 05, Setup or clean-up.</a:t>
            </a:r>
          </a:p>
        </p:txBody>
      </p:sp>
      <p:sp>
        <p:nvSpPr>
          <p:cNvPr id="4" name="Slide Number Placeholder 3">
            <a:extLst>
              <a:ext uri="{FF2B5EF4-FFF2-40B4-BE49-F238E27FC236}">
                <a16:creationId xmlns:a16="http://schemas.microsoft.com/office/drawing/2014/main" id="{214C9E19-31FE-4633-A6DE-749FD6FFCF6F}"/>
              </a:ext>
            </a:extLst>
          </p:cNvPr>
          <p:cNvSpPr>
            <a:spLocks noGrp="1"/>
          </p:cNvSpPr>
          <p:nvPr>
            <p:ph type="sldNum" sz="quarter" idx="12"/>
          </p:nvPr>
        </p:nvSpPr>
        <p:spPr/>
        <p:txBody>
          <a:bodyPr/>
          <a:lstStyle/>
          <a:p>
            <a:fld id="{895F941F-37F6-4B1F-AEB2-74CB5EFF426C}" type="slidenum">
              <a:rPr lang="en-US" smtClean="0"/>
              <a:pPr/>
              <a:t>271</a:t>
            </a:fld>
            <a:endParaRPr lang="en-US" dirty="0"/>
          </a:p>
        </p:txBody>
      </p:sp>
    </p:spTree>
    <p:extLst>
      <p:ext uri="{BB962C8B-B14F-4D97-AF65-F5344CB8AC3E}">
        <p14:creationId xmlns:p14="http://schemas.microsoft.com/office/powerpoint/2010/main" val="1457993299"/>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E8B96-705F-47B2-8AA3-F2B901BFAD97}"/>
              </a:ext>
            </a:extLst>
          </p:cNvPr>
          <p:cNvSpPr>
            <a:spLocks noGrp="1"/>
          </p:cNvSpPr>
          <p:nvPr>
            <p:ph type="title"/>
          </p:nvPr>
        </p:nvSpPr>
        <p:spPr>
          <a:xfrm>
            <a:off x="574981" y="442119"/>
            <a:ext cx="12322035" cy="860148"/>
          </a:xfrm>
        </p:spPr>
        <p:txBody>
          <a:bodyPr/>
          <a:lstStyle/>
          <a:p>
            <a:pPr algn="ctr"/>
            <a:r>
              <a:rPr lang="en-US" dirty="0">
                <a:solidFill>
                  <a:schemeClr val="accent1"/>
                </a:solidFill>
              </a:rPr>
              <a:t>Test Your Knowledge</a:t>
            </a:r>
          </a:p>
        </p:txBody>
      </p:sp>
      <p:sp>
        <p:nvSpPr>
          <p:cNvPr id="3" name="Content Placeholder 2">
            <a:extLst>
              <a:ext uri="{FF2B5EF4-FFF2-40B4-BE49-F238E27FC236}">
                <a16:creationId xmlns:a16="http://schemas.microsoft.com/office/drawing/2014/main" id="{F92A58D5-89A2-483B-B8FB-5C5A6DAC94E8}"/>
              </a:ext>
            </a:extLst>
          </p:cNvPr>
          <p:cNvSpPr>
            <a:spLocks noGrp="1"/>
          </p:cNvSpPr>
          <p:nvPr>
            <p:ph idx="1"/>
          </p:nvPr>
        </p:nvSpPr>
        <p:spPr>
          <a:xfrm>
            <a:off x="719866" y="1671480"/>
            <a:ext cx="11636506" cy="5431983"/>
          </a:xfrm>
        </p:spPr>
        <p:txBody>
          <a:bodyPr/>
          <a:lstStyle/>
          <a:p>
            <a:pPr marL="685800" indent="-685800">
              <a:buFont typeface="Arial" panose="020B0604020202020204" pitchFamily="34" charset="0"/>
              <a:buChar char="•"/>
            </a:pPr>
            <a:r>
              <a:rPr lang="en-US" dirty="0"/>
              <a:t>If a HHA is able to walk a patient 150 feet with two 90 degree turns (GG0170K), can they use the observed assessment information to also give a response to the 50-foot walk question (GG0170J) and the 10 foot walking question (GG0170I), or must all three walks be performed individually?</a:t>
            </a:r>
          </a:p>
        </p:txBody>
      </p:sp>
      <p:sp>
        <p:nvSpPr>
          <p:cNvPr id="4" name="Slide Number Placeholder 3">
            <a:extLst>
              <a:ext uri="{FF2B5EF4-FFF2-40B4-BE49-F238E27FC236}">
                <a16:creationId xmlns:a16="http://schemas.microsoft.com/office/drawing/2014/main" id="{AF56D188-7EB4-4839-96DD-0F02FAE47F79}"/>
              </a:ext>
            </a:extLst>
          </p:cNvPr>
          <p:cNvSpPr>
            <a:spLocks noGrp="1"/>
          </p:cNvSpPr>
          <p:nvPr>
            <p:ph type="sldNum" sz="quarter" idx="12"/>
          </p:nvPr>
        </p:nvSpPr>
        <p:spPr/>
        <p:txBody>
          <a:bodyPr/>
          <a:lstStyle/>
          <a:p>
            <a:fld id="{895F941F-37F6-4B1F-AEB2-74CB5EFF426C}" type="slidenum">
              <a:rPr lang="en-US" smtClean="0"/>
              <a:pPr/>
              <a:t>272</a:t>
            </a:fld>
            <a:endParaRPr lang="en-US" dirty="0"/>
          </a:p>
        </p:txBody>
      </p:sp>
    </p:spTree>
    <p:extLst>
      <p:ext uri="{BB962C8B-B14F-4D97-AF65-F5344CB8AC3E}">
        <p14:creationId xmlns:p14="http://schemas.microsoft.com/office/powerpoint/2010/main" val="1184956291"/>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2EE13-F379-4B1D-B568-0E64C3858AA1}"/>
              </a:ext>
            </a:extLst>
          </p:cNvPr>
          <p:cNvSpPr>
            <a:spLocks noGrp="1"/>
          </p:cNvSpPr>
          <p:nvPr>
            <p:ph type="title"/>
          </p:nvPr>
        </p:nvSpPr>
        <p:spPr>
          <a:xfrm>
            <a:off x="196371" y="518319"/>
            <a:ext cx="12683496" cy="860148"/>
          </a:xfrm>
        </p:spPr>
        <p:txBody>
          <a:bodyPr/>
          <a:lstStyle/>
          <a:p>
            <a:pPr algn="ctr"/>
            <a:br>
              <a:rPr lang="en-US" b="0" dirty="0"/>
            </a:br>
            <a:r>
              <a:rPr lang="en-US" sz="5400" dirty="0">
                <a:solidFill>
                  <a:schemeClr val="accent1"/>
                </a:solidFill>
              </a:rPr>
              <a:t>GG0170M, 1 Step (curb) GG-33 </a:t>
            </a:r>
            <a:br>
              <a:rPr lang="en-US" b="0" dirty="0"/>
            </a:br>
            <a:endParaRPr lang="en-US" dirty="0"/>
          </a:p>
        </p:txBody>
      </p:sp>
      <p:sp>
        <p:nvSpPr>
          <p:cNvPr id="3" name="Content Placeholder 2">
            <a:extLst>
              <a:ext uri="{FF2B5EF4-FFF2-40B4-BE49-F238E27FC236}">
                <a16:creationId xmlns:a16="http://schemas.microsoft.com/office/drawing/2014/main" id="{F1D645C8-2007-4A7B-B0D4-CEB9CC958EBE}"/>
              </a:ext>
            </a:extLst>
          </p:cNvPr>
          <p:cNvSpPr>
            <a:spLocks noGrp="1"/>
          </p:cNvSpPr>
          <p:nvPr>
            <p:ph idx="1"/>
          </p:nvPr>
        </p:nvSpPr>
        <p:spPr>
          <a:xfrm>
            <a:off x="785920" y="1629374"/>
            <a:ext cx="11636506" cy="3079945"/>
          </a:xfrm>
        </p:spPr>
        <p:txBody>
          <a:bodyPr/>
          <a:lstStyle/>
          <a:p>
            <a:pPr marL="685800" indent="-685800">
              <a:buFont typeface="Arial" panose="020B0604020202020204" pitchFamily="34" charset="0"/>
              <a:buChar char="•"/>
            </a:pPr>
            <a:r>
              <a:rPr lang="en-US" sz="4000" dirty="0"/>
              <a:t>Activity includes the patient going up and down a curb and/or one step</a:t>
            </a:r>
          </a:p>
          <a:p>
            <a:pPr marL="0" indent="0"/>
            <a:endParaRPr lang="en-US" sz="1600" dirty="0"/>
          </a:p>
          <a:p>
            <a:pPr marL="685800" indent="-685800">
              <a:buFont typeface="Arial" panose="020B0604020202020204" pitchFamily="34" charset="0"/>
              <a:buChar char="•"/>
            </a:pPr>
            <a:r>
              <a:rPr lang="en-US" sz="4000" dirty="0"/>
              <a:t>Assistive devices/equipment allowed and should not affect coding.</a:t>
            </a:r>
          </a:p>
          <a:p>
            <a:pPr marL="685800" indent="-685800">
              <a:buFont typeface="Arial" panose="020B0604020202020204" pitchFamily="34" charset="0"/>
              <a:buChar char="•"/>
            </a:pPr>
            <a:r>
              <a:rPr lang="en-US" sz="4000" dirty="0"/>
              <a:t>Q.  If my non-ambulatory patient can get up and down a curb in his wheelchair by himself, how do we code GG0170M 1 step?</a:t>
            </a:r>
          </a:p>
          <a:p>
            <a:pPr marL="685800" indent="-685800">
              <a:buFont typeface="Arial" panose="020B0604020202020204" pitchFamily="34" charset="0"/>
              <a:buChar char="•"/>
            </a:pPr>
            <a:r>
              <a:rPr lang="en-US" sz="4000" dirty="0"/>
              <a:t>A.  A patient getting up and down a curb in a wheelchair with no assistance would be coded 06-Independent.</a:t>
            </a:r>
          </a:p>
        </p:txBody>
      </p:sp>
      <p:sp>
        <p:nvSpPr>
          <p:cNvPr id="4" name="Slide Number Placeholder 3">
            <a:extLst>
              <a:ext uri="{FF2B5EF4-FFF2-40B4-BE49-F238E27FC236}">
                <a16:creationId xmlns:a16="http://schemas.microsoft.com/office/drawing/2014/main" id="{7280285A-5227-4B9C-A8DE-D9325A1CF20B}"/>
              </a:ext>
            </a:extLst>
          </p:cNvPr>
          <p:cNvSpPr>
            <a:spLocks noGrp="1"/>
          </p:cNvSpPr>
          <p:nvPr>
            <p:ph type="sldNum" sz="quarter" idx="12"/>
          </p:nvPr>
        </p:nvSpPr>
        <p:spPr/>
        <p:txBody>
          <a:bodyPr/>
          <a:lstStyle/>
          <a:p>
            <a:fld id="{895F941F-37F6-4B1F-AEB2-74CB5EFF426C}" type="slidenum">
              <a:rPr lang="en-US" smtClean="0"/>
              <a:pPr/>
              <a:t>273</a:t>
            </a:fld>
            <a:endParaRPr lang="en-US" dirty="0"/>
          </a:p>
        </p:txBody>
      </p:sp>
    </p:spTree>
    <p:extLst>
      <p:ext uri="{BB962C8B-B14F-4D97-AF65-F5344CB8AC3E}">
        <p14:creationId xmlns:p14="http://schemas.microsoft.com/office/powerpoint/2010/main" val="764305615"/>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A622B-42E7-46B4-8FB7-8A73485D1272}"/>
              </a:ext>
            </a:extLst>
          </p:cNvPr>
          <p:cNvSpPr>
            <a:spLocks noGrp="1"/>
          </p:cNvSpPr>
          <p:nvPr>
            <p:ph type="title"/>
          </p:nvPr>
        </p:nvSpPr>
        <p:spPr>
          <a:xfrm>
            <a:off x="468942" y="442119"/>
            <a:ext cx="12607296" cy="860148"/>
          </a:xfrm>
        </p:spPr>
        <p:txBody>
          <a:bodyPr/>
          <a:lstStyle/>
          <a:p>
            <a:pPr marL="857250" indent="-857250" algn="ctr">
              <a:buFont typeface="Arial" panose="020B0604020202020204" pitchFamily="34" charset="0"/>
              <a:buChar char="•"/>
            </a:pPr>
            <a:br>
              <a:rPr lang="en-US" b="0" dirty="0"/>
            </a:br>
            <a:r>
              <a:rPr lang="en-US" sz="5400" dirty="0">
                <a:solidFill>
                  <a:schemeClr val="accent1"/>
                </a:solidFill>
              </a:rPr>
              <a:t>GG0170N - 4 Steps GG-33</a:t>
            </a:r>
            <a:br>
              <a:rPr lang="en-US" b="0" dirty="0"/>
            </a:br>
            <a:endParaRPr lang="en-US" dirty="0"/>
          </a:p>
        </p:txBody>
      </p:sp>
      <p:sp>
        <p:nvSpPr>
          <p:cNvPr id="3" name="Content Placeholder 2">
            <a:extLst>
              <a:ext uri="{FF2B5EF4-FFF2-40B4-BE49-F238E27FC236}">
                <a16:creationId xmlns:a16="http://schemas.microsoft.com/office/drawing/2014/main" id="{2FF838C6-FCB7-4E44-8704-BCCF6827ACF0}"/>
              </a:ext>
            </a:extLst>
          </p:cNvPr>
          <p:cNvSpPr>
            <a:spLocks noGrp="1"/>
          </p:cNvSpPr>
          <p:nvPr>
            <p:ph idx="1"/>
          </p:nvPr>
        </p:nvSpPr>
        <p:spPr>
          <a:xfrm>
            <a:off x="719866" y="1750873"/>
            <a:ext cx="11636506" cy="6556747"/>
          </a:xfrm>
        </p:spPr>
        <p:txBody>
          <a:bodyPr/>
          <a:lstStyle/>
          <a:p>
            <a:pPr>
              <a:buFont typeface="Arial" panose="020B0604020202020204" pitchFamily="34" charset="0"/>
              <a:buChar char="•"/>
            </a:pPr>
            <a:r>
              <a:rPr lang="en-US" sz="3600" dirty="0"/>
              <a:t>The activity includes the patient going up and down 12 steps </a:t>
            </a:r>
            <a:r>
              <a:rPr lang="en-US" sz="3600" dirty="0">
                <a:solidFill>
                  <a:schemeClr val="accent3"/>
                </a:solidFill>
              </a:rPr>
              <a:t>with or without a rail. </a:t>
            </a:r>
          </a:p>
          <a:p>
            <a:pPr>
              <a:buFont typeface="Arial" panose="020B0604020202020204" pitchFamily="34" charset="0"/>
              <a:buChar char="•"/>
            </a:pPr>
            <a:r>
              <a:rPr lang="en-US" sz="3600" dirty="0"/>
              <a:t>Use of assistive device(s) and adaptive equipment (for instance a railing or cane) required to complete the activity should not affect coding of the activity. </a:t>
            </a:r>
          </a:p>
          <a:p>
            <a:pPr>
              <a:buFont typeface="Arial" panose="020B0604020202020204" pitchFamily="34" charset="0"/>
              <a:buChar char="•"/>
            </a:pPr>
            <a:r>
              <a:rPr lang="en-US" sz="3600" dirty="0"/>
              <a:t>If at the time of the assessment the patient is unable to complete the activity due to a </a:t>
            </a:r>
            <a:r>
              <a:rPr lang="en-US" sz="3600" dirty="0">
                <a:solidFill>
                  <a:schemeClr val="accent3"/>
                </a:solidFill>
              </a:rPr>
              <a:t>physician prescribed restriction </a:t>
            </a:r>
            <a:r>
              <a:rPr lang="en-US" sz="3600" dirty="0"/>
              <a:t>(for instance, no stair climbing for 2 weeks), </a:t>
            </a:r>
            <a:r>
              <a:rPr lang="en-US" sz="3600" dirty="0">
                <a:solidFill>
                  <a:schemeClr val="accent3"/>
                </a:solidFill>
              </a:rPr>
              <a:t>but could perform this activity prior</a:t>
            </a:r>
            <a:r>
              <a:rPr lang="en-US" sz="3600" dirty="0"/>
              <a:t> to the current illness, exacerbation or injury, code 88, Not attempted due to medical condition or safety concern</a:t>
            </a:r>
            <a:r>
              <a:rPr lang="en-US" sz="3200" dirty="0"/>
              <a:t>. </a:t>
            </a:r>
          </a:p>
          <a:p>
            <a:pPr marL="571500" indent="-571500">
              <a:buFont typeface="Arial" panose="020B0604020202020204" pitchFamily="34" charset="0"/>
              <a:buChar char="•"/>
            </a:pPr>
            <a:endParaRPr lang="en-US" sz="4000" dirty="0"/>
          </a:p>
        </p:txBody>
      </p:sp>
      <p:sp>
        <p:nvSpPr>
          <p:cNvPr id="4" name="Slide Number Placeholder 3">
            <a:extLst>
              <a:ext uri="{FF2B5EF4-FFF2-40B4-BE49-F238E27FC236}">
                <a16:creationId xmlns:a16="http://schemas.microsoft.com/office/drawing/2014/main" id="{853AE924-EABB-4D27-86A8-7F35C9CDEE68}"/>
              </a:ext>
            </a:extLst>
          </p:cNvPr>
          <p:cNvSpPr>
            <a:spLocks noGrp="1"/>
          </p:cNvSpPr>
          <p:nvPr>
            <p:ph type="sldNum" sz="quarter" idx="12"/>
          </p:nvPr>
        </p:nvSpPr>
        <p:spPr/>
        <p:txBody>
          <a:bodyPr/>
          <a:lstStyle/>
          <a:p>
            <a:fld id="{895F941F-37F6-4B1F-AEB2-74CB5EFF426C}" type="slidenum">
              <a:rPr lang="en-US" smtClean="0"/>
              <a:pPr/>
              <a:t>274</a:t>
            </a:fld>
            <a:endParaRPr lang="en-US" dirty="0"/>
          </a:p>
        </p:txBody>
      </p:sp>
    </p:spTree>
    <p:extLst>
      <p:ext uri="{BB962C8B-B14F-4D97-AF65-F5344CB8AC3E}">
        <p14:creationId xmlns:p14="http://schemas.microsoft.com/office/powerpoint/2010/main" val="2314196671"/>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EC8F0-40A5-4463-B876-74EBB44B2434}"/>
              </a:ext>
            </a:extLst>
          </p:cNvPr>
          <p:cNvSpPr>
            <a:spLocks noGrp="1"/>
          </p:cNvSpPr>
          <p:nvPr>
            <p:ph type="title"/>
          </p:nvPr>
        </p:nvSpPr>
        <p:spPr>
          <a:xfrm>
            <a:off x="234471" y="442119"/>
            <a:ext cx="12607296" cy="860148"/>
          </a:xfrm>
        </p:spPr>
        <p:txBody>
          <a:bodyPr/>
          <a:lstStyle/>
          <a:p>
            <a:pPr algn="ctr"/>
            <a:r>
              <a:rPr lang="en-US" sz="5400" dirty="0">
                <a:solidFill>
                  <a:schemeClr val="accent1"/>
                </a:solidFill>
              </a:rPr>
              <a:t>GG0170O- 12 Steps  GG-33</a:t>
            </a:r>
          </a:p>
        </p:txBody>
      </p:sp>
      <p:sp>
        <p:nvSpPr>
          <p:cNvPr id="3" name="Content Placeholder 2">
            <a:extLst>
              <a:ext uri="{FF2B5EF4-FFF2-40B4-BE49-F238E27FC236}">
                <a16:creationId xmlns:a16="http://schemas.microsoft.com/office/drawing/2014/main" id="{5D99791B-C925-490D-B745-59D117BDDFE2}"/>
              </a:ext>
            </a:extLst>
          </p:cNvPr>
          <p:cNvSpPr>
            <a:spLocks noGrp="1"/>
          </p:cNvSpPr>
          <p:nvPr>
            <p:ph idx="1"/>
          </p:nvPr>
        </p:nvSpPr>
        <p:spPr>
          <a:xfrm>
            <a:off x="574981" y="1585119"/>
            <a:ext cx="11636506" cy="7391400"/>
          </a:xfrm>
        </p:spPr>
        <p:txBody>
          <a:bodyPr/>
          <a:lstStyle/>
          <a:p>
            <a:pPr marL="685800" indent="-685800">
              <a:buFont typeface="Arial" panose="020B0604020202020204" pitchFamily="34" charset="0"/>
              <a:buChar char="•"/>
            </a:pPr>
            <a:r>
              <a:rPr lang="en-US" sz="3600" dirty="0"/>
              <a:t>The activity includes the patient going up and down 12 steps with or without a rail. </a:t>
            </a:r>
          </a:p>
          <a:p>
            <a:pPr marL="685800" indent="-685800">
              <a:buFont typeface="Arial" panose="020B0604020202020204" pitchFamily="34" charset="0"/>
              <a:buChar char="•"/>
            </a:pPr>
            <a:r>
              <a:rPr lang="en-US" sz="3600" dirty="0"/>
              <a:t>Use of assistive device(s) and adaptive equipment (for instance a railing or cane) required to complete the activity should not affect coding of the activity. </a:t>
            </a:r>
          </a:p>
          <a:p>
            <a:pPr marL="685800" indent="-685800">
              <a:buFont typeface="Arial" panose="020B0604020202020204" pitchFamily="34" charset="0"/>
              <a:buChar char="•"/>
            </a:pPr>
            <a:r>
              <a:rPr lang="en-US" sz="3600" dirty="0"/>
              <a:t>If at the time of the assessment the patient is unable to complete the activity due to a physician prescribed restriction (for instance, no stair climbing for 2 weeks), but could perform this activity prior to the current illness, exacerbation or injury, code 88, Not attempted due to medical condition or safety concern. </a:t>
            </a:r>
          </a:p>
          <a:p>
            <a:pPr marL="685800" indent="-685800">
              <a:buFont typeface="Arial" panose="020B0604020202020204" pitchFamily="34" charset="0"/>
              <a:buChar char="•"/>
            </a:pPr>
            <a:endParaRPr lang="en-US" sz="3600" dirty="0"/>
          </a:p>
        </p:txBody>
      </p:sp>
      <p:sp>
        <p:nvSpPr>
          <p:cNvPr id="4" name="Slide Number Placeholder 3">
            <a:extLst>
              <a:ext uri="{FF2B5EF4-FFF2-40B4-BE49-F238E27FC236}">
                <a16:creationId xmlns:a16="http://schemas.microsoft.com/office/drawing/2014/main" id="{6D4B7067-2CA0-47E5-A119-50F9CD46A2CD}"/>
              </a:ext>
            </a:extLst>
          </p:cNvPr>
          <p:cNvSpPr>
            <a:spLocks noGrp="1"/>
          </p:cNvSpPr>
          <p:nvPr>
            <p:ph type="sldNum" sz="quarter" idx="12"/>
          </p:nvPr>
        </p:nvSpPr>
        <p:spPr/>
        <p:txBody>
          <a:bodyPr/>
          <a:lstStyle/>
          <a:p>
            <a:fld id="{895F941F-37F6-4B1F-AEB2-74CB5EFF426C}" type="slidenum">
              <a:rPr lang="en-US" smtClean="0"/>
              <a:pPr/>
              <a:t>275</a:t>
            </a:fld>
            <a:endParaRPr lang="en-US" dirty="0"/>
          </a:p>
        </p:txBody>
      </p:sp>
    </p:spTree>
    <p:extLst>
      <p:ext uri="{BB962C8B-B14F-4D97-AF65-F5344CB8AC3E}">
        <p14:creationId xmlns:p14="http://schemas.microsoft.com/office/powerpoint/2010/main" val="2969541562"/>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EA2FB-C3A3-4916-BFD8-86DED6925401}"/>
              </a:ext>
            </a:extLst>
          </p:cNvPr>
          <p:cNvSpPr>
            <a:spLocks noGrp="1"/>
          </p:cNvSpPr>
          <p:nvPr>
            <p:ph type="title"/>
          </p:nvPr>
        </p:nvSpPr>
        <p:spPr>
          <a:xfrm>
            <a:off x="377101" y="206089"/>
            <a:ext cx="12322035" cy="860148"/>
          </a:xfrm>
        </p:spPr>
        <p:txBody>
          <a:bodyPr/>
          <a:lstStyle/>
          <a:p>
            <a:pPr algn="ctr"/>
            <a:r>
              <a:rPr lang="en-US" sz="5400" dirty="0">
                <a:solidFill>
                  <a:schemeClr val="accent1"/>
                </a:solidFill>
              </a:rPr>
              <a:t>Test Your Knowledge</a:t>
            </a:r>
          </a:p>
        </p:txBody>
      </p:sp>
      <p:sp>
        <p:nvSpPr>
          <p:cNvPr id="3" name="Content Placeholder 2">
            <a:extLst>
              <a:ext uri="{FF2B5EF4-FFF2-40B4-BE49-F238E27FC236}">
                <a16:creationId xmlns:a16="http://schemas.microsoft.com/office/drawing/2014/main" id="{93E87060-8ECA-4E2F-9614-6286A6F80734}"/>
              </a:ext>
            </a:extLst>
          </p:cNvPr>
          <p:cNvSpPr>
            <a:spLocks noGrp="1"/>
          </p:cNvSpPr>
          <p:nvPr>
            <p:ph idx="1"/>
          </p:nvPr>
        </p:nvSpPr>
        <p:spPr>
          <a:xfrm>
            <a:off x="574981" y="1204119"/>
            <a:ext cx="11636506" cy="2783085"/>
          </a:xfrm>
        </p:spPr>
        <p:txBody>
          <a:bodyPr/>
          <a:lstStyle/>
          <a:p>
            <a:pPr marL="571500" indent="-571500">
              <a:buFont typeface="Arial" panose="020B0604020202020204" pitchFamily="34" charset="0"/>
              <a:buChar char="•"/>
            </a:pPr>
            <a:r>
              <a:rPr lang="en-US" sz="3600" dirty="0"/>
              <a:t>For GG0170N 4 steps and GG0170O 12 steps is “The ability to go up and down steps…” limited to referring to a patient that walks up and down the steps on their feet, or do we also consider those that may take a stair lift and are they scored 06-Independent or 09-Not applicable?</a:t>
            </a:r>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r>
              <a:rPr lang="en-US" sz="3600" dirty="0"/>
              <a:t>Response:  The use of non-portable assistive devices such as a stair lift with a track attached to the wall would not be considered “completing the stair activity”.  A patient that is not able to go up and down, without the use of the non portable stair lift would be coded with the appropriate “activity was not attempted” code.</a:t>
            </a:r>
          </a:p>
        </p:txBody>
      </p:sp>
      <p:sp>
        <p:nvSpPr>
          <p:cNvPr id="4" name="Slide Number Placeholder 3">
            <a:extLst>
              <a:ext uri="{FF2B5EF4-FFF2-40B4-BE49-F238E27FC236}">
                <a16:creationId xmlns:a16="http://schemas.microsoft.com/office/drawing/2014/main" id="{93D25E91-5B3F-40A3-A32D-499302B95EBD}"/>
              </a:ext>
            </a:extLst>
          </p:cNvPr>
          <p:cNvSpPr>
            <a:spLocks noGrp="1"/>
          </p:cNvSpPr>
          <p:nvPr>
            <p:ph type="sldNum" sz="quarter" idx="12"/>
          </p:nvPr>
        </p:nvSpPr>
        <p:spPr/>
        <p:txBody>
          <a:bodyPr/>
          <a:lstStyle/>
          <a:p>
            <a:fld id="{895F941F-37F6-4B1F-AEB2-74CB5EFF426C}" type="slidenum">
              <a:rPr lang="en-US" smtClean="0"/>
              <a:pPr/>
              <a:t>276</a:t>
            </a:fld>
            <a:endParaRPr lang="en-US" dirty="0"/>
          </a:p>
        </p:txBody>
      </p:sp>
    </p:spTree>
    <p:extLst>
      <p:ext uri="{BB962C8B-B14F-4D97-AF65-F5344CB8AC3E}">
        <p14:creationId xmlns:p14="http://schemas.microsoft.com/office/powerpoint/2010/main" val="1503349985"/>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AA488-4B35-4B69-BA9A-4CDC86A8665D}"/>
              </a:ext>
            </a:extLst>
          </p:cNvPr>
          <p:cNvSpPr>
            <a:spLocks noGrp="1"/>
          </p:cNvSpPr>
          <p:nvPr>
            <p:ph type="title"/>
          </p:nvPr>
        </p:nvSpPr>
        <p:spPr>
          <a:xfrm>
            <a:off x="590026" y="442119"/>
            <a:ext cx="12322035" cy="860148"/>
          </a:xfrm>
        </p:spPr>
        <p:txBody>
          <a:bodyPr/>
          <a:lstStyle/>
          <a:p>
            <a:pPr algn="ctr"/>
            <a:r>
              <a:rPr lang="en-US" sz="5400" dirty="0">
                <a:solidFill>
                  <a:schemeClr val="accent1"/>
                </a:solidFill>
              </a:rPr>
              <a:t>Test Your Knowledge</a:t>
            </a:r>
          </a:p>
        </p:txBody>
      </p:sp>
      <p:sp>
        <p:nvSpPr>
          <p:cNvPr id="3" name="Content Placeholder 2">
            <a:extLst>
              <a:ext uri="{FF2B5EF4-FFF2-40B4-BE49-F238E27FC236}">
                <a16:creationId xmlns:a16="http://schemas.microsoft.com/office/drawing/2014/main" id="{010287AB-5007-434A-A0DB-5B2E0C238DCD}"/>
              </a:ext>
            </a:extLst>
          </p:cNvPr>
          <p:cNvSpPr>
            <a:spLocks noGrp="1"/>
          </p:cNvSpPr>
          <p:nvPr>
            <p:ph idx="1"/>
          </p:nvPr>
        </p:nvSpPr>
        <p:spPr>
          <a:xfrm>
            <a:off x="719866" y="2315174"/>
            <a:ext cx="11636506" cy="4419600"/>
          </a:xfrm>
        </p:spPr>
        <p:txBody>
          <a:bodyPr/>
          <a:lstStyle/>
          <a:p>
            <a:pPr marL="571500" indent="-571500">
              <a:buFont typeface="Arial" panose="020B0604020202020204" pitchFamily="34" charset="0"/>
              <a:buChar char="•"/>
            </a:pPr>
            <a:r>
              <a:rPr lang="en-US" sz="4000" dirty="0"/>
              <a:t>My patient has one step into his home that I can observe.  His living environment is without other steps.  For 4 steps and 12 steps would I code the dash or 10-environmental limitation?</a:t>
            </a:r>
          </a:p>
          <a:p>
            <a:pPr marL="0" indent="0"/>
            <a:endParaRPr lang="en-US" sz="4000" dirty="0"/>
          </a:p>
          <a:p>
            <a:pPr marL="571500" indent="-571500">
              <a:buFont typeface="Arial" panose="020B0604020202020204" pitchFamily="34" charset="0"/>
              <a:buChar char="•"/>
            </a:pPr>
            <a:r>
              <a:rPr lang="en-US" sz="4000" dirty="0"/>
              <a:t>What do you think?</a:t>
            </a:r>
          </a:p>
        </p:txBody>
      </p:sp>
      <p:sp>
        <p:nvSpPr>
          <p:cNvPr id="4" name="Slide Number Placeholder 3">
            <a:extLst>
              <a:ext uri="{FF2B5EF4-FFF2-40B4-BE49-F238E27FC236}">
                <a16:creationId xmlns:a16="http://schemas.microsoft.com/office/drawing/2014/main" id="{844F9578-3C9D-42AA-B7C7-E147C719BBEB}"/>
              </a:ext>
            </a:extLst>
          </p:cNvPr>
          <p:cNvSpPr>
            <a:spLocks noGrp="1"/>
          </p:cNvSpPr>
          <p:nvPr>
            <p:ph type="sldNum" sz="quarter" idx="12"/>
          </p:nvPr>
        </p:nvSpPr>
        <p:spPr/>
        <p:txBody>
          <a:bodyPr/>
          <a:lstStyle/>
          <a:p>
            <a:fld id="{895F941F-37F6-4B1F-AEB2-74CB5EFF426C}" type="slidenum">
              <a:rPr lang="en-US" smtClean="0"/>
              <a:pPr/>
              <a:t>277</a:t>
            </a:fld>
            <a:endParaRPr lang="en-US" dirty="0"/>
          </a:p>
        </p:txBody>
      </p:sp>
    </p:spTree>
    <p:extLst>
      <p:ext uri="{BB962C8B-B14F-4D97-AF65-F5344CB8AC3E}">
        <p14:creationId xmlns:p14="http://schemas.microsoft.com/office/powerpoint/2010/main" val="1093909024"/>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4194A-7FE6-4E1F-AF53-3E621735E8B7}"/>
              </a:ext>
            </a:extLst>
          </p:cNvPr>
          <p:cNvSpPr>
            <a:spLocks noGrp="1"/>
          </p:cNvSpPr>
          <p:nvPr>
            <p:ph type="title"/>
          </p:nvPr>
        </p:nvSpPr>
        <p:spPr>
          <a:xfrm>
            <a:off x="360247" y="306769"/>
            <a:ext cx="12322035" cy="860148"/>
          </a:xfrm>
        </p:spPr>
        <p:txBody>
          <a:bodyPr/>
          <a:lstStyle/>
          <a:p>
            <a:pPr algn="ctr"/>
            <a:r>
              <a:rPr lang="en-US" sz="5400" dirty="0">
                <a:solidFill>
                  <a:schemeClr val="accent1"/>
                </a:solidFill>
              </a:rPr>
              <a:t>Test Your Knowledge</a:t>
            </a:r>
          </a:p>
        </p:txBody>
      </p:sp>
      <p:sp>
        <p:nvSpPr>
          <p:cNvPr id="3" name="Content Placeholder 2">
            <a:extLst>
              <a:ext uri="{FF2B5EF4-FFF2-40B4-BE49-F238E27FC236}">
                <a16:creationId xmlns:a16="http://schemas.microsoft.com/office/drawing/2014/main" id="{7D23FDB3-ED19-4AE9-823D-5DC3AAF20AD7}"/>
              </a:ext>
            </a:extLst>
          </p:cNvPr>
          <p:cNvSpPr>
            <a:spLocks noGrp="1"/>
          </p:cNvSpPr>
          <p:nvPr>
            <p:ph idx="1"/>
          </p:nvPr>
        </p:nvSpPr>
        <p:spPr>
          <a:xfrm>
            <a:off x="389469" y="1196138"/>
            <a:ext cx="12322034" cy="8494295"/>
          </a:xfrm>
        </p:spPr>
        <p:txBody>
          <a:bodyPr/>
          <a:lstStyle/>
          <a:p>
            <a:pPr marL="685800" indent="-685800">
              <a:buFont typeface="Arial" panose="020B0604020202020204" pitchFamily="34" charset="0"/>
              <a:buChar char="•"/>
            </a:pPr>
            <a:r>
              <a:rPr lang="en-US" sz="3600" dirty="0"/>
              <a:t>Q.  How can we assess GG0170 activities such as a car transfer or 12 steps if the patient does not have a car or a flight of steps?</a:t>
            </a:r>
          </a:p>
          <a:p>
            <a:pPr marL="685800" indent="-685800">
              <a:buFont typeface="Arial" panose="020B0604020202020204" pitchFamily="34" charset="0"/>
              <a:buChar char="•"/>
            </a:pPr>
            <a:r>
              <a:rPr lang="en-US" sz="3600" dirty="0"/>
              <a:t>A.  If these activities are not completed because no car or stairs are available, and the patient’s status cannot be determined based on patient or caregiver report – code 10, not attempted due to environmental limitations.</a:t>
            </a:r>
          </a:p>
          <a:p>
            <a:pPr marL="685800" indent="-685800">
              <a:buFont typeface="Arial" panose="020B0604020202020204" pitchFamily="34" charset="0"/>
              <a:buChar char="•"/>
            </a:pPr>
            <a:r>
              <a:rPr lang="en-US" sz="3600" dirty="0"/>
              <a:t>Note:  the assessing clinicians can use professional clinical judgment to determine if a car transfer, or stair activity, or other GG self-car or mobility activity, may be assessed using a similar activity as an acceptable alternative.  For example, for 12 stairs, the combination of going up/down 4 stairs 3 times consecutively is an acceptable alternative to meet the intention of the activity.</a:t>
            </a:r>
          </a:p>
        </p:txBody>
      </p:sp>
      <p:sp>
        <p:nvSpPr>
          <p:cNvPr id="4" name="Slide Number Placeholder 3">
            <a:extLst>
              <a:ext uri="{FF2B5EF4-FFF2-40B4-BE49-F238E27FC236}">
                <a16:creationId xmlns:a16="http://schemas.microsoft.com/office/drawing/2014/main" id="{0D7765FA-C4EC-45F9-B0BE-43ADD6A801E4}"/>
              </a:ext>
            </a:extLst>
          </p:cNvPr>
          <p:cNvSpPr>
            <a:spLocks noGrp="1"/>
          </p:cNvSpPr>
          <p:nvPr>
            <p:ph type="sldNum" sz="quarter" idx="12"/>
          </p:nvPr>
        </p:nvSpPr>
        <p:spPr/>
        <p:txBody>
          <a:bodyPr/>
          <a:lstStyle/>
          <a:p>
            <a:fld id="{895F941F-37F6-4B1F-AEB2-74CB5EFF426C}" type="slidenum">
              <a:rPr lang="en-US" smtClean="0"/>
              <a:pPr/>
              <a:t>278</a:t>
            </a:fld>
            <a:endParaRPr lang="en-US" dirty="0"/>
          </a:p>
        </p:txBody>
      </p:sp>
    </p:spTree>
    <p:extLst>
      <p:ext uri="{BB962C8B-B14F-4D97-AF65-F5344CB8AC3E}">
        <p14:creationId xmlns:p14="http://schemas.microsoft.com/office/powerpoint/2010/main" val="4198659076"/>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4C353-55FF-404D-A754-DDDE556EE9C3}"/>
              </a:ext>
            </a:extLst>
          </p:cNvPr>
          <p:cNvSpPr>
            <a:spLocks noGrp="1"/>
          </p:cNvSpPr>
          <p:nvPr>
            <p:ph type="title"/>
          </p:nvPr>
        </p:nvSpPr>
        <p:spPr>
          <a:xfrm>
            <a:off x="574981" y="442119"/>
            <a:ext cx="12322035" cy="860148"/>
          </a:xfrm>
        </p:spPr>
        <p:txBody>
          <a:bodyPr/>
          <a:lstStyle/>
          <a:p>
            <a:pPr algn="ctr"/>
            <a:r>
              <a:rPr lang="en-US" sz="5400" dirty="0">
                <a:solidFill>
                  <a:schemeClr val="accent1"/>
                </a:solidFill>
              </a:rPr>
              <a:t>GG0170P – Picking Up Object</a:t>
            </a:r>
          </a:p>
        </p:txBody>
      </p:sp>
      <p:sp>
        <p:nvSpPr>
          <p:cNvPr id="3" name="Content Placeholder 2">
            <a:extLst>
              <a:ext uri="{FF2B5EF4-FFF2-40B4-BE49-F238E27FC236}">
                <a16:creationId xmlns:a16="http://schemas.microsoft.com/office/drawing/2014/main" id="{91EC750D-9285-4C9C-BF36-26BF8E3D5C27}"/>
              </a:ext>
            </a:extLst>
          </p:cNvPr>
          <p:cNvSpPr>
            <a:spLocks noGrp="1"/>
          </p:cNvSpPr>
          <p:nvPr>
            <p:ph idx="1"/>
          </p:nvPr>
        </p:nvSpPr>
        <p:spPr>
          <a:xfrm>
            <a:off x="441215" y="1325610"/>
            <a:ext cx="11980307" cy="7973086"/>
          </a:xfrm>
        </p:spPr>
        <p:txBody>
          <a:bodyPr/>
          <a:lstStyle/>
          <a:p>
            <a:pPr marL="685800" indent="-685800">
              <a:buFont typeface="Arial" panose="020B0604020202020204" pitchFamily="34" charset="0"/>
              <a:buChar char="•"/>
            </a:pPr>
            <a:r>
              <a:rPr lang="en-US" sz="3600" dirty="0"/>
              <a:t>The activity includes the patient bending/stooping from a standing position to pick up a small object, such a spoon, from the floor. </a:t>
            </a:r>
          </a:p>
          <a:p>
            <a:pPr marL="685800" indent="-685800">
              <a:buFont typeface="Arial" panose="020B0604020202020204" pitchFamily="34" charset="0"/>
              <a:buChar char="•"/>
            </a:pPr>
            <a:r>
              <a:rPr lang="en-US" sz="3600" dirty="0"/>
              <a:t>Use of assistive device(s) and adaptive equipment (for instance a cane to support standing balance and a </a:t>
            </a:r>
            <a:r>
              <a:rPr lang="en-US" sz="3600" dirty="0" err="1"/>
              <a:t>reacher</a:t>
            </a:r>
            <a:r>
              <a:rPr lang="en-US" sz="3600" dirty="0"/>
              <a:t> to pick up the object) required to complete the activity should not affect coding of the activity. </a:t>
            </a:r>
          </a:p>
          <a:p>
            <a:pPr marL="685800" indent="-685800">
              <a:buFont typeface="Arial" panose="020B0604020202020204" pitchFamily="34" charset="0"/>
              <a:buChar char="•"/>
            </a:pPr>
            <a:r>
              <a:rPr lang="en-US" sz="3600" dirty="0"/>
              <a:t>If at the time of the assessment the patient is unable to complete the activity (for instance is unable to stand), and could not stand to perform this activity prior to the current illness, exacerbation or injury, code 09, Not applicable. </a:t>
            </a:r>
          </a:p>
          <a:p>
            <a:pPr marL="685800" indent="-685800">
              <a:buFont typeface="Arial" panose="020B0604020202020204" pitchFamily="34" charset="0"/>
              <a:buChar char="•"/>
            </a:pPr>
            <a:r>
              <a:rPr lang="en-US" sz="3600" dirty="0"/>
              <a:t>If caregiver must obtain place device/equipment in reach code Set Up assist.</a:t>
            </a:r>
          </a:p>
        </p:txBody>
      </p:sp>
      <p:sp>
        <p:nvSpPr>
          <p:cNvPr id="4" name="Slide Number Placeholder 3">
            <a:extLst>
              <a:ext uri="{FF2B5EF4-FFF2-40B4-BE49-F238E27FC236}">
                <a16:creationId xmlns:a16="http://schemas.microsoft.com/office/drawing/2014/main" id="{8665896E-AFAB-490E-9C59-91DB2CCFA959}"/>
              </a:ext>
            </a:extLst>
          </p:cNvPr>
          <p:cNvSpPr>
            <a:spLocks noGrp="1"/>
          </p:cNvSpPr>
          <p:nvPr>
            <p:ph type="sldNum" sz="quarter" idx="12"/>
          </p:nvPr>
        </p:nvSpPr>
        <p:spPr/>
        <p:txBody>
          <a:bodyPr/>
          <a:lstStyle/>
          <a:p>
            <a:fld id="{895F941F-37F6-4B1F-AEB2-74CB5EFF426C}" type="slidenum">
              <a:rPr lang="en-US" smtClean="0"/>
              <a:pPr/>
              <a:t>279</a:t>
            </a:fld>
            <a:endParaRPr lang="en-US" dirty="0"/>
          </a:p>
        </p:txBody>
      </p:sp>
    </p:spTree>
    <p:extLst>
      <p:ext uri="{BB962C8B-B14F-4D97-AF65-F5344CB8AC3E}">
        <p14:creationId xmlns:p14="http://schemas.microsoft.com/office/powerpoint/2010/main" val="23850054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4F4FE-3946-4F68-891C-6CD68CFA0B6D}"/>
              </a:ext>
            </a:extLst>
          </p:cNvPr>
          <p:cNvSpPr>
            <a:spLocks noGrp="1"/>
          </p:cNvSpPr>
          <p:nvPr>
            <p:ph type="title"/>
          </p:nvPr>
        </p:nvSpPr>
        <p:spPr>
          <a:xfrm>
            <a:off x="377101" y="442119"/>
            <a:ext cx="12322035" cy="860148"/>
          </a:xfrm>
        </p:spPr>
        <p:txBody>
          <a:bodyPr/>
          <a:lstStyle/>
          <a:p>
            <a:pPr algn="ctr"/>
            <a:r>
              <a:rPr lang="en-US" dirty="0">
                <a:solidFill>
                  <a:schemeClr val="accent1"/>
                </a:solidFill>
              </a:rPr>
              <a:t>PDGM Use of ICD-10 Codes</a:t>
            </a:r>
          </a:p>
        </p:txBody>
      </p:sp>
      <p:pic>
        <p:nvPicPr>
          <p:cNvPr id="5" name="Content Placeholder 4">
            <a:extLst>
              <a:ext uri="{FF2B5EF4-FFF2-40B4-BE49-F238E27FC236}">
                <a16:creationId xmlns:a16="http://schemas.microsoft.com/office/drawing/2014/main" id="{7794C963-15E2-4228-9480-C53E4ACE52A4}"/>
              </a:ext>
            </a:extLst>
          </p:cNvPr>
          <p:cNvPicPr>
            <a:picLocks noGrp="1" noChangeAspect="1"/>
          </p:cNvPicPr>
          <p:nvPr>
            <p:ph idx="1"/>
          </p:nvPr>
        </p:nvPicPr>
        <p:blipFill>
          <a:blip r:embed="rId3"/>
          <a:stretch>
            <a:fillRect/>
          </a:stretch>
        </p:blipFill>
        <p:spPr>
          <a:xfrm>
            <a:off x="289718" y="1432719"/>
            <a:ext cx="12607297" cy="7798419"/>
          </a:xfrm>
          <a:prstGeom prst="rect">
            <a:avLst/>
          </a:prstGeom>
        </p:spPr>
      </p:pic>
      <p:sp>
        <p:nvSpPr>
          <p:cNvPr id="4" name="Slide Number Placeholder 3">
            <a:extLst>
              <a:ext uri="{FF2B5EF4-FFF2-40B4-BE49-F238E27FC236}">
                <a16:creationId xmlns:a16="http://schemas.microsoft.com/office/drawing/2014/main" id="{6E580D90-4E98-4FD8-83D0-787290E6E317}"/>
              </a:ext>
            </a:extLst>
          </p:cNvPr>
          <p:cNvSpPr>
            <a:spLocks noGrp="1"/>
          </p:cNvSpPr>
          <p:nvPr>
            <p:ph type="sldNum" sz="quarter" idx="12"/>
          </p:nvPr>
        </p:nvSpPr>
        <p:spPr/>
        <p:txBody>
          <a:bodyPr/>
          <a:lstStyle/>
          <a:p>
            <a:fld id="{895F941F-37F6-4B1F-AEB2-74CB5EFF426C}" type="slidenum">
              <a:rPr lang="en-US" smtClean="0"/>
              <a:pPr/>
              <a:t>28</a:t>
            </a:fld>
            <a:endParaRPr lang="en-US" dirty="0"/>
          </a:p>
        </p:txBody>
      </p:sp>
    </p:spTree>
    <p:extLst>
      <p:ext uri="{BB962C8B-B14F-4D97-AF65-F5344CB8AC3E}">
        <p14:creationId xmlns:p14="http://schemas.microsoft.com/office/powerpoint/2010/main" val="3737380165"/>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EFA21-F58A-42D9-9603-C08375127E94}"/>
              </a:ext>
            </a:extLst>
          </p:cNvPr>
          <p:cNvSpPr>
            <a:spLocks noGrp="1"/>
          </p:cNvSpPr>
          <p:nvPr>
            <p:ph type="title"/>
          </p:nvPr>
        </p:nvSpPr>
        <p:spPr>
          <a:xfrm>
            <a:off x="0" y="90886"/>
            <a:ext cx="12897015" cy="1816705"/>
          </a:xfrm>
        </p:spPr>
        <p:txBody>
          <a:bodyPr/>
          <a:lstStyle/>
          <a:p>
            <a:pPr algn="ctr"/>
            <a:r>
              <a:rPr lang="en-US" sz="5400" dirty="0">
                <a:solidFill>
                  <a:schemeClr val="accent1"/>
                </a:solidFill>
              </a:rPr>
              <a:t>GG0170Q Does the Patient Use Wheelchair/Scooter?</a:t>
            </a:r>
          </a:p>
        </p:txBody>
      </p:sp>
      <p:sp>
        <p:nvSpPr>
          <p:cNvPr id="3" name="Content Placeholder 2">
            <a:extLst>
              <a:ext uri="{FF2B5EF4-FFF2-40B4-BE49-F238E27FC236}">
                <a16:creationId xmlns:a16="http://schemas.microsoft.com/office/drawing/2014/main" id="{411AE20D-D45D-4302-8208-2D0DC155FC89}"/>
              </a:ext>
            </a:extLst>
          </p:cNvPr>
          <p:cNvSpPr>
            <a:spLocks noGrp="1"/>
          </p:cNvSpPr>
          <p:nvPr>
            <p:ph idx="1"/>
          </p:nvPr>
        </p:nvSpPr>
        <p:spPr>
          <a:xfrm>
            <a:off x="442119" y="1860692"/>
            <a:ext cx="11636506" cy="7370446"/>
          </a:xfrm>
        </p:spPr>
        <p:txBody>
          <a:bodyPr/>
          <a:lstStyle/>
          <a:p>
            <a:pPr marL="685800" indent="-685800">
              <a:buFont typeface="Arial" panose="020B0604020202020204" pitchFamily="34" charset="0"/>
              <a:buChar char="•"/>
            </a:pPr>
            <a:r>
              <a:rPr lang="en-US" sz="3200" dirty="0">
                <a:solidFill>
                  <a:schemeClr val="tx1"/>
                </a:solidFill>
              </a:rPr>
              <a:t>The intent of the wheelchair mobility item is to </a:t>
            </a:r>
            <a:r>
              <a:rPr lang="en-US" sz="3200" dirty="0">
                <a:solidFill>
                  <a:schemeClr val="accent1"/>
                </a:solidFill>
              </a:rPr>
              <a:t>assess the ability </a:t>
            </a:r>
            <a:r>
              <a:rPr lang="en-US" sz="3200" dirty="0">
                <a:solidFill>
                  <a:schemeClr val="tx1"/>
                </a:solidFill>
              </a:rPr>
              <a:t>of </a:t>
            </a:r>
            <a:r>
              <a:rPr lang="en-US" sz="3200" dirty="0">
                <a:solidFill>
                  <a:schemeClr val="accent1"/>
                </a:solidFill>
              </a:rPr>
              <a:t>patients who are learning how to self-mobilize </a:t>
            </a:r>
            <a:r>
              <a:rPr lang="en-US" sz="3200" dirty="0">
                <a:solidFill>
                  <a:schemeClr val="tx1"/>
                </a:solidFill>
              </a:rPr>
              <a:t>using a wheelchair </a:t>
            </a:r>
            <a:r>
              <a:rPr lang="en-US" sz="3200" b="1" dirty="0">
                <a:solidFill>
                  <a:schemeClr val="tx1"/>
                </a:solidFill>
              </a:rPr>
              <a:t>or</a:t>
            </a:r>
            <a:r>
              <a:rPr lang="en-US" sz="3200" dirty="0">
                <a:solidFill>
                  <a:schemeClr val="tx1"/>
                </a:solidFill>
              </a:rPr>
              <a:t> patients who </a:t>
            </a:r>
            <a:r>
              <a:rPr lang="en-US" sz="3200" dirty="0">
                <a:solidFill>
                  <a:schemeClr val="accent1"/>
                </a:solidFill>
              </a:rPr>
              <a:t>used a wheelchair prior </a:t>
            </a:r>
            <a:r>
              <a:rPr lang="en-US" sz="3200" dirty="0">
                <a:solidFill>
                  <a:schemeClr val="tx1"/>
                </a:solidFill>
              </a:rPr>
              <a:t>to admission. </a:t>
            </a:r>
          </a:p>
          <a:p>
            <a:pPr marL="685800" indent="-685800">
              <a:buFont typeface="Arial" panose="020B0604020202020204" pitchFamily="34" charset="0"/>
              <a:buChar char="•"/>
            </a:pPr>
            <a:r>
              <a:rPr lang="en-US" sz="3200" dirty="0">
                <a:solidFill>
                  <a:schemeClr val="tx1"/>
                </a:solidFill>
              </a:rPr>
              <a:t>Use clinical judgment to determine if the patient’s use of a wheelchair is for self-mobilization due to the patient’s medical condition or safety. </a:t>
            </a:r>
          </a:p>
          <a:p>
            <a:pPr marL="685800" indent="-685800">
              <a:buFont typeface="Arial" panose="020B0604020202020204" pitchFamily="34" charset="0"/>
              <a:buChar char="•"/>
            </a:pPr>
            <a:r>
              <a:rPr lang="en-US" sz="3200" dirty="0">
                <a:solidFill>
                  <a:schemeClr val="tx1"/>
                </a:solidFill>
              </a:rPr>
              <a:t>If the patient is ambulatory and is not learning how to mobilize in a wheelchair, and </a:t>
            </a:r>
            <a:r>
              <a:rPr lang="en-US" sz="3200" dirty="0">
                <a:solidFill>
                  <a:schemeClr val="accent1"/>
                </a:solidFill>
              </a:rPr>
              <a:t>only uses a wheelchair for transport within a larger living facility</a:t>
            </a:r>
            <a:r>
              <a:rPr lang="en-US" sz="3200" dirty="0">
                <a:solidFill>
                  <a:schemeClr val="tx1"/>
                </a:solidFill>
              </a:rPr>
              <a:t> (assisted living facility or apartment complex), </a:t>
            </a:r>
            <a:r>
              <a:rPr lang="en-US" sz="3200" b="1" dirty="0">
                <a:solidFill>
                  <a:schemeClr val="tx1"/>
                </a:solidFill>
              </a:rPr>
              <a:t>or</a:t>
            </a:r>
            <a:r>
              <a:rPr lang="en-US" sz="3200" dirty="0">
                <a:solidFill>
                  <a:schemeClr val="tx1"/>
                </a:solidFill>
              </a:rPr>
              <a:t> for </a:t>
            </a:r>
            <a:r>
              <a:rPr lang="en-US" sz="3200" dirty="0">
                <a:solidFill>
                  <a:schemeClr val="accent1"/>
                </a:solidFill>
              </a:rPr>
              <a:t>community mobility outside the home </a:t>
            </a:r>
            <a:r>
              <a:rPr lang="en-US" sz="3200" dirty="0">
                <a:solidFill>
                  <a:schemeClr val="tx1"/>
                </a:solidFill>
              </a:rPr>
              <a:t>(for instance to a physician appointment or to dialysis), </a:t>
            </a:r>
            <a:r>
              <a:rPr lang="en-US" sz="3200" dirty="0">
                <a:solidFill>
                  <a:schemeClr val="accent1"/>
                </a:solidFill>
              </a:rPr>
              <a:t>enter code 0 – No </a:t>
            </a:r>
            <a:r>
              <a:rPr lang="en-US" sz="3200" dirty="0">
                <a:solidFill>
                  <a:schemeClr val="tx1"/>
                </a:solidFill>
              </a:rPr>
              <a:t>for GG0170Q.- skip all remaining wheelchair questions. </a:t>
            </a:r>
          </a:p>
          <a:p>
            <a:pPr marL="0" indent="0"/>
            <a:endParaRPr lang="en-US" sz="4000" dirty="0"/>
          </a:p>
        </p:txBody>
      </p:sp>
      <p:sp>
        <p:nvSpPr>
          <p:cNvPr id="4" name="Slide Number Placeholder 3">
            <a:extLst>
              <a:ext uri="{FF2B5EF4-FFF2-40B4-BE49-F238E27FC236}">
                <a16:creationId xmlns:a16="http://schemas.microsoft.com/office/drawing/2014/main" id="{62B10AF0-8454-4A25-A908-BB69590E10F6}"/>
              </a:ext>
            </a:extLst>
          </p:cNvPr>
          <p:cNvSpPr>
            <a:spLocks noGrp="1"/>
          </p:cNvSpPr>
          <p:nvPr>
            <p:ph type="sldNum" sz="quarter" idx="12"/>
          </p:nvPr>
        </p:nvSpPr>
        <p:spPr/>
        <p:txBody>
          <a:bodyPr/>
          <a:lstStyle/>
          <a:p>
            <a:fld id="{895F941F-37F6-4B1F-AEB2-74CB5EFF426C}" type="slidenum">
              <a:rPr lang="en-US" smtClean="0"/>
              <a:pPr/>
              <a:t>280</a:t>
            </a:fld>
            <a:endParaRPr lang="en-US" dirty="0"/>
          </a:p>
        </p:txBody>
      </p:sp>
    </p:spTree>
    <p:extLst>
      <p:ext uri="{BB962C8B-B14F-4D97-AF65-F5344CB8AC3E}">
        <p14:creationId xmlns:p14="http://schemas.microsoft.com/office/powerpoint/2010/main" val="1877713889"/>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B51F6-47E6-4BE6-AE07-6B2A8900CA47}"/>
              </a:ext>
            </a:extLst>
          </p:cNvPr>
          <p:cNvSpPr>
            <a:spLocks noGrp="1"/>
          </p:cNvSpPr>
          <p:nvPr>
            <p:ph type="title"/>
          </p:nvPr>
        </p:nvSpPr>
        <p:spPr>
          <a:xfrm>
            <a:off x="358168" y="214949"/>
            <a:ext cx="12683496" cy="1475003"/>
          </a:xfrm>
        </p:spPr>
        <p:txBody>
          <a:bodyPr/>
          <a:lstStyle/>
          <a:p>
            <a:r>
              <a:rPr lang="en-US" sz="4000" dirty="0">
                <a:solidFill>
                  <a:schemeClr val="accent1"/>
                </a:solidFill>
              </a:rPr>
              <a:t>GG0170R, Wheel 50 Feet with Two Turns, and GG0170RR, Indicate the Type of Wheelchair or Scooter Used</a:t>
            </a:r>
          </a:p>
        </p:txBody>
      </p:sp>
      <p:sp>
        <p:nvSpPr>
          <p:cNvPr id="3" name="Content Placeholder 2">
            <a:extLst>
              <a:ext uri="{FF2B5EF4-FFF2-40B4-BE49-F238E27FC236}">
                <a16:creationId xmlns:a16="http://schemas.microsoft.com/office/drawing/2014/main" id="{4469A9C7-E9A1-427B-937E-C4ADEDEA8691}"/>
              </a:ext>
            </a:extLst>
          </p:cNvPr>
          <p:cNvSpPr>
            <a:spLocks noGrp="1"/>
          </p:cNvSpPr>
          <p:nvPr>
            <p:ph idx="1"/>
          </p:nvPr>
        </p:nvSpPr>
        <p:spPr>
          <a:xfrm>
            <a:off x="653812" y="4249005"/>
            <a:ext cx="11636506" cy="5169633"/>
          </a:xfrm>
        </p:spPr>
        <p:txBody>
          <a:bodyPr/>
          <a:lstStyle/>
          <a:p>
            <a:pPr marL="457200" indent="-457200">
              <a:buFont typeface="Arial" panose="020B0604020202020204" pitchFamily="34" charset="0"/>
              <a:buChar char="•"/>
            </a:pPr>
            <a:r>
              <a:rPr lang="en-US" sz="3200" dirty="0">
                <a:solidFill>
                  <a:schemeClr val="tx1"/>
                </a:solidFill>
              </a:rPr>
              <a:t>Once seated in the wheelchair or scooter, the activity includes wheeling at least 50 feet and making two turns. </a:t>
            </a:r>
          </a:p>
          <a:p>
            <a:pPr marL="457200" indent="-457200">
              <a:buFont typeface="Arial" panose="020B0604020202020204" pitchFamily="34" charset="0"/>
              <a:buChar char="•"/>
            </a:pPr>
            <a:r>
              <a:rPr lang="en-US" sz="3200" dirty="0">
                <a:solidFill>
                  <a:schemeClr val="tx1"/>
                </a:solidFill>
              </a:rPr>
              <a:t>Indicate whether the wheelchair or scooter used is manual or motorized. </a:t>
            </a:r>
          </a:p>
          <a:p>
            <a:pPr marL="457200" indent="-457200">
              <a:buFont typeface="Arial" panose="020B0604020202020204" pitchFamily="34" charset="0"/>
              <a:buChar char="•"/>
            </a:pPr>
            <a:r>
              <a:rPr lang="en-US" sz="3200" dirty="0">
                <a:solidFill>
                  <a:schemeClr val="tx1"/>
                </a:solidFill>
              </a:rPr>
              <a:t>The turns are 90 degree turns and may be in the same direction (two 90 degree turns to the right or two 90 degree turns to the left) or may be in different directions (one 90 degree turn to the right and one 90 degree turn to the left). </a:t>
            </a:r>
          </a:p>
          <a:p>
            <a:pPr marL="457200" indent="-457200">
              <a:buFont typeface="Arial" panose="020B0604020202020204" pitchFamily="34" charset="0"/>
              <a:buChar char="•"/>
            </a:pPr>
            <a:r>
              <a:rPr lang="en-US" sz="3200" dirty="0">
                <a:solidFill>
                  <a:schemeClr val="tx1"/>
                </a:solidFill>
              </a:rPr>
              <a:t>The 90 degree turns should occur at the patient’s ability level (i.e., not jeopardizing patient safety). </a:t>
            </a:r>
          </a:p>
          <a:p>
            <a:pPr marL="0" indent="0"/>
            <a:endParaRPr lang="en-US" dirty="0"/>
          </a:p>
        </p:txBody>
      </p:sp>
      <p:sp>
        <p:nvSpPr>
          <p:cNvPr id="4" name="Slide Number Placeholder 3">
            <a:extLst>
              <a:ext uri="{FF2B5EF4-FFF2-40B4-BE49-F238E27FC236}">
                <a16:creationId xmlns:a16="http://schemas.microsoft.com/office/drawing/2014/main" id="{66C9F3E3-2329-4472-8627-2E75672E1AF5}"/>
              </a:ext>
            </a:extLst>
          </p:cNvPr>
          <p:cNvSpPr>
            <a:spLocks noGrp="1"/>
          </p:cNvSpPr>
          <p:nvPr>
            <p:ph type="sldNum" sz="quarter" idx="12"/>
          </p:nvPr>
        </p:nvSpPr>
        <p:spPr/>
        <p:txBody>
          <a:bodyPr/>
          <a:lstStyle/>
          <a:p>
            <a:fld id="{895F941F-37F6-4B1F-AEB2-74CB5EFF426C}" type="slidenum">
              <a:rPr lang="en-US" smtClean="0"/>
              <a:pPr/>
              <a:t>281</a:t>
            </a:fld>
            <a:endParaRPr lang="en-US" dirty="0"/>
          </a:p>
        </p:txBody>
      </p:sp>
      <p:pic>
        <p:nvPicPr>
          <p:cNvPr id="6" name="Picture 5">
            <a:extLst>
              <a:ext uri="{FF2B5EF4-FFF2-40B4-BE49-F238E27FC236}">
                <a16:creationId xmlns:a16="http://schemas.microsoft.com/office/drawing/2014/main" id="{4E95499B-2DD3-4AB6-836B-6BA40E1648CC}"/>
              </a:ext>
            </a:extLst>
          </p:cNvPr>
          <p:cNvPicPr>
            <a:picLocks noChangeAspect="1"/>
          </p:cNvPicPr>
          <p:nvPr/>
        </p:nvPicPr>
        <p:blipFill>
          <a:blip r:embed="rId3"/>
          <a:stretch>
            <a:fillRect/>
          </a:stretch>
        </p:blipFill>
        <p:spPr>
          <a:xfrm>
            <a:off x="34574" y="1689952"/>
            <a:ext cx="13007090" cy="2559053"/>
          </a:xfrm>
          <a:prstGeom prst="rect">
            <a:avLst/>
          </a:prstGeom>
        </p:spPr>
      </p:pic>
    </p:spTree>
    <p:extLst>
      <p:ext uri="{BB962C8B-B14F-4D97-AF65-F5344CB8AC3E}">
        <p14:creationId xmlns:p14="http://schemas.microsoft.com/office/powerpoint/2010/main" val="426646446"/>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4C7CB-445B-4B19-9A4C-A7C0EF5B4C07}"/>
              </a:ext>
            </a:extLst>
          </p:cNvPr>
          <p:cNvSpPr>
            <a:spLocks noGrp="1"/>
          </p:cNvSpPr>
          <p:nvPr>
            <p:ph type="title"/>
          </p:nvPr>
        </p:nvSpPr>
        <p:spPr>
          <a:xfrm>
            <a:off x="59365" y="365919"/>
            <a:ext cx="12957508" cy="860148"/>
          </a:xfrm>
        </p:spPr>
        <p:txBody>
          <a:bodyPr/>
          <a:lstStyle/>
          <a:p>
            <a:pPr algn="ctr"/>
            <a:r>
              <a:rPr lang="en-US" sz="4800" dirty="0">
                <a:solidFill>
                  <a:schemeClr val="accent1"/>
                </a:solidFill>
              </a:rPr>
              <a:t>GG0170L Walking 10 Feet on Uneven Surfaces</a:t>
            </a:r>
          </a:p>
        </p:txBody>
      </p:sp>
      <p:sp>
        <p:nvSpPr>
          <p:cNvPr id="3" name="Content Placeholder 2">
            <a:extLst>
              <a:ext uri="{FF2B5EF4-FFF2-40B4-BE49-F238E27FC236}">
                <a16:creationId xmlns:a16="http://schemas.microsoft.com/office/drawing/2014/main" id="{8704E367-840A-4728-9623-64D704D1AEC8}"/>
              </a:ext>
            </a:extLst>
          </p:cNvPr>
          <p:cNvSpPr>
            <a:spLocks noGrp="1"/>
          </p:cNvSpPr>
          <p:nvPr>
            <p:ph idx="1"/>
          </p:nvPr>
        </p:nvSpPr>
        <p:spPr>
          <a:xfrm>
            <a:off x="719866" y="1510775"/>
            <a:ext cx="11636506" cy="6934200"/>
          </a:xfrm>
        </p:spPr>
        <p:txBody>
          <a:bodyPr/>
          <a:lstStyle/>
          <a:p>
            <a:pPr marL="685800" indent="-685800">
              <a:buFont typeface="Arial" panose="020B0604020202020204" pitchFamily="34" charset="0"/>
              <a:buChar char="•"/>
            </a:pPr>
            <a:r>
              <a:rPr lang="en-US" sz="4000" dirty="0">
                <a:solidFill>
                  <a:schemeClr val="tx1"/>
                </a:solidFill>
              </a:rPr>
              <a:t>Once standing – walk 10 feet on uneven or sloping surfaces indoor or outdoor, such as turf or gravel</a:t>
            </a:r>
          </a:p>
          <a:p>
            <a:pPr marL="685800" indent="-685800">
              <a:buFont typeface="Arial" panose="020B0604020202020204" pitchFamily="34" charset="0"/>
              <a:buChar char="•"/>
            </a:pPr>
            <a:r>
              <a:rPr lang="en-US" sz="4000" dirty="0">
                <a:solidFill>
                  <a:schemeClr val="tx1"/>
                </a:solidFill>
              </a:rPr>
              <a:t>If not able to attempt because no uneven surfaces are available, or there are weather or other environmental constraints-and the patient’s usual status for walking 10 feet on uneven surfaces cannot be determined – code 10.  Not attempted due to environmental limitations.</a:t>
            </a:r>
          </a:p>
          <a:p>
            <a:pPr marL="685800" indent="-685800">
              <a:buFont typeface="Arial" panose="020B0604020202020204" pitchFamily="34" charset="0"/>
              <a:buChar char="•"/>
            </a:pPr>
            <a:r>
              <a:rPr lang="en-US" sz="4000" dirty="0">
                <a:solidFill>
                  <a:schemeClr val="tx1"/>
                </a:solidFill>
              </a:rPr>
              <a:t>Use of adaptive device/equipment should not affect scoring.</a:t>
            </a:r>
          </a:p>
        </p:txBody>
      </p:sp>
      <p:sp>
        <p:nvSpPr>
          <p:cNvPr id="4" name="Slide Number Placeholder 3">
            <a:extLst>
              <a:ext uri="{FF2B5EF4-FFF2-40B4-BE49-F238E27FC236}">
                <a16:creationId xmlns:a16="http://schemas.microsoft.com/office/drawing/2014/main" id="{3F252A52-6249-4751-9020-1A97B3A06535}"/>
              </a:ext>
            </a:extLst>
          </p:cNvPr>
          <p:cNvSpPr>
            <a:spLocks noGrp="1"/>
          </p:cNvSpPr>
          <p:nvPr>
            <p:ph type="sldNum" sz="quarter" idx="12"/>
          </p:nvPr>
        </p:nvSpPr>
        <p:spPr/>
        <p:txBody>
          <a:bodyPr/>
          <a:lstStyle/>
          <a:p>
            <a:fld id="{895F941F-37F6-4B1F-AEB2-74CB5EFF426C}" type="slidenum">
              <a:rPr lang="en-US" smtClean="0"/>
              <a:pPr/>
              <a:t>282</a:t>
            </a:fld>
            <a:endParaRPr lang="en-US" dirty="0"/>
          </a:p>
        </p:txBody>
      </p:sp>
    </p:spTree>
    <p:extLst>
      <p:ext uri="{BB962C8B-B14F-4D97-AF65-F5344CB8AC3E}">
        <p14:creationId xmlns:p14="http://schemas.microsoft.com/office/powerpoint/2010/main" val="3919449442"/>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624DC-FAD0-48AD-9C37-5A55EA50DC53}"/>
              </a:ext>
            </a:extLst>
          </p:cNvPr>
          <p:cNvSpPr>
            <a:spLocks noGrp="1"/>
          </p:cNvSpPr>
          <p:nvPr>
            <p:ph type="title"/>
          </p:nvPr>
        </p:nvSpPr>
        <p:spPr>
          <a:xfrm>
            <a:off x="574981" y="365919"/>
            <a:ext cx="12322035" cy="860148"/>
          </a:xfrm>
        </p:spPr>
        <p:txBody>
          <a:bodyPr/>
          <a:lstStyle/>
          <a:p>
            <a:pPr algn="ctr"/>
            <a:r>
              <a:rPr lang="en-US" sz="5400" dirty="0">
                <a:solidFill>
                  <a:schemeClr val="accent1"/>
                </a:solidFill>
              </a:rPr>
              <a:t>GG0170I Walk 10 Feet Scenario</a:t>
            </a:r>
          </a:p>
        </p:txBody>
      </p:sp>
      <p:sp>
        <p:nvSpPr>
          <p:cNvPr id="3" name="Content Placeholder 2">
            <a:extLst>
              <a:ext uri="{FF2B5EF4-FFF2-40B4-BE49-F238E27FC236}">
                <a16:creationId xmlns:a16="http://schemas.microsoft.com/office/drawing/2014/main" id="{147A83E5-988D-41E5-BBC8-509C0393D779}"/>
              </a:ext>
            </a:extLst>
          </p:cNvPr>
          <p:cNvSpPr>
            <a:spLocks noGrp="1"/>
          </p:cNvSpPr>
          <p:nvPr>
            <p:ph idx="1"/>
          </p:nvPr>
        </p:nvSpPr>
        <p:spPr>
          <a:xfrm>
            <a:off x="574981" y="1432719"/>
            <a:ext cx="11636506" cy="7296964"/>
          </a:xfrm>
        </p:spPr>
        <p:txBody>
          <a:bodyPr/>
          <a:lstStyle/>
          <a:p>
            <a:pPr marL="685800" indent="-685800">
              <a:buFont typeface="Arial" panose="020B0604020202020204" pitchFamily="34" charset="0"/>
              <a:buChar char="•"/>
            </a:pPr>
            <a:r>
              <a:rPr lang="en-US" sz="4000" dirty="0"/>
              <a:t>Mr. L had bilateral amputations 3 years ago, and prior to this HH admission he used a wheelchair and did not walk.  At SOC, Mr. L does not use prosthetic devices and only uses a wheelchair for mobility.  His care plan includes assisting with fitting and use of bilateral lower extremity prostheses.  Therapist’s care plan goal is for Mr. L to walk distances of 30 feet with supervision within his home and then discharge to outpatient therapy. </a:t>
            </a:r>
          </a:p>
          <a:p>
            <a:pPr marL="685800" indent="-685800">
              <a:buFont typeface="Arial" panose="020B0604020202020204" pitchFamily="34" charset="0"/>
              <a:buChar char="•"/>
            </a:pPr>
            <a:r>
              <a:rPr lang="en-US" sz="4000" dirty="0"/>
              <a:t>How would you code SOC Performance?</a:t>
            </a:r>
          </a:p>
          <a:p>
            <a:pPr marL="685800" indent="-685800">
              <a:buFont typeface="Arial" panose="020B0604020202020204" pitchFamily="34" charset="0"/>
              <a:buChar char="•"/>
            </a:pPr>
            <a:r>
              <a:rPr lang="en-US" sz="4000" dirty="0"/>
              <a:t>Discharge Goal?</a:t>
            </a:r>
          </a:p>
        </p:txBody>
      </p:sp>
      <p:sp>
        <p:nvSpPr>
          <p:cNvPr id="4" name="Slide Number Placeholder 3">
            <a:extLst>
              <a:ext uri="{FF2B5EF4-FFF2-40B4-BE49-F238E27FC236}">
                <a16:creationId xmlns:a16="http://schemas.microsoft.com/office/drawing/2014/main" id="{4201D4B9-6573-4EF6-B5CC-C891E1E95419}"/>
              </a:ext>
            </a:extLst>
          </p:cNvPr>
          <p:cNvSpPr>
            <a:spLocks noGrp="1"/>
          </p:cNvSpPr>
          <p:nvPr>
            <p:ph type="sldNum" sz="quarter" idx="12"/>
          </p:nvPr>
        </p:nvSpPr>
        <p:spPr/>
        <p:txBody>
          <a:bodyPr/>
          <a:lstStyle/>
          <a:p>
            <a:fld id="{895F941F-37F6-4B1F-AEB2-74CB5EFF426C}" type="slidenum">
              <a:rPr lang="en-US" smtClean="0"/>
              <a:pPr/>
              <a:t>283</a:t>
            </a:fld>
            <a:endParaRPr lang="en-US" dirty="0"/>
          </a:p>
        </p:txBody>
      </p:sp>
    </p:spTree>
    <p:extLst>
      <p:ext uri="{BB962C8B-B14F-4D97-AF65-F5344CB8AC3E}">
        <p14:creationId xmlns:p14="http://schemas.microsoft.com/office/powerpoint/2010/main" val="3785430105"/>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401" y="137318"/>
            <a:ext cx="11768614" cy="771499"/>
          </a:xfrm>
        </p:spPr>
        <p:txBody>
          <a:bodyPr>
            <a:normAutofit/>
          </a:bodyPr>
          <a:lstStyle/>
          <a:p>
            <a:pPr algn="ctr"/>
            <a:r>
              <a:rPr lang="en-US" sz="3700" u="sng" dirty="0">
                <a:solidFill>
                  <a:schemeClr val="accent1"/>
                </a:solidFill>
              </a:rPr>
              <a:t>M1860 Ambulation/Locomotion</a:t>
            </a:r>
          </a:p>
        </p:txBody>
      </p:sp>
      <p:sp>
        <p:nvSpPr>
          <p:cNvPr id="3" name="Content Placeholder 2"/>
          <p:cNvSpPr>
            <a:spLocks noGrp="1"/>
          </p:cNvSpPr>
          <p:nvPr>
            <p:ph idx="1"/>
          </p:nvPr>
        </p:nvSpPr>
        <p:spPr>
          <a:xfrm>
            <a:off x="365919" y="975519"/>
            <a:ext cx="12123566" cy="8443119"/>
          </a:xfrm>
        </p:spPr>
        <p:txBody>
          <a:bodyPr>
            <a:normAutofit fontScale="85000" lnSpcReduction="10000"/>
          </a:bodyPr>
          <a:lstStyle/>
          <a:p>
            <a:pPr marL="382203" lvl="1" indent="-382203">
              <a:spcBef>
                <a:spcPts val="0"/>
              </a:spcBef>
              <a:spcAft>
                <a:spcPts val="600"/>
              </a:spcAft>
              <a:buSzPct val="70000"/>
            </a:pPr>
            <a:r>
              <a:rPr lang="en-US" sz="3600" dirty="0">
                <a:solidFill>
                  <a:srgbClr val="000000"/>
                </a:solidFill>
              </a:rPr>
              <a:t>If NO walking device, but is clearly </a:t>
            </a:r>
            <a:r>
              <a:rPr lang="en-US" sz="3600" b="1" dirty="0">
                <a:solidFill>
                  <a:srgbClr val="000000"/>
                </a:solidFill>
              </a:rPr>
              <a:t>not safe walking alone</a:t>
            </a:r>
            <a:r>
              <a:rPr lang="en-US" sz="3600" dirty="0">
                <a:solidFill>
                  <a:srgbClr val="000000"/>
                </a:solidFill>
              </a:rPr>
              <a:t>, select </a:t>
            </a:r>
            <a:br>
              <a:rPr lang="en-US" sz="3600" dirty="0">
                <a:solidFill>
                  <a:srgbClr val="000000"/>
                </a:solidFill>
              </a:rPr>
            </a:br>
            <a:r>
              <a:rPr lang="en-US" sz="3600" b="1" dirty="0">
                <a:solidFill>
                  <a:srgbClr val="000000"/>
                </a:solidFill>
              </a:rPr>
              <a:t>Response “3” </a:t>
            </a:r>
            <a:r>
              <a:rPr lang="en-US" sz="3600" dirty="0">
                <a:solidFill>
                  <a:srgbClr val="000000"/>
                </a:solidFill>
              </a:rPr>
              <a:t>- able to walk only with the supervision or assistance of another person at </a:t>
            </a:r>
            <a:r>
              <a:rPr lang="en-US" sz="3600" b="1" dirty="0">
                <a:solidFill>
                  <a:srgbClr val="000000"/>
                </a:solidFill>
              </a:rPr>
              <a:t>all times</a:t>
            </a:r>
            <a:r>
              <a:rPr lang="en-US" sz="3600" dirty="0">
                <a:solidFill>
                  <a:srgbClr val="000000"/>
                </a:solidFill>
              </a:rPr>
              <a:t>, </a:t>
            </a:r>
            <a:r>
              <a:rPr lang="en-US" sz="3600" b="1" dirty="0">
                <a:solidFill>
                  <a:srgbClr val="000000"/>
                </a:solidFill>
              </a:rPr>
              <a:t>unless</a:t>
            </a:r>
            <a:r>
              <a:rPr lang="en-US" sz="3600" dirty="0">
                <a:solidFill>
                  <a:srgbClr val="000000"/>
                </a:solidFill>
              </a:rPr>
              <a:t> the person is </a:t>
            </a:r>
            <a:r>
              <a:rPr lang="en-US" sz="3600" b="1" dirty="0">
                <a:solidFill>
                  <a:srgbClr val="000000"/>
                </a:solidFill>
              </a:rPr>
              <a:t>chair fast.</a:t>
            </a:r>
          </a:p>
          <a:p>
            <a:pPr marL="0" lvl="1" indent="0">
              <a:spcBef>
                <a:spcPts val="0"/>
              </a:spcBef>
              <a:spcAft>
                <a:spcPts val="600"/>
              </a:spcAft>
              <a:buSzPct val="70000"/>
              <a:buNone/>
            </a:pPr>
            <a:endParaRPr lang="en-US" sz="1900" dirty="0">
              <a:solidFill>
                <a:srgbClr val="000000"/>
              </a:solidFill>
            </a:endParaRPr>
          </a:p>
          <a:p>
            <a:pPr marL="382203" lvl="1" indent="-382203">
              <a:spcBef>
                <a:spcPts val="0"/>
              </a:spcBef>
              <a:spcAft>
                <a:spcPts val="600"/>
              </a:spcAft>
              <a:buSzPct val="70000"/>
            </a:pPr>
            <a:r>
              <a:rPr lang="en-US" sz="3600" dirty="0">
                <a:solidFill>
                  <a:srgbClr val="000000"/>
                </a:solidFill>
              </a:rPr>
              <a:t>“Usual Status greater than 50% of the Time” does </a:t>
            </a:r>
            <a:r>
              <a:rPr lang="en-US" sz="3600" b="1" dirty="0">
                <a:solidFill>
                  <a:srgbClr val="000000"/>
                </a:solidFill>
              </a:rPr>
              <a:t>NOT</a:t>
            </a:r>
            <a:r>
              <a:rPr lang="en-US" sz="3600" dirty="0">
                <a:solidFill>
                  <a:srgbClr val="000000"/>
                </a:solidFill>
              </a:rPr>
              <a:t> apply when determining if patient is </a:t>
            </a:r>
            <a:r>
              <a:rPr lang="en-US" sz="3600" dirty="0" err="1">
                <a:solidFill>
                  <a:srgbClr val="000000"/>
                </a:solidFill>
              </a:rPr>
              <a:t>Chairfast</a:t>
            </a:r>
            <a:r>
              <a:rPr lang="en-US" sz="3600" dirty="0">
                <a:solidFill>
                  <a:srgbClr val="000000"/>
                </a:solidFill>
              </a:rPr>
              <a:t> or Bedfast.  Example:</a:t>
            </a:r>
          </a:p>
          <a:p>
            <a:pPr marL="677774" lvl="2" indent="-382203">
              <a:spcBef>
                <a:spcPts val="0"/>
              </a:spcBef>
              <a:spcAft>
                <a:spcPts val="600"/>
              </a:spcAft>
              <a:buSzPct val="70000"/>
            </a:pPr>
            <a:r>
              <a:rPr lang="en-US" sz="3600" dirty="0">
                <a:solidFill>
                  <a:srgbClr val="000000"/>
                </a:solidFill>
              </a:rPr>
              <a:t>Spends most of the day in bed = NOT Bedfast</a:t>
            </a:r>
          </a:p>
          <a:p>
            <a:pPr marL="677774" lvl="2" indent="-382203">
              <a:spcBef>
                <a:spcPts val="0"/>
              </a:spcBef>
              <a:spcAft>
                <a:spcPts val="600"/>
              </a:spcAft>
              <a:buSzPct val="70000"/>
            </a:pPr>
            <a:r>
              <a:rPr lang="en-US" sz="3600" dirty="0">
                <a:solidFill>
                  <a:srgbClr val="000000"/>
                </a:solidFill>
              </a:rPr>
              <a:t>Uses wheelchair 75% &amp; walks 25% = NOT </a:t>
            </a:r>
            <a:r>
              <a:rPr lang="en-US" sz="3600" dirty="0" err="1">
                <a:solidFill>
                  <a:srgbClr val="000000"/>
                </a:solidFill>
              </a:rPr>
              <a:t>Chairfast</a:t>
            </a:r>
            <a:endParaRPr lang="en-US" sz="3600" dirty="0">
              <a:solidFill>
                <a:srgbClr val="000000"/>
              </a:solidFill>
            </a:endParaRPr>
          </a:p>
          <a:p>
            <a:pPr marL="0" lvl="1" indent="0">
              <a:spcBef>
                <a:spcPts val="0"/>
              </a:spcBef>
              <a:spcAft>
                <a:spcPts val="600"/>
              </a:spcAft>
              <a:buSzPct val="70000"/>
              <a:buNone/>
            </a:pPr>
            <a:endParaRPr lang="en-US" sz="1900" dirty="0">
              <a:solidFill>
                <a:srgbClr val="000000"/>
              </a:solidFill>
            </a:endParaRPr>
          </a:p>
          <a:p>
            <a:pPr marL="382203" lvl="1" indent="-382203">
              <a:spcBef>
                <a:spcPts val="0"/>
              </a:spcBef>
              <a:spcAft>
                <a:spcPts val="600"/>
              </a:spcAft>
              <a:buSzPct val="70000"/>
            </a:pPr>
            <a:r>
              <a:rPr lang="en-US" sz="3600" dirty="0">
                <a:solidFill>
                  <a:srgbClr val="000000"/>
                </a:solidFill>
              </a:rPr>
              <a:t>If chairfast, assess the patient’s ability to </a:t>
            </a:r>
            <a:r>
              <a:rPr lang="en-US" sz="3600" b="1" dirty="0">
                <a:solidFill>
                  <a:srgbClr val="000000"/>
                </a:solidFill>
              </a:rPr>
              <a:t>safely propel</a:t>
            </a:r>
            <a:r>
              <a:rPr lang="en-US" sz="3600" dirty="0">
                <a:solidFill>
                  <a:srgbClr val="000000"/>
                </a:solidFill>
              </a:rPr>
              <a:t> wheelchair independently, whether the wheelchair is a powered or manual version.</a:t>
            </a:r>
          </a:p>
          <a:p>
            <a:pPr marL="0" lvl="1" indent="0">
              <a:spcBef>
                <a:spcPts val="0"/>
              </a:spcBef>
              <a:spcAft>
                <a:spcPts val="600"/>
              </a:spcAft>
              <a:buSzPct val="70000"/>
              <a:buNone/>
            </a:pPr>
            <a:endParaRPr lang="en-US" sz="1900" b="1" dirty="0">
              <a:solidFill>
                <a:srgbClr val="000000"/>
              </a:solidFill>
            </a:endParaRPr>
          </a:p>
          <a:p>
            <a:pPr marL="382203" lvl="1" indent="-382203">
              <a:spcBef>
                <a:spcPts val="0"/>
              </a:spcBef>
              <a:spcAft>
                <a:spcPts val="600"/>
              </a:spcAft>
              <a:buSzPct val="70000"/>
            </a:pPr>
            <a:r>
              <a:rPr lang="en-US" sz="3600" b="1" dirty="0">
                <a:solidFill>
                  <a:srgbClr val="000000"/>
                </a:solidFill>
              </a:rPr>
              <a:t>Response “4”</a:t>
            </a:r>
            <a:r>
              <a:rPr lang="en-US" sz="3600" dirty="0">
                <a:solidFill>
                  <a:srgbClr val="000000"/>
                </a:solidFill>
              </a:rPr>
              <a:t>– </a:t>
            </a:r>
            <a:r>
              <a:rPr lang="en-US" sz="3600" dirty="0" err="1">
                <a:solidFill>
                  <a:srgbClr val="000000"/>
                </a:solidFill>
              </a:rPr>
              <a:t>Chairfast</a:t>
            </a:r>
            <a:r>
              <a:rPr lang="en-US" sz="3600" dirty="0">
                <a:solidFill>
                  <a:srgbClr val="000000"/>
                </a:solidFill>
              </a:rPr>
              <a:t> - Unable to ambulate even with the use of assistive devices and/or continuous assistance.  They are also not confined to a bed. </a:t>
            </a:r>
            <a:r>
              <a:rPr lang="en-US" sz="3600" b="1" dirty="0">
                <a:solidFill>
                  <a:srgbClr val="000000"/>
                </a:solidFill>
              </a:rPr>
              <a:t>Able to wheel self.</a:t>
            </a:r>
          </a:p>
          <a:p>
            <a:pPr marL="0" lvl="1" indent="0">
              <a:spcBef>
                <a:spcPts val="0"/>
              </a:spcBef>
              <a:spcAft>
                <a:spcPts val="600"/>
              </a:spcAft>
              <a:buSzPct val="70000"/>
              <a:buNone/>
            </a:pPr>
            <a:endParaRPr lang="en-US" sz="1900" b="1" dirty="0">
              <a:solidFill>
                <a:srgbClr val="000000"/>
              </a:solidFill>
            </a:endParaRPr>
          </a:p>
          <a:p>
            <a:pPr marL="382203" lvl="1" indent="-382203">
              <a:spcBef>
                <a:spcPts val="0"/>
              </a:spcBef>
              <a:spcAft>
                <a:spcPts val="600"/>
              </a:spcAft>
              <a:buSzPct val="70000"/>
            </a:pPr>
            <a:r>
              <a:rPr lang="en-US" sz="3600" b="1" dirty="0">
                <a:solidFill>
                  <a:srgbClr val="000000"/>
                </a:solidFill>
              </a:rPr>
              <a:t>Response “5” </a:t>
            </a:r>
            <a:r>
              <a:rPr lang="en-US" sz="3600" dirty="0">
                <a:solidFill>
                  <a:srgbClr val="000000"/>
                </a:solidFill>
              </a:rPr>
              <a:t>– </a:t>
            </a:r>
            <a:r>
              <a:rPr lang="en-US" sz="3600" dirty="0" err="1">
                <a:solidFill>
                  <a:srgbClr val="000000"/>
                </a:solidFill>
              </a:rPr>
              <a:t>Chairfast</a:t>
            </a:r>
            <a:r>
              <a:rPr lang="en-US" sz="3600" dirty="0">
                <a:solidFill>
                  <a:srgbClr val="000000"/>
                </a:solidFill>
              </a:rPr>
              <a:t> - Same as above and </a:t>
            </a:r>
            <a:r>
              <a:rPr lang="en-US" sz="3600" b="1" dirty="0">
                <a:solidFill>
                  <a:srgbClr val="000000"/>
                </a:solidFill>
              </a:rPr>
              <a:t>Unable to wheel self</a:t>
            </a:r>
            <a:r>
              <a:rPr lang="en-US" sz="3600" dirty="0">
                <a:solidFill>
                  <a:srgbClr val="000000"/>
                </a:solidFill>
              </a:rPr>
              <a:t>.</a:t>
            </a:r>
          </a:p>
          <a:p>
            <a:pPr marL="0" lvl="1" indent="0">
              <a:spcBef>
                <a:spcPts val="0"/>
              </a:spcBef>
              <a:spcAft>
                <a:spcPts val="600"/>
              </a:spcAft>
              <a:buSzPct val="70000"/>
              <a:buNone/>
            </a:pPr>
            <a:endParaRPr lang="en-US" sz="1900" dirty="0">
              <a:solidFill>
                <a:srgbClr val="000000"/>
              </a:solidFill>
            </a:endParaRPr>
          </a:p>
          <a:p>
            <a:pPr marL="382203" lvl="1" indent="-382203">
              <a:spcBef>
                <a:spcPts val="0"/>
              </a:spcBef>
              <a:spcAft>
                <a:spcPts val="600"/>
              </a:spcAft>
              <a:buSzPct val="70000"/>
            </a:pPr>
            <a:r>
              <a:rPr lang="en-US" sz="3600" b="1" dirty="0">
                <a:solidFill>
                  <a:srgbClr val="000000"/>
                </a:solidFill>
              </a:rPr>
              <a:t>Response “6” </a:t>
            </a:r>
            <a:r>
              <a:rPr lang="en-US" sz="3600" dirty="0">
                <a:solidFill>
                  <a:srgbClr val="000000"/>
                </a:solidFill>
              </a:rPr>
              <a:t>– Bedfast - unable to ambulate or be in up in a chair.</a:t>
            </a:r>
          </a:p>
          <a:p>
            <a:pPr>
              <a:spcBef>
                <a:spcPts val="0"/>
              </a:spcBef>
              <a:spcAft>
                <a:spcPts val="600"/>
              </a:spcAft>
            </a:pPr>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284</a:t>
            </a:fld>
            <a:endParaRPr lang="en-US" dirty="0"/>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3519"/>
            <a:ext cx="13076238" cy="584755"/>
          </a:xfrm>
        </p:spPr>
        <p:txBody>
          <a:bodyPr>
            <a:noAutofit/>
          </a:bodyPr>
          <a:lstStyle/>
          <a:p>
            <a:pPr algn="ctr"/>
            <a:r>
              <a:rPr lang="en-US" sz="4000" dirty="0"/>
              <a:t> </a:t>
            </a:r>
            <a:r>
              <a:rPr lang="en-US" sz="4000" dirty="0">
                <a:solidFill>
                  <a:schemeClr val="accent1"/>
                </a:solidFill>
              </a:rPr>
              <a:t>Test Your Knowledge</a:t>
            </a:r>
            <a:endParaRPr lang="en-US" sz="3600" u="sng" dirty="0">
              <a:solidFill>
                <a:schemeClr val="accent1"/>
              </a:solidFill>
            </a:endParaRPr>
          </a:p>
        </p:txBody>
      </p:sp>
      <p:sp>
        <p:nvSpPr>
          <p:cNvPr id="3" name="Content Placeholder 2"/>
          <p:cNvSpPr>
            <a:spLocks noGrp="1"/>
          </p:cNvSpPr>
          <p:nvPr>
            <p:ph idx="1"/>
          </p:nvPr>
        </p:nvSpPr>
        <p:spPr>
          <a:xfrm>
            <a:off x="61120" y="746919"/>
            <a:ext cx="12801600" cy="8976520"/>
          </a:xfrm>
        </p:spPr>
        <p:txBody>
          <a:bodyPr>
            <a:normAutofit/>
          </a:bodyPr>
          <a:lstStyle/>
          <a:p>
            <a:pPr marL="123825" lvl="1" indent="0">
              <a:buNone/>
            </a:pPr>
            <a:r>
              <a:rPr lang="en-US" sz="3200" b="1" dirty="0">
                <a:solidFill>
                  <a:srgbClr val="000000"/>
                </a:solidFill>
              </a:rPr>
              <a:t>Example:  </a:t>
            </a:r>
            <a:r>
              <a:rPr lang="en-US" sz="3200" dirty="0">
                <a:solidFill>
                  <a:srgbClr val="000000"/>
                </a:solidFill>
              </a:rPr>
              <a:t>If patient does not require human assist, but safely ambulates with a walker in some areas of the home and a cane in other areas – enter response that reflects the device that best supports safe ambulation on all surfaces the patient routinely encounters</a:t>
            </a:r>
          </a:p>
          <a:p>
            <a:pPr marL="123825" lvl="1" indent="0">
              <a:buNone/>
            </a:pPr>
            <a:r>
              <a:rPr lang="en-US" sz="3200" b="1" dirty="0">
                <a:solidFill>
                  <a:srgbClr val="000000"/>
                </a:solidFill>
              </a:rPr>
              <a:t>Scenario:  </a:t>
            </a:r>
            <a:r>
              <a:rPr lang="en-US" sz="3200" dirty="0">
                <a:solidFill>
                  <a:srgbClr val="000000"/>
                </a:solidFill>
              </a:rPr>
              <a:t>If  a walker is required for safe ambulation in living room even if there are some instances  (in hallway) where a cane is adequate.    </a:t>
            </a:r>
          </a:p>
          <a:p>
            <a:pPr marL="123825" lvl="1" indent="0">
              <a:buNone/>
            </a:pPr>
            <a:r>
              <a:rPr lang="en-US" sz="3200" b="1" dirty="0">
                <a:solidFill>
                  <a:srgbClr val="000000"/>
                </a:solidFill>
              </a:rPr>
              <a:t>Which Response?     </a:t>
            </a:r>
            <a:r>
              <a:rPr lang="en-US" b="1" dirty="0"/>
              <a:t>__________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285</a:t>
            </a:fld>
            <a:endParaRPr lang="en-US" dirty="0"/>
          </a:p>
        </p:txBody>
      </p:sp>
      <p:pic>
        <p:nvPicPr>
          <p:cNvPr id="79874"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4556919"/>
            <a:ext cx="13076238" cy="5014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61119"/>
            <a:ext cx="11768614" cy="838200"/>
          </a:xfrm>
        </p:spPr>
        <p:txBody>
          <a:bodyPr/>
          <a:lstStyle/>
          <a:p>
            <a:pPr algn="ctr"/>
            <a:r>
              <a:rPr lang="en-US" sz="3700" dirty="0">
                <a:solidFill>
                  <a:schemeClr val="accent1"/>
                </a:solidFill>
              </a:rPr>
              <a:t>Test Your Knowledge</a:t>
            </a:r>
            <a:r>
              <a:rPr lang="en-US" dirty="0"/>
              <a:t>	</a:t>
            </a:r>
          </a:p>
        </p:txBody>
      </p:sp>
      <p:sp>
        <p:nvSpPr>
          <p:cNvPr id="3" name="Content Placeholder 2"/>
          <p:cNvSpPr>
            <a:spLocks noGrp="1"/>
          </p:cNvSpPr>
          <p:nvPr>
            <p:ph idx="1"/>
          </p:nvPr>
        </p:nvSpPr>
        <p:spPr>
          <a:xfrm>
            <a:off x="435876" y="837215"/>
            <a:ext cx="12204489" cy="8267471"/>
          </a:xfrm>
        </p:spPr>
        <p:txBody>
          <a:bodyPr>
            <a:normAutofit fontScale="92500" lnSpcReduction="10000"/>
          </a:bodyPr>
          <a:lstStyle/>
          <a:p>
            <a:pPr marL="0" indent="0"/>
            <a:r>
              <a:rPr lang="en-US" sz="3700" dirty="0">
                <a:solidFill>
                  <a:srgbClr val="000000"/>
                </a:solidFill>
              </a:rPr>
              <a:t>During your assessment, you observe the patient ambulates with a single point cane.  You observe that he is safe on all surfaces, except he needs someone close by when he negotiates the 2 steps into his sunken family room as he tends to lose his balance easily on stairs. </a:t>
            </a:r>
          </a:p>
          <a:p>
            <a:pPr marL="0" indent="0"/>
            <a:r>
              <a:rPr lang="en-US" sz="3700" b="1" dirty="0">
                <a:solidFill>
                  <a:srgbClr val="000000"/>
                </a:solidFill>
              </a:rPr>
              <a:t>How would you score M1860  Ambulation/Locomotion?</a:t>
            </a:r>
          </a:p>
          <a:p>
            <a:pPr marL="0" indent="0"/>
            <a:endParaRPr lang="en-US" sz="600" dirty="0"/>
          </a:p>
          <a:p>
            <a:pPr marL="0" indent="0"/>
            <a:endParaRPr lang="en-US" sz="600" dirty="0"/>
          </a:p>
          <a:p>
            <a:pPr marL="0" indent="0"/>
            <a:endParaRPr lang="en-US" sz="600" dirty="0"/>
          </a:p>
          <a:p>
            <a:pPr marL="0" indent="0"/>
            <a:endParaRPr lang="en-US" sz="600" dirty="0"/>
          </a:p>
          <a:p>
            <a:pPr marL="0" indent="0"/>
            <a:endParaRPr lang="en-US" sz="600" dirty="0"/>
          </a:p>
          <a:p>
            <a:pPr marL="0" indent="0"/>
            <a:r>
              <a:rPr lang="en-US" sz="2800" dirty="0"/>
              <a:t>Responses:  </a:t>
            </a:r>
          </a:p>
          <a:p>
            <a:pPr marL="0" indent="0"/>
            <a:r>
              <a:rPr lang="en-US" sz="2800" b="1" dirty="0"/>
              <a:t>0</a:t>
            </a:r>
            <a:r>
              <a:rPr lang="en-US" sz="2800" dirty="0"/>
              <a:t>-Able to independently walk on even and uneven surfaces and negotiate stairs with or without rails-no human assist or assistive device</a:t>
            </a:r>
          </a:p>
          <a:p>
            <a:pPr marL="0" indent="0"/>
            <a:r>
              <a:rPr lang="en-US" sz="2800" b="1" dirty="0"/>
              <a:t>1</a:t>
            </a:r>
            <a:r>
              <a:rPr lang="en-US" sz="2800" dirty="0"/>
              <a:t>-With use of a one-handed device is able to independently walk on even and uneven surfaces and negotiate stairs with or without railings.</a:t>
            </a:r>
          </a:p>
          <a:p>
            <a:pPr marL="0" indent="0"/>
            <a:r>
              <a:rPr lang="en-US" sz="2800" b="1" dirty="0"/>
              <a:t>2</a:t>
            </a:r>
            <a:r>
              <a:rPr lang="en-US" sz="2800" dirty="0"/>
              <a:t>-Requires use of a two-handed device to walk alone on a level surface and/or requires human supervision or assistance to negotiate stairs or steps or uneven surfaces</a:t>
            </a:r>
          </a:p>
          <a:p>
            <a:pPr marL="0" indent="0"/>
            <a:r>
              <a:rPr lang="en-US" sz="2800" b="1" dirty="0"/>
              <a:t>3</a:t>
            </a:r>
            <a:r>
              <a:rPr lang="en-US" sz="2800" dirty="0"/>
              <a:t>- Able to walk only with supervision or assistance of another person at all times</a:t>
            </a:r>
          </a:p>
          <a:p>
            <a:pPr marL="0" indent="0"/>
            <a:r>
              <a:rPr lang="en-US" sz="2800" b="1" dirty="0"/>
              <a:t>4</a:t>
            </a:r>
            <a:r>
              <a:rPr lang="en-US" sz="2800" dirty="0"/>
              <a:t>-Chairfast, unable to ambulate but is able to wheel self independently.</a:t>
            </a:r>
          </a:p>
          <a:p>
            <a:pPr marL="0" indent="0"/>
            <a:r>
              <a:rPr lang="en-US" sz="2800" b="1" dirty="0"/>
              <a:t>5</a:t>
            </a:r>
            <a:r>
              <a:rPr lang="en-US" sz="2800" dirty="0"/>
              <a:t>-Chairfast, unable to ambulate and is unable to wheel self.</a:t>
            </a:r>
          </a:p>
          <a:p>
            <a:pPr marL="0" indent="0"/>
            <a:r>
              <a:rPr lang="en-US" sz="2800" b="1" dirty="0"/>
              <a:t>6</a:t>
            </a:r>
            <a:r>
              <a:rPr lang="en-US" sz="2800" dirty="0"/>
              <a:t>-Bedfast, unable to ambulate or be up in a chair</a:t>
            </a:r>
          </a:p>
          <a:p>
            <a:pPr marL="0" indent="0"/>
            <a:endParaRPr lang="en-US" sz="2800" dirty="0"/>
          </a:p>
          <a:p>
            <a:pPr marL="0" indent="0"/>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286</a:t>
            </a:fld>
            <a:endParaRPr lang="en-US" dirty="0"/>
          </a:p>
        </p:txBody>
      </p:sp>
      <p:pic>
        <p:nvPicPr>
          <p:cNvPr id="788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490119"/>
            <a:ext cx="13076238" cy="5928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6176029"/>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80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 y="-51583"/>
            <a:ext cx="13076238" cy="5917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895F941F-37F6-4B1F-AEB2-74CB5EFF426C}" type="slidenum">
              <a:rPr lang="en-US" smtClean="0"/>
              <a:pPr/>
              <a:t>287</a:t>
            </a:fld>
            <a:endParaRPr lang="en-US" dirty="0"/>
          </a:p>
        </p:txBody>
      </p:sp>
      <p:sp>
        <p:nvSpPr>
          <p:cNvPr id="5" name="Rectangle 4"/>
          <p:cNvSpPr/>
          <p:nvPr/>
        </p:nvSpPr>
        <p:spPr>
          <a:xfrm>
            <a:off x="407935" y="5865999"/>
            <a:ext cx="12313456" cy="3349962"/>
          </a:xfrm>
          <a:prstGeom prst="rect">
            <a:avLst/>
          </a:prstGeom>
        </p:spPr>
        <p:txBody>
          <a:bodyPr wrap="square" lIns="101920" tIns="50962" rIns="101920" bIns="50962">
            <a:spAutoFit/>
          </a:bodyPr>
          <a:lstStyle/>
          <a:p>
            <a:pPr marL="457200" indent="-457200">
              <a:buFont typeface="Arial"/>
              <a:buChar char="•"/>
            </a:pPr>
            <a:r>
              <a:rPr lang="en-US" sz="2800" dirty="0">
                <a:solidFill>
                  <a:srgbClr val="000000"/>
                </a:solidFill>
              </a:rPr>
              <a:t>Excludes preparation of food and transport to the table.</a:t>
            </a:r>
          </a:p>
          <a:p>
            <a:pPr marL="324331" indent="-171450">
              <a:buFont typeface="Arial"/>
              <a:buChar char="•"/>
            </a:pPr>
            <a:endParaRPr lang="en-US" sz="600" dirty="0">
              <a:solidFill>
                <a:srgbClr val="000000"/>
              </a:solidFill>
            </a:endParaRPr>
          </a:p>
          <a:p>
            <a:pPr marL="457200" indent="-457200">
              <a:buFont typeface="Arial"/>
              <a:buChar char="•"/>
            </a:pPr>
            <a:r>
              <a:rPr lang="en-US" sz="2800" dirty="0">
                <a:solidFill>
                  <a:srgbClr val="000000"/>
                </a:solidFill>
              </a:rPr>
              <a:t>Score based on assistance needed to feed self once food placed in front of them.</a:t>
            </a:r>
          </a:p>
          <a:p>
            <a:pPr marL="457200" indent="-457200">
              <a:buFont typeface="Arial"/>
              <a:buChar char="•"/>
            </a:pPr>
            <a:r>
              <a:rPr lang="en-US" sz="2800" dirty="0">
                <a:solidFill>
                  <a:srgbClr val="000000"/>
                </a:solidFill>
              </a:rPr>
              <a:t>Meal “set-up” includes activities such a mashing a potato, cutting up meat, pouring milk on cereal, opening carton, adding sugar, arranging food on plate for ease of access, etc. – all which are special adaptations of the meal.</a:t>
            </a:r>
          </a:p>
          <a:p>
            <a:pPr marL="171450" indent="-171450">
              <a:buFont typeface="Arial"/>
              <a:buChar char="•"/>
            </a:pPr>
            <a:endParaRPr lang="en-US" sz="600" dirty="0">
              <a:solidFill>
                <a:srgbClr val="000000"/>
              </a:solidFill>
            </a:endParaRPr>
          </a:p>
          <a:p>
            <a:endParaRPr lang="en-US" sz="600" dirty="0">
              <a:solidFill>
                <a:srgbClr val="000000"/>
              </a:solidFill>
            </a:endParaRPr>
          </a:p>
          <a:p>
            <a:pPr marL="457200" indent="-457200">
              <a:buFont typeface="Arial"/>
              <a:buChar char="•"/>
            </a:pPr>
            <a:r>
              <a:rPr lang="en-US" sz="2800" dirty="0">
                <a:solidFill>
                  <a:srgbClr val="000000"/>
                </a:solidFill>
              </a:rPr>
              <a:t>Responses 4 and 5 include </a:t>
            </a:r>
            <a:r>
              <a:rPr lang="en-US" sz="2800" b="1" dirty="0">
                <a:solidFill>
                  <a:srgbClr val="000000"/>
                </a:solidFill>
              </a:rPr>
              <a:t>non-oral</a:t>
            </a:r>
            <a:r>
              <a:rPr lang="en-US" sz="2800" dirty="0">
                <a:solidFill>
                  <a:srgbClr val="000000"/>
                </a:solidFill>
              </a:rPr>
              <a:t> intake. </a:t>
            </a:r>
          </a:p>
          <a:p>
            <a:endParaRPr lang="en-US" sz="2500" dirty="0"/>
          </a:p>
        </p:txBody>
      </p:sp>
      <p:graphicFrame>
        <p:nvGraphicFramePr>
          <p:cNvPr id="6" name="Table 5"/>
          <p:cNvGraphicFramePr>
            <a:graphicFrameLocks noGrp="1"/>
          </p:cNvGraphicFramePr>
          <p:nvPr>
            <p:extLst>
              <p:ext uri="{D42A27DB-BD31-4B8C-83A1-F6EECF244321}">
                <p14:modId xmlns:p14="http://schemas.microsoft.com/office/powerpoint/2010/main" val="2005698625"/>
              </p:ext>
            </p:extLst>
          </p:nvPr>
        </p:nvGraphicFramePr>
        <p:xfrm>
          <a:off x="11719719" y="746919"/>
          <a:ext cx="1173365" cy="648840"/>
        </p:xfrm>
        <a:graphic>
          <a:graphicData uri="http://schemas.openxmlformats.org/drawingml/2006/table">
            <a:tbl>
              <a:tblPr firstRow="1" bandRow="1">
                <a:tableStyleId>{5C22544A-7EE6-4342-B048-85BDC9FD1C3A}</a:tableStyleId>
              </a:tblPr>
              <a:tblGrid>
                <a:gridCol w="1173365">
                  <a:extLst>
                    <a:ext uri="{9D8B030D-6E8A-4147-A177-3AD203B41FA5}">
                      <a16:colId xmlns:a16="http://schemas.microsoft.com/office/drawing/2014/main" val="20000"/>
                    </a:ext>
                  </a:extLst>
                </a:gridCol>
              </a:tblGrid>
              <a:tr h="648840">
                <a:tc>
                  <a:txBody>
                    <a:bodyPr/>
                    <a:lstStyle/>
                    <a:p>
                      <a:r>
                        <a:rPr lang="en-US" sz="3400" dirty="0"/>
                        <a:t>K-21</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95737910"/>
              </p:ext>
            </p:extLst>
          </p:nvPr>
        </p:nvGraphicFramePr>
        <p:xfrm>
          <a:off x="407936" y="8819667"/>
          <a:ext cx="12073784" cy="464904"/>
        </p:xfrm>
        <a:graphic>
          <a:graphicData uri="http://schemas.openxmlformats.org/drawingml/2006/table">
            <a:tbl>
              <a:tblPr firstRow="1" bandRow="1">
                <a:tableStyleId>{5C22544A-7EE6-4342-B048-85BDC9FD1C3A}</a:tableStyleId>
              </a:tblPr>
              <a:tblGrid>
                <a:gridCol w="12073784">
                  <a:extLst>
                    <a:ext uri="{9D8B030D-6E8A-4147-A177-3AD203B41FA5}">
                      <a16:colId xmlns:a16="http://schemas.microsoft.com/office/drawing/2014/main" val="20000"/>
                    </a:ext>
                  </a:extLst>
                </a:gridCol>
              </a:tblGrid>
              <a:tr h="461807">
                <a:tc>
                  <a:txBody>
                    <a:bodyPr/>
                    <a:lstStyle/>
                    <a:p>
                      <a:r>
                        <a:rPr lang="en-US" sz="2400" dirty="0"/>
                        <a:t>If ability varies over time, enter ability more than 50% of time period under consideration.</a:t>
                      </a:r>
                    </a:p>
                  </a:txBody>
                  <a:tcPr marL="100587" marR="100587" marT="49572" marB="49572">
                    <a:solidFill>
                      <a:srgbClr val="CD092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30583204"/>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843" y="247860"/>
            <a:ext cx="11768614" cy="727659"/>
          </a:xfrm>
        </p:spPr>
        <p:txBody>
          <a:bodyPr>
            <a:normAutofit/>
          </a:bodyPr>
          <a:lstStyle/>
          <a:p>
            <a:pPr algn="ctr"/>
            <a:r>
              <a:rPr lang="en-US" sz="3700" dirty="0">
                <a:solidFill>
                  <a:schemeClr val="accent1"/>
                </a:solidFill>
              </a:rPr>
              <a:t>1910 Fall Risk Assessment K-19</a:t>
            </a:r>
          </a:p>
        </p:txBody>
      </p:sp>
      <p:sp>
        <p:nvSpPr>
          <p:cNvPr id="3" name="Content Placeholder 2"/>
          <p:cNvSpPr>
            <a:spLocks noGrp="1"/>
          </p:cNvSpPr>
          <p:nvPr>
            <p:ph idx="1"/>
          </p:nvPr>
        </p:nvSpPr>
        <p:spPr>
          <a:xfrm>
            <a:off x="654680" y="3642519"/>
            <a:ext cx="11768614" cy="5087164"/>
          </a:xfrm>
        </p:spPr>
        <p:txBody>
          <a:bodyPr>
            <a:noAutofit/>
          </a:bodyPr>
          <a:lstStyle/>
          <a:p>
            <a:pPr marL="55563" indent="0"/>
            <a:r>
              <a:rPr lang="en-US" sz="3600" dirty="0">
                <a:solidFill>
                  <a:srgbClr val="000000"/>
                </a:solidFill>
              </a:rPr>
              <a:t>An agency may use a single comprehensive multi-factor fall risk assessment.</a:t>
            </a:r>
          </a:p>
          <a:p>
            <a:pPr marL="55563" indent="0"/>
            <a:r>
              <a:rPr lang="en-US" sz="3600" dirty="0">
                <a:solidFill>
                  <a:srgbClr val="000000"/>
                </a:solidFill>
              </a:rPr>
              <a:t>The agency may incorporate several tools.  Use the tools scoring parameters to identify if at risk for falls.</a:t>
            </a:r>
          </a:p>
          <a:p>
            <a:pPr marL="55563" indent="0"/>
            <a:r>
              <a:rPr lang="en-US" sz="3600" dirty="0">
                <a:solidFill>
                  <a:srgbClr val="000000"/>
                </a:solidFill>
              </a:rPr>
              <a:t>The standardized, validated tool must be both appropriate for the patient based on their cognitive and physical status.</a:t>
            </a:r>
          </a:p>
          <a:p>
            <a:pPr marL="55563" indent="0"/>
            <a:r>
              <a:rPr lang="en-US" sz="3600" dirty="0">
                <a:solidFill>
                  <a:srgbClr val="000000"/>
                </a:solidFill>
              </a:rPr>
              <a:t>                          </a:t>
            </a:r>
          </a:p>
          <a:p>
            <a:pPr marL="55563" indent="0"/>
            <a:r>
              <a:rPr lang="en-US" sz="3600" b="1" dirty="0">
                <a:solidFill>
                  <a:schemeClr val="accent1"/>
                </a:solidFill>
              </a:rPr>
              <a:t>    Chapter 5 Link (MACH 10) Missouri Alliance Tool</a:t>
            </a:r>
          </a:p>
          <a:p>
            <a:pPr marL="55563" indent="0"/>
            <a:endParaRPr lang="en-US" sz="3600" b="1" dirty="0">
              <a:solidFill>
                <a:srgbClr val="000000"/>
              </a:solidFill>
            </a:endParaRPr>
          </a:p>
          <a:p>
            <a:pPr marL="152881" indent="0" algn="ctr"/>
            <a:r>
              <a:rPr lang="en-US" sz="2000" b="1" dirty="0">
                <a:solidFill>
                  <a:srgbClr val="000000"/>
                </a:solidFill>
              </a:rPr>
              <a:t>“Process Measure”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288</a:t>
            </a:fld>
            <a:endParaRPr lang="en-US" dirty="0"/>
          </a:p>
        </p:txBody>
      </p:sp>
      <p:pic>
        <p:nvPicPr>
          <p:cNvPr id="5" name="Picture 4">
            <a:extLst>
              <a:ext uri="{FF2B5EF4-FFF2-40B4-BE49-F238E27FC236}">
                <a16:creationId xmlns:a16="http://schemas.microsoft.com/office/drawing/2014/main" id="{E3A0DA62-CEB6-4BDE-AAB8-AEE155D971AB}"/>
              </a:ext>
            </a:extLst>
          </p:cNvPr>
          <p:cNvPicPr>
            <a:picLocks noChangeAspect="1"/>
          </p:cNvPicPr>
          <p:nvPr/>
        </p:nvPicPr>
        <p:blipFill>
          <a:blip r:embed="rId3"/>
          <a:stretch>
            <a:fillRect/>
          </a:stretch>
        </p:blipFill>
        <p:spPr>
          <a:xfrm>
            <a:off x="137319" y="828377"/>
            <a:ext cx="12801600" cy="2672640"/>
          </a:xfrm>
          <a:prstGeom prst="rect">
            <a:avLst/>
          </a:prstGeom>
        </p:spPr>
      </p:pic>
    </p:spTree>
    <p:extLst>
      <p:ext uri="{BB962C8B-B14F-4D97-AF65-F5344CB8AC3E}">
        <p14:creationId xmlns:p14="http://schemas.microsoft.com/office/powerpoint/2010/main" val="2360669141"/>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65239"/>
            <a:ext cx="11768614" cy="991435"/>
          </a:xfrm>
        </p:spPr>
        <p:txBody>
          <a:bodyPr>
            <a:normAutofit/>
          </a:bodyPr>
          <a:lstStyle/>
          <a:p>
            <a:pPr algn="ctr"/>
            <a:r>
              <a:rPr lang="en-US" sz="3700" u="sng" dirty="0">
                <a:solidFill>
                  <a:schemeClr val="accent1"/>
                </a:solidFill>
              </a:rPr>
              <a:t>M1910 Fall Risk Assessment (cont.)</a:t>
            </a:r>
            <a:endParaRPr lang="en-US" sz="3700" dirty="0">
              <a:solidFill>
                <a:schemeClr val="accent1"/>
              </a:solidFill>
            </a:endParaRPr>
          </a:p>
        </p:txBody>
      </p:sp>
      <p:sp>
        <p:nvSpPr>
          <p:cNvPr id="3" name="Content Placeholder 2"/>
          <p:cNvSpPr>
            <a:spLocks noGrp="1"/>
          </p:cNvSpPr>
          <p:nvPr>
            <p:ph idx="1"/>
          </p:nvPr>
        </p:nvSpPr>
        <p:spPr>
          <a:xfrm>
            <a:off x="502933" y="1204119"/>
            <a:ext cx="11986552" cy="7718805"/>
          </a:xfrm>
        </p:spPr>
        <p:txBody>
          <a:bodyPr>
            <a:normAutofit lnSpcReduction="10000"/>
          </a:bodyPr>
          <a:lstStyle/>
          <a:p>
            <a:pPr marL="0" indent="0"/>
            <a:r>
              <a:rPr lang="en-US" sz="4000" dirty="0">
                <a:solidFill>
                  <a:srgbClr val="000000"/>
                </a:solidFill>
              </a:rPr>
              <a:t>If your agency incorporates several tools one of the tools must be a standardized, validated </a:t>
            </a:r>
            <a:r>
              <a:rPr lang="en-US" sz="4000" b="1" dirty="0">
                <a:solidFill>
                  <a:srgbClr val="000000"/>
                </a:solidFill>
              </a:rPr>
              <a:t>physical</a:t>
            </a:r>
            <a:r>
              <a:rPr lang="en-US" sz="4000" dirty="0">
                <a:solidFill>
                  <a:srgbClr val="000000"/>
                </a:solidFill>
              </a:rPr>
              <a:t> </a:t>
            </a:r>
            <a:r>
              <a:rPr lang="en-US" sz="4000" b="1" dirty="0">
                <a:solidFill>
                  <a:srgbClr val="000000"/>
                </a:solidFill>
              </a:rPr>
              <a:t>performance</a:t>
            </a:r>
            <a:r>
              <a:rPr lang="en-US" sz="4000" dirty="0">
                <a:solidFill>
                  <a:srgbClr val="000000"/>
                </a:solidFill>
              </a:rPr>
              <a:t>  component and one or more additional factors, for example:</a:t>
            </a:r>
          </a:p>
          <a:p>
            <a:pPr marL="152881" indent="0"/>
            <a:r>
              <a:rPr lang="en-US" sz="3200" dirty="0">
                <a:solidFill>
                  <a:srgbClr val="000000"/>
                </a:solidFill>
              </a:rPr>
              <a:t>    </a:t>
            </a:r>
            <a:r>
              <a:rPr lang="en-US" sz="4000" dirty="0">
                <a:solidFill>
                  <a:srgbClr val="000000"/>
                </a:solidFill>
              </a:rPr>
              <a:t>(Physical performance) -   Timed Up and Go,  and:</a:t>
            </a:r>
          </a:p>
          <a:p>
            <a:pPr lvl="1"/>
            <a:r>
              <a:rPr lang="en-US" sz="4000" dirty="0">
                <a:solidFill>
                  <a:srgbClr val="000000"/>
                </a:solidFill>
              </a:rPr>
              <a:t>A medication review</a:t>
            </a:r>
          </a:p>
          <a:p>
            <a:pPr lvl="1"/>
            <a:r>
              <a:rPr lang="en-US" sz="4000" dirty="0">
                <a:solidFill>
                  <a:srgbClr val="000000"/>
                </a:solidFill>
              </a:rPr>
              <a:t>Review of patient history of falls</a:t>
            </a:r>
          </a:p>
          <a:p>
            <a:pPr lvl="1"/>
            <a:r>
              <a:rPr lang="en-US" sz="4000" dirty="0">
                <a:solidFill>
                  <a:srgbClr val="000000"/>
                </a:solidFill>
              </a:rPr>
              <a:t>Assessment of lower limb function </a:t>
            </a:r>
          </a:p>
          <a:p>
            <a:pPr lvl="1"/>
            <a:r>
              <a:rPr lang="en-US" sz="4000" dirty="0">
                <a:solidFill>
                  <a:srgbClr val="000000"/>
                </a:solidFill>
              </a:rPr>
              <a:t>Selected OASIS items, for example, cognitive status, vision, incontinence, ambulation, transferring</a:t>
            </a:r>
          </a:p>
          <a:p>
            <a:pPr lvl="1"/>
            <a:r>
              <a:rPr lang="en-US" sz="4000" dirty="0">
                <a:solidFill>
                  <a:srgbClr val="000000"/>
                </a:solidFill>
              </a:rPr>
              <a:t>(=) on follow up assessment if agency does not want to answer – may use equal sign.</a:t>
            </a:r>
          </a:p>
          <a:p>
            <a:pPr lvl="1"/>
            <a:endParaRPr lang="en-US" sz="4000" dirty="0">
              <a:solidFill>
                <a:srgbClr val="000000"/>
              </a:solidFill>
            </a:endParaRPr>
          </a:p>
          <a:p>
            <a:pPr marL="652294" lvl="1" indent="0">
              <a:buNone/>
            </a:pPr>
            <a:endParaRPr lang="en-US" sz="300" dirty="0"/>
          </a:p>
          <a:p>
            <a:pPr marL="652294" lvl="1" indent="0">
              <a:buNone/>
            </a:pPr>
            <a:endParaRPr lang="en-US" sz="300" dirty="0"/>
          </a:p>
          <a:p>
            <a:pPr marL="152881" indent="0"/>
            <a:endParaRPr lang="en-US" sz="2100"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289</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52C4A-D474-4832-8F5C-32B03BC69025}"/>
              </a:ext>
            </a:extLst>
          </p:cNvPr>
          <p:cNvSpPr>
            <a:spLocks noGrp="1"/>
          </p:cNvSpPr>
          <p:nvPr>
            <p:ph type="title"/>
          </p:nvPr>
        </p:nvSpPr>
        <p:spPr>
          <a:xfrm>
            <a:off x="377101" y="442119"/>
            <a:ext cx="12322035" cy="860148"/>
          </a:xfrm>
        </p:spPr>
        <p:txBody>
          <a:bodyPr/>
          <a:lstStyle/>
          <a:p>
            <a:pPr algn="ctr"/>
            <a:r>
              <a:rPr lang="en-US" sz="4800" dirty="0">
                <a:solidFill>
                  <a:schemeClr val="accent1"/>
                </a:solidFill>
              </a:rPr>
              <a:t>PDGM - Functional Impairment Level</a:t>
            </a:r>
          </a:p>
        </p:txBody>
      </p:sp>
      <p:pic>
        <p:nvPicPr>
          <p:cNvPr id="5" name="Content Placeholder 4">
            <a:extLst>
              <a:ext uri="{FF2B5EF4-FFF2-40B4-BE49-F238E27FC236}">
                <a16:creationId xmlns:a16="http://schemas.microsoft.com/office/drawing/2014/main" id="{B4397C27-13E4-4819-A78C-A261379B1878}"/>
              </a:ext>
            </a:extLst>
          </p:cNvPr>
          <p:cNvPicPr>
            <a:picLocks noGrp="1" noChangeAspect="1"/>
          </p:cNvPicPr>
          <p:nvPr>
            <p:ph idx="1"/>
          </p:nvPr>
        </p:nvPicPr>
        <p:blipFill>
          <a:blip r:embed="rId3"/>
          <a:stretch>
            <a:fillRect/>
          </a:stretch>
        </p:blipFill>
        <p:spPr>
          <a:xfrm>
            <a:off x="213518" y="1432720"/>
            <a:ext cx="12485617" cy="7798418"/>
          </a:xfrm>
          <a:prstGeom prst="rect">
            <a:avLst/>
          </a:prstGeom>
        </p:spPr>
      </p:pic>
      <p:sp>
        <p:nvSpPr>
          <p:cNvPr id="4" name="Slide Number Placeholder 3">
            <a:extLst>
              <a:ext uri="{FF2B5EF4-FFF2-40B4-BE49-F238E27FC236}">
                <a16:creationId xmlns:a16="http://schemas.microsoft.com/office/drawing/2014/main" id="{362A0050-1D69-47F5-B71D-D90A4D383568}"/>
              </a:ext>
            </a:extLst>
          </p:cNvPr>
          <p:cNvSpPr>
            <a:spLocks noGrp="1"/>
          </p:cNvSpPr>
          <p:nvPr>
            <p:ph type="sldNum" sz="quarter" idx="12"/>
          </p:nvPr>
        </p:nvSpPr>
        <p:spPr/>
        <p:txBody>
          <a:bodyPr/>
          <a:lstStyle/>
          <a:p>
            <a:fld id="{895F941F-37F6-4B1F-AEB2-74CB5EFF426C}" type="slidenum">
              <a:rPr lang="en-US" smtClean="0"/>
              <a:pPr/>
              <a:t>29</a:t>
            </a:fld>
            <a:endParaRPr lang="en-US" dirty="0"/>
          </a:p>
        </p:txBody>
      </p:sp>
    </p:spTree>
    <p:extLst>
      <p:ext uri="{BB962C8B-B14F-4D97-AF65-F5344CB8AC3E}">
        <p14:creationId xmlns:p14="http://schemas.microsoft.com/office/powerpoint/2010/main" val="1898955922"/>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247861"/>
            <a:ext cx="11768614" cy="903309"/>
          </a:xfrm>
        </p:spPr>
        <p:txBody>
          <a:bodyPr>
            <a:normAutofit/>
          </a:bodyPr>
          <a:lstStyle/>
          <a:p>
            <a:pPr algn="ctr"/>
            <a:r>
              <a:rPr lang="en-US" sz="3700" dirty="0">
                <a:solidFill>
                  <a:schemeClr val="accent1"/>
                </a:solidFill>
              </a:rPr>
              <a:t>1910 Fall Risk Assessment (cont.)</a:t>
            </a:r>
          </a:p>
        </p:txBody>
      </p:sp>
      <p:sp>
        <p:nvSpPr>
          <p:cNvPr id="3" name="Content Placeholder 2"/>
          <p:cNvSpPr>
            <a:spLocks noGrp="1"/>
          </p:cNvSpPr>
          <p:nvPr>
            <p:ph idx="1"/>
          </p:nvPr>
        </p:nvSpPr>
        <p:spPr>
          <a:xfrm>
            <a:off x="213519" y="1051719"/>
            <a:ext cx="12531395" cy="7848599"/>
          </a:xfrm>
        </p:spPr>
        <p:txBody>
          <a:bodyPr>
            <a:normAutofit fontScale="47500" lnSpcReduction="20000"/>
          </a:bodyPr>
          <a:lstStyle/>
          <a:p>
            <a:pPr marL="0" lvl="1" indent="0">
              <a:buNone/>
            </a:pPr>
            <a:endParaRPr lang="en-US" sz="800" dirty="0"/>
          </a:p>
          <a:p>
            <a:pPr marL="509603" lvl="1" indent="-509603"/>
            <a:r>
              <a:rPr lang="en-US" sz="6700" b="1" dirty="0">
                <a:solidFill>
                  <a:srgbClr val="000000"/>
                </a:solidFill>
              </a:rPr>
              <a:t>Select Response “1” </a:t>
            </a:r>
            <a:r>
              <a:rPr lang="en-US" sz="6700" dirty="0">
                <a:solidFill>
                  <a:srgbClr val="000000"/>
                </a:solidFill>
              </a:rPr>
              <a:t>– no identified risk for falls (standardized, validated response scale rates patient as at no risk, low risk or minimal risk).</a:t>
            </a:r>
          </a:p>
          <a:p>
            <a:pPr marL="0" lvl="1" indent="0">
              <a:buNone/>
            </a:pPr>
            <a:endParaRPr lang="en-US" sz="1100" dirty="0">
              <a:solidFill>
                <a:srgbClr val="000000"/>
              </a:solidFill>
            </a:endParaRPr>
          </a:p>
          <a:p>
            <a:pPr marL="509603" lvl="1" indent="-509603"/>
            <a:r>
              <a:rPr lang="en-US" sz="6700" b="1" dirty="0">
                <a:solidFill>
                  <a:srgbClr val="000000"/>
                </a:solidFill>
              </a:rPr>
              <a:t>Select Response “2” </a:t>
            </a:r>
            <a:r>
              <a:rPr lang="en-US" sz="6700" dirty="0">
                <a:solidFill>
                  <a:srgbClr val="000000"/>
                </a:solidFill>
              </a:rPr>
              <a:t>– identified at risk for falls (standardized, validated response scale rates patient at anything above low/minimal risk).</a:t>
            </a:r>
          </a:p>
          <a:p>
            <a:pPr marL="0" lvl="1" indent="0">
              <a:buNone/>
            </a:pPr>
            <a:endParaRPr lang="en-US" sz="1100" dirty="0">
              <a:solidFill>
                <a:srgbClr val="000000"/>
              </a:solidFill>
            </a:endParaRPr>
          </a:p>
          <a:p>
            <a:pPr marL="509603" lvl="1" indent="-509603"/>
            <a:r>
              <a:rPr lang="en-US" sz="6700" b="1" dirty="0">
                <a:solidFill>
                  <a:srgbClr val="000000"/>
                </a:solidFill>
              </a:rPr>
              <a:t>Select Response “2” </a:t>
            </a:r>
            <a:r>
              <a:rPr lang="en-US" sz="6700" dirty="0">
                <a:solidFill>
                  <a:srgbClr val="000000"/>
                </a:solidFill>
              </a:rPr>
              <a:t>– Tool used does not provide various score levels only “at risk” or “not at risk” and result is “at risk”.</a:t>
            </a:r>
          </a:p>
          <a:p>
            <a:pPr marL="0" lvl="1" indent="0">
              <a:buNone/>
            </a:pPr>
            <a:endParaRPr lang="en-US" sz="1100" dirty="0">
              <a:solidFill>
                <a:srgbClr val="000000"/>
              </a:solidFill>
            </a:endParaRPr>
          </a:p>
          <a:p>
            <a:pPr marL="509603" lvl="1" indent="-509603"/>
            <a:r>
              <a:rPr lang="en-US" sz="6700" dirty="0">
                <a:solidFill>
                  <a:srgbClr val="000000"/>
                </a:solidFill>
              </a:rPr>
              <a:t>If you combine a validated tool with a non-validated tool to make an assessment multi-factorial, use the results of the validated tool.</a:t>
            </a:r>
          </a:p>
          <a:p>
            <a:pPr marL="0" lvl="1" indent="0">
              <a:buNone/>
            </a:pPr>
            <a:endParaRPr lang="en-US" sz="1700" dirty="0">
              <a:solidFill>
                <a:srgbClr val="000000"/>
              </a:solidFill>
            </a:endParaRPr>
          </a:p>
          <a:p>
            <a:pPr marL="509603" lvl="1" indent="-509603"/>
            <a:r>
              <a:rPr lang="en-US" sz="6700" dirty="0">
                <a:solidFill>
                  <a:srgbClr val="000000"/>
                </a:solidFill>
              </a:rPr>
              <a:t>If you combine a single factor validated tool with a standardized, validated multi-factorial tool= use results of the multi factor tool – but err on the side of safety.</a:t>
            </a:r>
          </a:p>
          <a:p>
            <a:pPr marL="0" lvl="1" indent="0">
              <a:buNone/>
            </a:pPr>
            <a:endParaRPr lang="en-US" sz="2000" dirty="0">
              <a:solidFill>
                <a:srgbClr val="000000"/>
              </a:solidFill>
            </a:endParaRPr>
          </a:p>
          <a:p>
            <a:pPr marL="0" lvl="1" indent="0">
              <a:buNone/>
            </a:pPr>
            <a:endParaRPr lang="en-US" sz="1100" dirty="0">
              <a:solidFill>
                <a:srgbClr val="000000"/>
              </a:solidFill>
            </a:endParaRPr>
          </a:p>
          <a:p>
            <a:pPr marL="509603" lvl="1" indent="-509603"/>
            <a:r>
              <a:rPr lang="en-US" sz="6700" dirty="0">
                <a:solidFill>
                  <a:srgbClr val="000000"/>
                </a:solidFill>
              </a:rPr>
              <a:t>As the clinician assessing the patient if you consider the patient unsafe or at risk even though the tool does not, consider implementing fall prevention interventions and document your concerns.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290</a:t>
            </a:fld>
            <a:endParaRPr lang="en-US" dirty="0"/>
          </a:p>
        </p:txBody>
      </p:sp>
    </p:spTree>
    <p:extLst>
      <p:ext uri="{BB962C8B-B14F-4D97-AF65-F5344CB8AC3E}">
        <p14:creationId xmlns:p14="http://schemas.microsoft.com/office/powerpoint/2010/main" val="1915487439"/>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330482"/>
            <a:ext cx="11768614" cy="925341"/>
          </a:xfrm>
        </p:spPr>
        <p:txBody>
          <a:bodyPr>
            <a:normAutofit/>
          </a:bodyPr>
          <a:lstStyle/>
          <a:p>
            <a:pPr algn="ctr"/>
            <a:r>
              <a:rPr lang="en-US" sz="3700" u="sng" dirty="0">
                <a:solidFill>
                  <a:schemeClr val="accent1"/>
                </a:solidFill>
              </a:rPr>
              <a:t>M1910 Fall Risk Assessment (cont.)</a:t>
            </a:r>
          </a:p>
        </p:txBody>
      </p:sp>
      <p:sp>
        <p:nvSpPr>
          <p:cNvPr id="3" name="Content Placeholder 2"/>
          <p:cNvSpPr>
            <a:spLocks noGrp="1"/>
          </p:cNvSpPr>
          <p:nvPr>
            <p:ph idx="1"/>
          </p:nvPr>
        </p:nvSpPr>
        <p:spPr>
          <a:xfrm>
            <a:off x="251468" y="1432720"/>
            <a:ext cx="12070374" cy="7721538"/>
          </a:xfrm>
        </p:spPr>
        <p:txBody>
          <a:bodyPr>
            <a:normAutofit/>
          </a:bodyPr>
          <a:lstStyle/>
          <a:p>
            <a:pPr marL="509603" lvl="1" indent="-509603"/>
            <a:r>
              <a:rPr lang="en-US" sz="4000" dirty="0">
                <a:solidFill>
                  <a:srgbClr val="000000"/>
                </a:solidFill>
              </a:rPr>
              <a:t>Select Response </a:t>
            </a:r>
            <a:r>
              <a:rPr lang="en-US" sz="4000" b="1" dirty="0">
                <a:solidFill>
                  <a:srgbClr val="000000"/>
                </a:solidFill>
              </a:rPr>
              <a:t>“0”</a:t>
            </a:r>
            <a:r>
              <a:rPr lang="en-US" sz="4000" dirty="0">
                <a:solidFill>
                  <a:srgbClr val="000000"/>
                </a:solidFill>
              </a:rPr>
              <a:t>: No</a:t>
            </a:r>
          </a:p>
          <a:p>
            <a:pPr marL="0" lvl="1" indent="0">
              <a:buNone/>
            </a:pPr>
            <a:endParaRPr lang="en-US" sz="1050" dirty="0">
              <a:solidFill>
                <a:srgbClr val="000000"/>
              </a:solidFill>
            </a:endParaRPr>
          </a:p>
          <a:p>
            <a:pPr marL="805175" lvl="2" indent="-509603"/>
            <a:r>
              <a:rPr lang="en-US" sz="3600" dirty="0">
                <a:solidFill>
                  <a:srgbClr val="000000"/>
                </a:solidFill>
              </a:rPr>
              <a:t>A standardized, </a:t>
            </a:r>
            <a:r>
              <a:rPr lang="en-US" sz="3600" b="1" dirty="0">
                <a:solidFill>
                  <a:srgbClr val="000000"/>
                </a:solidFill>
              </a:rPr>
              <a:t>validated</a:t>
            </a:r>
            <a:r>
              <a:rPr lang="en-US" sz="3600" dirty="0">
                <a:solidFill>
                  <a:srgbClr val="000000"/>
                </a:solidFill>
              </a:rPr>
              <a:t> multi-factor fall risk screening was NOT done by the HHA.</a:t>
            </a:r>
          </a:p>
          <a:p>
            <a:pPr marL="295570" lvl="2" indent="0">
              <a:buNone/>
            </a:pPr>
            <a:endParaRPr lang="en-US" sz="1050" dirty="0">
              <a:solidFill>
                <a:srgbClr val="000000"/>
              </a:solidFill>
            </a:endParaRPr>
          </a:p>
          <a:p>
            <a:pPr marL="815365" lvl="2" indent="-509603"/>
            <a:r>
              <a:rPr lang="en-US" sz="3600" dirty="0">
                <a:solidFill>
                  <a:srgbClr val="000000"/>
                </a:solidFill>
              </a:rPr>
              <a:t>If a standardized, </a:t>
            </a:r>
            <a:r>
              <a:rPr lang="en-US" sz="3600" b="1" dirty="0">
                <a:solidFill>
                  <a:srgbClr val="000000"/>
                </a:solidFill>
              </a:rPr>
              <a:t>validated</a:t>
            </a:r>
            <a:r>
              <a:rPr lang="en-US" sz="3600" dirty="0">
                <a:solidFill>
                  <a:srgbClr val="000000"/>
                </a:solidFill>
              </a:rPr>
              <a:t> multi-factor falls risk screening was conducted by the assessing clinician but not during the required assessment time frame.</a:t>
            </a:r>
          </a:p>
          <a:p>
            <a:pPr marL="305762" lvl="2" indent="0">
              <a:buNone/>
            </a:pPr>
            <a:endParaRPr lang="en-US" sz="1050" dirty="0">
              <a:solidFill>
                <a:srgbClr val="000000"/>
              </a:solidFill>
            </a:endParaRPr>
          </a:p>
          <a:p>
            <a:pPr marL="815365" lvl="2" indent="-509603"/>
            <a:r>
              <a:rPr lang="en-US" sz="3600" dirty="0">
                <a:solidFill>
                  <a:srgbClr val="000000"/>
                </a:solidFill>
              </a:rPr>
              <a:t>A standardized, </a:t>
            </a:r>
            <a:r>
              <a:rPr lang="en-US" sz="3600" b="1" dirty="0">
                <a:solidFill>
                  <a:srgbClr val="000000"/>
                </a:solidFill>
              </a:rPr>
              <a:t>validated</a:t>
            </a:r>
            <a:r>
              <a:rPr lang="en-US" sz="3600" dirty="0">
                <a:solidFill>
                  <a:srgbClr val="000000"/>
                </a:solidFill>
              </a:rPr>
              <a:t> multi-factor falls risk screening was conducted during the assessment time frame, but by someone </a:t>
            </a:r>
            <a:r>
              <a:rPr lang="en-US" sz="3600" b="1" dirty="0">
                <a:solidFill>
                  <a:srgbClr val="000000"/>
                </a:solidFill>
              </a:rPr>
              <a:t>other than </a:t>
            </a:r>
            <a:r>
              <a:rPr lang="en-US" sz="3600" dirty="0">
                <a:solidFill>
                  <a:srgbClr val="000000"/>
                </a:solidFill>
              </a:rPr>
              <a:t>the assessing clinician.</a:t>
            </a:r>
          </a:p>
          <a:p>
            <a:pPr marL="305762" lvl="2" indent="0">
              <a:buNone/>
            </a:pPr>
            <a:endParaRPr lang="en-US" sz="1050" dirty="0">
              <a:solidFill>
                <a:srgbClr val="000000"/>
              </a:solidFill>
            </a:endParaRPr>
          </a:p>
          <a:p>
            <a:pPr marL="815365" lvl="2" indent="-509603"/>
            <a:r>
              <a:rPr lang="en-US" sz="3600" b="1" dirty="0">
                <a:solidFill>
                  <a:srgbClr val="000000"/>
                </a:solidFill>
              </a:rPr>
              <a:t>*</a:t>
            </a:r>
            <a:r>
              <a:rPr lang="en-US" sz="3600" dirty="0">
                <a:solidFill>
                  <a:srgbClr val="000000"/>
                </a:solidFill>
              </a:rPr>
              <a:t>The patient was unable to participate in the tasks required by the standardized, </a:t>
            </a:r>
            <a:r>
              <a:rPr lang="en-US" sz="3600" b="1" dirty="0">
                <a:solidFill>
                  <a:srgbClr val="000000"/>
                </a:solidFill>
              </a:rPr>
              <a:t>validated</a:t>
            </a:r>
            <a:r>
              <a:rPr lang="en-US" sz="3600" dirty="0">
                <a:solidFill>
                  <a:srgbClr val="000000"/>
                </a:solidFill>
              </a:rPr>
              <a:t> tool.</a:t>
            </a:r>
          </a:p>
          <a:p>
            <a:pPr marL="305762" lvl="2" indent="0">
              <a:buNone/>
            </a:pPr>
            <a:endParaRPr lang="en-US" sz="2000"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291</a:t>
            </a:fld>
            <a:endParaRPr lang="en-US" dirty="0"/>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2719" y="3109119"/>
            <a:ext cx="11267202" cy="1870646"/>
          </a:xfrm>
        </p:spPr>
        <p:txBody>
          <a:bodyPr>
            <a:normAutofit/>
          </a:bodyPr>
          <a:lstStyle/>
          <a:p>
            <a:r>
              <a:rPr lang="en-US" sz="4800" dirty="0">
                <a:solidFill>
                  <a:schemeClr val="accent1"/>
                </a:solidFill>
              </a:rPr>
              <a:t>OASIS – D1</a:t>
            </a:r>
            <a:br>
              <a:rPr lang="en-US" sz="4800" dirty="0">
                <a:solidFill>
                  <a:schemeClr val="accent1"/>
                </a:solidFill>
              </a:rPr>
            </a:br>
            <a:r>
              <a:rPr lang="en-US" sz="4000" dirty="0">
                <a:solidFill>
                  <a:schemeClr val="tx1"/>
                </a:solidFill>
              </a:rPr>
              <a:t>Medications – Drug Regimen Review</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292</a:t>
            </a:fld>
            <a:endParaRPr lang="en-US" dirty="0"/>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5519" y="289719"/>
            <a:ext cx="11114802" cy="838200"/>
          </a:xfrm>
        </p:spPr>
        <p:txBody>
          <a:bodyPr/>
          <a:lstStyle/>
          <a:p>
            <a:pPr algn="ctr"/>
            <a:r>
              <a:rPr lang="en-US" dirty="0">
                <a:solidFill>
                  <a:schemeClr val="accent1"/>
                </a:solidFill>
              </a:rPr>
              <a:t>M2001, M2003, and M2005</a:t>
            </a:r>
          </a:p>
        </p:txBody>
      </p:sp>
      <p:sp>
        <p:nvSpPr>
          <p:cNvPr id="3" name="Text Placeholder 2"/>
          <p:cNvSpPr>
            <a:spLocks noGrp="1"/>
          </p:cNvSpPr>
          <p:nvPr>
            <p:ph type="body" idx="1"/>
          </p:nvPr>
        </p:nvSpPr>
        <p:spPr>
          <a:xfrm>
            <a:off x="518319" y="1204119"/>
            <a:ext cx="11724402" cy="8062119"/>
          </a:xfrm>
        </p:spPr>
        <p:txBody>
          <a:bodyPr/>
          <a:lstStyle/>
          <a:p>
            <a:r>
              <a:rPr lang="en-US" dirty="0">
                <a:solidFill>
                  <a:schemeClr val="accent1"/>
                </a:solidFill>
              </a:rPr>
              <a:t>M2001, M2003, and M2005 </a:t>
            </a:r>
            <a:r>
              <a:rPr lang="en-US" dirty="0"/>
              <a:t>are included in the calculation of the “Drug Regimen Review conducted with Follow-Up for identified issues” Quality Measure.</a:t>
            </a:r>
          </a:p>
          <a:p>
            <a:endParaRPr lang="en-US" sz="1400" dirty="0"/>
          </a:p>
          <a:p>
            <a:r>
              <a:rPr lang="en-US" dirty="0"/>
              <a:t>A Drug Regimen Review </a:t>
            </a:r>
            <a:r>
              <a:rPr lang="en-US" dirty="0">
                <a:solidFill>
                  <a:schemeClr val="accent1"/>
                </a:solidFill>
              </a:rPr>
              <a:t>(M2001) </a:t>
            </a:r>
            <a:r>
              <a:rPr lang="en-US" dirty="0"/>
              <a:t>is completed at SOC/ROC to identify potential or actual clinically significant medication issues.</a:t>
            </a:r>
          </a:p>
          <a:p>
            <a:endParaRPr lang="en-US" sz="1400" dirty="0"/>
          </a:p>
          <a:p>
            <a:r>
              <a:rPr lang="en-US" dirty="0"/>
              <a:t>Medication Follow-up </a:t>
            </a:r>
            <a:r>
              <a:rPr lang="en-US" dirty="0">
                <a:solidFill>
                  <a:schemeClr val="accent1"/>
                </a:solidFill>
              </a:rPr>
              <a:t>(M2003) </a:t>
            </a:r>
            <a:r>
              <a:rPr lang="en-US" dirty="0"/>
              <a:t>is completed at SOC/ROC to determine if issues identified in </a:t>
            </a:r>
            <a:r>
              <a:rPr lang="en-US" dirty="0">
                <a:solidFill>
                  <a:schemeClr val="accent1"/>
                </a:solidFill>
              </a:rPr>
              <a:t>M2001 </a:t>
            </a:r>
            <a:r>
              <a:rPr lang="en-US" dirty="0"/>
              <a:t>were addressed with the physician (or physician designee) by midnight of the </a:t>
            </a:r>
            <a:r>
              <a:rPr lang="en-US" u="sng" dirty="0"/>
              <a:t>next</a:t>
            </a:r>
            <a:r>
              <a:rPr lang="en-US" dirty="0"/>
              <a:t> calendar day.</a:t>
            </a:r>
          </a:p>
          <a:p>
            <a:endParaRPr lang="en-US" sz="1400" dirty="0"/>
          </a:p>
          <a:p>
            <a:r>
              <a:rPr lang="en-US" dirty="0"/>
              <a:t>Medication Intervention </a:t>
            </a:r>
            <a:r>
              <a:rPr lang="en-US" dirty="0">
                <a:solidFill>
                  <a:schemeClr val="accent1"/>
                </a:solidFill>
              </a:rPr>
              <a:t>(M2005) </a:t>
            </a:r>
            <a:r>
              <a:rPr lang="en-US" dirty="0"/>
              <a:t>is completed at transfer, death at home, or discharge to identify if medication issues identified at the time of or anytime since the SOC/ROC were addressed with the physician or physician-designee.</a:t>
            </a:r>
          </a:p>
          <a:p>
            <a:endParaRPr lang="en-US" sz="1400" dirty="0"/>
          </a:p>
          <a:p>
            <a:r>
              <a:rPr lang="en-US" dirty="0"/>
              <a:t>Drug regimen review in post-acute care is generally considered to include </a:t>
            </a:r>
            <a:r>
              <a:rPr lang="en-US" b="1" dirty="0"/>
              <a:t>medication reconciliation</a:t>
            </a:r>
            <a:r>
              <a:rPr lang="en-US" dirty="0"/>
              <a:t>, a review of all medications a patient </a:t>
            </a:r>
            <a:r>
              <a:rPr lang="en-US" b="1" dirty="0"/>
              <a:t>is currently using and review of the drug regimen</a:t>
            </a:r>
            <a:r>
              <a:rPr lang="en-US" dirty="0"/>
              <a:t> to identify, and if possible to prevent potential clinically significant medication issues.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293</a:t>
            </a:fld>
            <a:endParaRPr lang="en-US" dirty="0"/>
          </a:p>
        </p:txBody>
      </p:sp>
    </p:spTree>
    <p:extLst>
      <p:ext uri="{BB962C8B-B14F-4D97-AF65-F5344CB8AC3E}">
        <p14:creationId xmlns:p14="http://schemas.microsoft.com/office/powerpoint/2010/main" val="84418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96912" y="571081"/>
            <a:ext cx="12322035" cy="860148"/>
          </a:xfrm>
        </p:spPr>
        <p:txBody>
          <a:bodyPr/>
          <a:lstStyle/>
          <a:p>
            <a:endParaRPr lang="en-US" dirty="0"/>
          </a:p>
        </p:txBody>
      </p:sp>
      <p:sp>
        <p:nvSpPr>
          <p:cNvPr id="6" name="Content Placeholder 5"/>
          <p:cNvSpPr>
            <a:spLocks noGrp="1"/>
          </p:cNvSpPr>
          <p:nvPr>
            <p:ph idx="1"/>
          </p:nvPr>
        </p:nvSpPr>
        <p:spPr>
          <a:xfrm>
            <a:off x="339184" y="3439768"/>
            <a:ext cx="12083242" cy="5205038"/>
          </a:xfrm>
        </p:spPr>
        <p:txBody>
          <a:bodyPr>
            <a:normAutofit/>
          </a:bodyPr>
          <a:lstStyle/>
          <a:p>
            <a:pPr marL="324331" indent="-171450">
              <a:buFont typeface="Arial"/>
              <a:buChar char="•"/>
            </a:pPr>
            <a:endParaRPr lang="en-US" sz="600" dirty="0">
              <a:solidFill>
                <a:srgbClr val="000000"/>
              </a:solidFill>
            </a:endParaRPr>
          </a:p>
          <a:p>
            <a:pPr marL="685800" indent="-685800">
              <a:buFont typeface="Arial"/>
              <a:buChar char="•"/>
            </a:pPr>
            <a:r>
              <a:rPr lang="en-US" dirty="0">
                <a:solidFill>
                  <a:srgbClr val="000000"/>
                </a:solidFill>
              </a:rPr>
              <a:t>The drug regimen review includes all meds, prescribed and over the counter(including nutritional supplements, vitamins and herbals), administered by any route (for example, oral, topical, sublingual and by infusion.  The drug review also includes total parenteral nutrition (TPN) and oxygen.</a:t>
            </a:r>
          </a:p>
          <a:p>
            <a:pPr marL="152881" indent="0"/>
            <a:endParaRPr lang="en-US" sz="600" dirty="0"/>
          </a:p>
          <a:p>
            <a:pPr marL="152881" indent="0"/>
            <a:endParaRPr lang="en-US" sz="600" dirty="0"/>
          </a:p>
          <a:p>
            <a:pPr marL="152881" indent="0"/>
            <a:endParaRPr lang="en-US" sz="600"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294</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602171894"/>
              </p:ext>
            </p:extLst>
          </p:nvPr>
        </p:nvGraphicFramePr>
        <p:xfrm>
          <a:off x="6372770" y="8314157"/>
          <a:ext cx="5943598" cy="533400"/>
        </p:xfrm>
        <a:graphic>
          <a:graphicData uri="http://schemas.openxmlformats.org/drawingml/2006/table">
            <a:tbl>
              <a:tblPr firstRow="1" bandRow="1">
                <a:tableStyleId>{5C22544A-7EE6-4342-B048-85BDC9FD1C3A}</a:tableStyleId>
              </a:tblPr>
              <a:tblGrid>
                <a:gridCol w="5943598">
                  <a:extLst>
                    <a:ext uri="{9D8B030D-6E8A-4147-A177-3AD203B41FA5}">
                      <a16:colId xmlns:a16="http://schemas.microsoft.com/office/drawing/2014/main" val="20000"/>
                    </a:ext>
                  </a:extLst>
                </a:gridCol>
              </a:tblGrid>
              <a:tr h="533400">
                <a:tc>
                  <a:txBody>
                    <a:bodyPr/>
                    <a:lstStyle/>
                    <a:p>
                      <a:r>
                        <a:rPr lang="en-US" sz="2700" dirty="0"/>
                        <a:t>( - ) Dash response valid for this item.</a:t>
                      </a:r>
                    </a:p>
                  </a:txBody>
                  <a:tcPr marL="100587" marR="100587" marT="49572" marB="49572">
                    <a:solidFill>
                      <a:srgbClr val="CD0920"/>
                    </a:solid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16A8BBB5-A7AE-4F1E-AD4D-219C4E1D45BD}"/>
              </a:ext>
            </a:extLst>
          </p:cNvPr>
          <p:cNvPicPr>
            <a:picLocks noChangeAspect="1"/>
          </p:cNvPicPr>
          <p:nvPr/>
        </p:nvPicPr>
        <p:blipFill>
          <a:blip r:embed="rId3"/>
          <a:stretch>
            <a:fillRect/>
          </a:stretch>
        </p:blipFill>
        <p:spPr>
          <a:xfrm>
            <a:off x="0" y="101345"/>
            <a:ext cx="13076238" cy="3218311"/>
          </a:xfrm>
          <a:prstGeom prst="rect">
            <a:avLst/>
          </a:prstGeom>
        </p:spPr>
      </p:pic>
    </p:spTree>
    <p:extLst>
      <p:ext uri="{BB962C8B-B14F-4D97-AF65-F5344CB8AC3E}">
        <p14:creationId xmlns:p14="http://schemas.microsoft.com/office/powerpoint/2010/main" val="1348042866"/>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2470" y="-1"/>
            <a:ext cx="10896865" cy="1127919"/>
          </a:xfrm>
        </p:spPr>
        <p:txBody>
          <a:bodyPr>
            <a:noAutofit/>
          </a:bodyPr>
          <a:lstStyle/>
          <a:p>
            <a:pPr algn="ctr"/>
            <a:r>
              <a:rPr lang="en-US" sz="3700" u="sng" dirty="0">
                <a:solidFill>
                  <a:schemeClr val="accent1"/>
                </a:solidFill>
              </a:rPr>
              <a:t>M2001 Drug Regimen Review L-1</a:t>
            </a:r>
          </a:p>
        </p:txBody>
      </p:sp>
      <p:sp>
        <p:nvSpPr>
          <p:cNvPr id="3" name="Content Placeholder 2"/>
          <p:cNvSpPr>
            <a:spLocks noGrp="1"/>
          </p:cNvSpPr>
          <p:nvPr>
            <p:ph idx="1"/>
          </p:nvPr>
        </p:nvSpPr>
        <p:spPr>
          <a:xfrm>
            <a:off x="419112" y="1051719"/>
            <a:ext cx="12313456" cy="8229600"/>
          </a:xfrm>
        </p:spPr>
        <p:txBody>
          <a:bodyPr>
            <a:normAutofit fontScale="92500" lnSpcReduction="20000"/>
          </a:bodyPr>
          <a:lstStyle/>
          <a:p>
            <a:pPr marL="152881" indent="0"/>
            <a:endParaRPr lang="en-US" sz="800" dirty="0">
              <a:solidFill>
                <a:srgbClr val="000000"/>
              </a:solidFill>
            </a:endParaRPr>
          </a:p>
          <a:p>
            <a:pPr marL="571500" indent="-571500">
              <a:buFont typeface="Arial"/>
              <a:buChar char="•"/>
            </a:pPr>
            <a:r>
              <a:rPr lang="en-US" sz="3600" dirty="0">
                <a:solidFill>
                  <a:srgbClr val="000000"/>
                </a:solidFill>
              </a:rPr>
              <a:t>A “</a:t>
            </a:r>
            <a:r>
              <a:rPr lang="en-US" sz="3600" b="1" dirty="0">
                <a:solidFill>
                  <a:srgbClr val="000000"/>
                </a:solidFill>
              </a:rPr>
              <a:t>potential” or  “existing” clinically significant medication issue </a:t>
            </a:r>
            <a:r>
              <a:rPr lang="en-US" sz="3600" dirty="0">
                <a:solidFill>
                  <a:srgbClr val="000000"/>
                </a:solidFill>
              </a:rPr>
              <a:t>is an issue that in the care provider’s </a:t>
            </a:r>
            <a:r>
              <a:rPr lang="en-US" sz="3600" b="1" dirty="0">
                <a:solidFill>
                  <a:srgbClr val="000000"/>
                </a:solidFill>
              </a:rPr>
              <a:t>clinical judgment</a:t>
            </a:r>
            <a:r>
              <a:rPr lang="en-US" sz="3600" dirty="0">
                <a:solidFill>
                  <a:srgbClr val="000000"/>
                </a:solidFill>
              </a:rPr>
              <a:t>, requires physician/physician-designee notification by midnight of the next calendar day (at the latest).</a:t>
            </a:r>
          </a:p>
          <a:p>
            <a:pPr marL="571500" indent="-571500">
              <a:buFont typeface="Arial"/>
              <a:buChar char="•"/>
            </a:pPr>
            <a:r>
              <a:rPr lang="en-US" sz="3600" dirty="0">
                <a:solidFill>
                  <a:srgbClr val="000000"/>
                </a:solidFill>
              </a:rPr>
              <a:t> </a:t>
            </a:r>
            <a:r>
              <a:rPr lang="en-US" sz="3600" b="1" dirty="0">
                <a:solidFill>
                  <a:srgbClr val="000000"/>
                </a:solidFill>
              </a:rPr>
              <a:t>Potential or Actual/existing </a:t>
            </a:r>
            <a:r>
              <a:rPr lang="en-US" sz="3600" dirty="0">
                <a:solidFill>
                  <a:srgbClr val="000000"/>
                </a:solidFill>
              </a:rPr>
              <a:t>clinically significant medication issues may include but are not limited to: </a:t>
            </a:r>
          </a:p>
          <a:p>
            <a:pPr lvl="1"/>
            <a:r>
              <a:rPr lang="en-US" sz="3400" dirty="0">
                <a:solidFill>
                  <a:srgbClr val="000000"/>
                </a:solidFill>
              </a:rPr>
              <a:t>Adverse reactions to medications (such as a rash),</a:t>
            </a:r>
          </a:p>
          <a:p>
            <a:pPr lvl="1"/>
            <a:r>
              <a:rPr lang="en-US" sz="3400" dirty="0">
                <a:solidFill>
                  <a:srgbClr val="000000"/>
                </a:solidFill>
              </a:rPr>
              <a:t> ineffective drug therapy (analgesic that does not reduce pain),</a:t>
            </a:r>
          </a:p>
          <a:p>
            <a:pPr lvl="1"/>
            <a:r>
              <a:rPr lang="en-US" sz="3400" dirty="0">
                <a:solidFill>
                  <a:srgbClr val="000000"/>
                </a:solidFill>
              </a:rPr>
              <a:t>side effects (potential bleeding from an anticoagulant), </a:t>
            </a:r>
          </a:p>
          <a:p>
            <a:pPr lvl="1"/>
            <a:r>
              <a:rPr lang="en-US" sz="3400" dirty="0">
                <a:solidFill>
                  <a:srgbClr val="000000"/>
                </a:solidFill>
              </a:rPr>
              <a:t>drug interactions (serious drug-drug, drug-food and drug-disease interactions), </a:t>
            </a:r>
          </a:p>
          <a:p>
            <a:pPr lvl="1"/>
            <a:r>
              <a:rPr lang="en-US" sz="3400" dirty="0">
                <a:solidFill>
                  <a:srgbClr val="000000"/>
                </a:solidFill>
              </a:rPr>
              <a:t>duplicate therapy (generic name and brand name equivalent drugs are both prescribed), </a:t>
            </a:r>
          </a:p>
          <a:p>
            <a:pPr lvl="1"/>
            <a:r>
              <a:rPr lang="en-US" sz="3400" dirty="0">
                <a:solidFill>
                  <a:srgbClr val="000000"/>
                </a:solidFill>
              </a:rPr>
              <a:t>omissions (missing drugs from an ordered regimen), </a:t>
            </a:r>
          </a:p>
          <a:p>
            <a:pPr lvl="1"/>
            <a:r>
              <a:rPr lang="en-US" sz="3400" dirty="0">
                <a:solidFill>
                  <a:srgbClr val="000000"/>
                </a:solidFill>
              </a:rPr>
              <a:t>dosage errors (either too high or too low), </a:t>
            </a:r>
          </a:p>
          <a:p>
            <a:pPr lvl="1"/>
            <a:r>
              <a:rPr lang="en-US" sz="3400" dirty="0">
                <a:solidFill>
                  <a:srgbClr val="000000"/>
                </a:solidFill>
              </a:rPr>
              <a:t> nonadherence (regardless of whether the nonadherence is purposeful or accidental).</a:t>
            </a:r>
          </a:p>
          <a:p>
            <a:pPr marL="152881" indent="0"/>
            <a:endParaRPr lang="en-US" sz="13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295</a:t>
            </a:fld>
            <a:endParaRPr lang="en-US" dirty="0"/>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18319" y="289719"/>
            <a:ext cx="11768614" cy="685800"/>
          </a:xfrm>
        </p:spPr>
        <p:txBody>
          <a:bodyPr>
            <a:noAutofit/>
          </a:bodyPr>
          <a:lstStyle/>
          <a:p>
            <a:pPr algn="ctr"/>
            <a:r>
              <a:rPr lang="en-US" sz="3600" u="sng" dirty="0">
                <a:solidFill>
                  <a:schemeClr val="accent1"/>
                </a:solidFill>
              </a:rPr>
              <a:t>M2001 Drug Regimen Review L-2</a:t>
            </a:r>
            <a:endParaRPr lang="en-US" sz="3600" dirty="0">
              <a:solidFill>
                <a:schemeClr val="accent1"/>
              </a:solidFill>
            </a:endParaRPr>
          </a:p>
        </p:txBody>
      </p:sp>
      <p:sp>
        <p:nvSpPr>
          <p:cNvPr id="7" name="Content Placeholder 6"/>
          <p:cNvSpPr>
            <a:spLocks noGrp="1"/>
          </p:cNvSpPr>
          <p:nvPr>
            <p:ph idx="1"/>
          </p:nvPr>
        </p:nvSpPr>
        <p:spPr>
          <a:xfrm>
            <a:off x="213519" y="975519"/>
            <a:ext cx="12649200" cy="7315200"/>
          </a:xfrm>
        </p:spPr>
        <p:txBody>
          <a:bodyPr>
            <a:noAutofit/>
          </a:bodyPr>
          <a:lstStyle/>
          <a:p>
            <a:pPr marL="350838" indent="-350838">
              <a:buFont typeface="Arial"/>
              <a:buChar char="•"/>
            </a:pPr>
            <a:r>
              <a:rPr lang="en-US" sz="3100" b="1" dirty="0">
                <a:solidFill>
                  <a:srgbClr val="000000"/>
                </a:solidFill>
              </a:rPr>
              <a:t>Response “1”: </a:t>
            </a:r>
            <a:r>
              <a:rPr lang="en-US" sz="2500" dirty="0">
                <a:solidFill>
                  <a:srgbClr val="000000"/>
                </a:solidFill>
              </a:rPr>
              <a:t>Any of these circumstances listed below must reach a level of clinical significance that warrants notification of the physician-designee for orders or recommendations – by midnight of the next calendar day, at the latest.</a:t>
            </a:r>
          </a:p>
          <a:p>
            <a:pPr marL="0" indent="0"/>
            <a:endParaRPr lang="en-US" sz="800" dirty="0">
              <a:solidFill>
                <a:srgbClr val="000000"/>
              </a:solidFill>
            </a:endParaRPr>
          </a:p>
          <a:p>
            <a:pPr marL="350838" indent="-350838">
              <a:buFont typeface="Arial"/>
              <a:buChar char="•"/>
            </a:pPr>
            <a:r>
              <a:rPr lang="en-US" sz="2700" dirty="0">
                <a:solidFill>
                  <a:srgbClr val="000000"/>
                </a:solidFill>
              </a:rPr>
              <a:t>Patient’s list of meds from inpatient facility </a:t>
            </a:r>
            <a:r>
              <a:rPr lang="en-US" sz="2700" b="1" dirty="0">
                <a:solidFill>
                  <a:srgbClr val="000000"/>
                </a:solidFill>
              </a:rPr>
              <a:t>discharge instructions DO NOT match </a:t>
            </a:r>
            <a:r>
              <a:rPr lang="en-US" sz="2700" dirty="0">
                <a:solidFill>
                  <a:srgbClr val="000000"/>
                </a:solidFill>
              </a:rPr>
              <a:t>the meds shown to the clinician at the SOC/ROC visit.</a:t>
            </a:r>
          </a:p>
          <a:p>
            <a:pPr marL="350838" indent="-350838">
              <a:buFont typeface="Arial"/>
              <a:buChar char="•"/>
            </a:pPr>
            <a:r>
              <a:rPr lang="en-US" sz="2700" dirty="0">
                <a:solidFill>
                  <a:srgbClr val="000000"/>
                </a:solidFill>
              </a:rPr>
              <a:t>Assessment shows that diagnoses/symptoms for which the patient is taking meds are </a:t>
            </a:r>
            <a:r>
              <a:rPr lang="en-US" sz="2700" b="1" dirty="0">
                <a:solidFill>
                  <a:srgbClr val="000000"/>
                </a:solidFill>
              </a:rPr>
              <a:t>NOT adequately controlled</a:t>
            </a:r>
            <a:endParaRPr lang="en-US" sz="2700" dirty="0">
              <a:solidFill>
                <a:srgbClr val="000000"/>
              </a:solidFill>
            </a:endParaRPr>
          </a:p>
          <a:p>
            <a:pPr marL="350838" indent="-350838">
              <a:buFont typeface="Arial"/>
              <a:buChar char="•"/>
            </a:pPr>
            <a:r>
              <a:rPr lang="en-US" sz="2700" dirty="0">
                <a:solidFill>
                  <a:srgbClr val="000000"/>
                </a:solidFill>
              </a:rPr>
              <a:t>Patient seems </a:t>
            </a:r>
            <a:r>
              <a:rPr lang="en-US" sz="2700" b="1" dirty="0">
                <a:solidFill>
                  <a:srgbClr val="000000"/>
                </a:solidFill>
              </a:rPr>
              <a:t>confused about </a:t>
            </a:r>
            <a:r>
              <a:rPr lang="en-US" sz="2700" dirty="0">
                <a:solidFill>
                  <a:srgbClr val="000000"/>
                </a:solidFill>
              </a:rPr>
              <a:t>when/how to take meds indicating a high risk for med errors</a:t>
            </a:r>
          </a:p>
          <a:p>
            <a:pPr marL="350838" indent="-350838">
              <a:buFont typeface="Arial"/>
              <a:buChar char="•"/>
            </a:pPr>
            <a:r>
              <a:rPr lang="en-US" sz="2700" dirty="0">
                <a:solidFill>
                  <a:srgbClr val="000000"/>
                </a:solidFill>
              </a:rPr>
              <a:t>Patient has </a:t>
            </a:r>
            <a:r>
              <a:rPr lang="en-US" sz="2700" b="1" dirty="0">
                <a:solidFill>
                  <a:srgbClr val="000000"/>
                </a:solidFill>
              </a:rPr>
              <a:t>not obtained meds </a:t>
            </a:r>
            <a:r>
              <a:rPr lang="en-US" sz="2700" dirty="0">
                <a:solidFill>
                  <a:srgbClr val="000000"/>
                </a:solidFill>
              </a:rPr>
              <a:t>or indicates that he/she will probably not take prescribed meds.</a:t>
            </a:r>
          </a:p>
          <a:p>
            <a:pPr marL="350838" indent="-350838">
              <a:buFont typeface="Arial"/>
              <a:buChar char="•"/>
            </a:pPr>
            <a:r>
              <a:rPr lang="en-US" sz="2700" dirty="0">
                <a:solidFill>
                  <a:srgbClr val="000000"/>
                </a:solidFill>
              </a:rPr>
              <a:t>Patient has </a:t>
            </a:r>
            <a:r>
              <a:rPr lang="en-US" sz="2700" b="1" dirty="0">
                <a:solidFill>
                  <a:srgbClr val="000000"/>
                </a:solidFill>
              </a:rPr>
              <a:t>signs/symptoms</a:t>
            </a:r>
            <a:r>
              <a:rPr lang="en-US" sz="2700" dirty="0">
                <a:solidFill>
                  <a:srgbClr val="000000"/>
                </a:solidFill>
              </a:rPr>
              <a:t> that could be adverse reaction from meds</a:t>
            </a:r>
          </a:p>
          <a:p>
            <a:pPr marL="350838" indent="-350838">
              <a:buFont typeface="Arial"/>
              <a:buChar char="•"/>
            </a:pPr>
            <a:r>
              <a:rPr lang="en-US" sz="2700" dirty="0">
                <a:solidFill>
                  <a:srgbClr val="000000"/>
                </a:solidFill>
              </a:rPr>
              <a:t>Patient takes </a:t>
            </a:r>
            <a:r>
              <a:rPr lang="en-US" sz="2700" b="1" dirty="0">
                <a:solidFill>
                  <a:srgbClr val="000000"/>
                </a:solidFill>
              </a:rPr>
              <a:t>multiple non-prescribed meds </a:t>
            </a:r>
            <a:r>
              <a:rPr lang="en-US" sz="2700" dirty="0">
                <a:solidFill>
                  <a:srgbClr val="000000"/>
                </a:solidFill>
              </a:rPr>
              <a:t>(OTCs, herbals) that could interact with prescribed meds</a:t>
            </a:r>
          </a:p>
          <a:p>
            <a:pPr marL="350838" indent="-350838">
              <a:buFont typeface="Arial"/>
              <a:buChar char="•"/>
            </a:pPr>
            <a:r>
              <a:rPr lang="en-US" sz="2700" dirty="0">
                <a:solidFill>
                  <a:srgbClr val="000000"/>
                </a:solidFill>
              </a:rPr>
              <a:t>Patient has a </a:t>
            </a:r>
            <a:r>
              <a:rPr lang="en-US" sz="2700" b="1" dirty="0">
                <a:solidFill>
                  <a:srgbClr val="000000"/>
                </a:solidFill>
              </a:rPr>
              <a:t>complex med plan </a:t>
            </a:r>
            <a:r>
              <a:rPr lang="en-US" sz="2700" dirty="0">
                <a:solidFill>
                  <a:srgbClr val="000000"/>
                </a:solidFill>
              </a:rPr>
              <a:t>with meds prescribed by multiple physician and/or obtained from multiple pharmacies so the risk of drug interactions is high</a:t>
            </a:r>
          </a:p>
        </p:txBody>
      </p:sp>
      <p:sp>
        <p:nvSpPr>
          <p:cNvPr id="5" name="Slide Number Placeholder 4"/>
          <p:cNvSpPr>
            <a:spLocks noGrp="1"/>
          </p:cNvSpPr>
          <p:nvPr>
            <p:ph type="sldNum" sz="quarter" idx="12"/>
          </p:nvPr>
        </p:nvSpPr>
        <p:spPr/>
        <p:txBody>
          <a:bodyPr/>
          <a:lstStyle/>
          <a:p>
            <a:fld id="{895F941F-37F6-4B1F-AEB2-74CB5EFF426C}" type="slidenum">
              <a:rPr lang="en-US" smtClean="0"/>
              <a:pPr/>
              <a:t>296</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897426083"/>
              </p:ext>
            </p:extLst>
          </p:nvPr>
        </p:nvGraphicFramePr>
        <p:xfrm>
          <a:off x="365919" y="8464579"/>
          <a:ext cx="12420600" cy="954059"/>
        </p:xfrm>
        <a:graphic>
          <a:graphicData uri="http://schemas.openxmlformats.org/drawingml/2006/table">
            <a:tbl>
              <a:tblPr firstRow="1" bandRow="1">
                <a:tableStyleId>{5C22544A-7EE6-4342-B048-85BDC9FD1C3A}</a:tableStyleId>
              </a:tblPr>
              <a:tblGrid>
                <a:gridCol w="12420600">
                  <a:extLst>
                    <a:ext uri="{9D8B030D-6E8A-4147-A177-3AD203B41FA5}">
                      <a16:colId xmlns:a16="http://schemas.microsoft.com/office/drawing/2014/main" val="20000"/>
                    </a:ext>
                  </a:extLst>
                </a:gridCol>
              </a:tblGrid>
              <a:tr h="954059">
                <a:tc>
                  <a:txBody>
                    <a:bodyPr/>
                    <a:lstStyle/>
                    <a:p>
                      <a:r>
                        <a:rPr lang="en-US" sz="2400" dirty="0"/>
                        <a:t>Any circumstance that does not require this immediate attention is not considered a potential or actual clinically significant medication issue.              (Clinician Judgement)</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27620246"/>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14F74-7BA4-4B0B-ACAE-1437E170D6B9}"/>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B2F775B4-DABA-420D-891F-7C2C70F974B2}"/>
              </a:ext>
            </a:extLst>
          </p:cNvPr>
          <p:cNvSpPr>
            <a:spLocks noGrp="1"/>
          </p:cNvSpPr>
          <p:nvPr>
            <p:ph idx="1"/>
          </p:nvPr>
        </p:nvSpPr>
        <p:spPr>
          <a:xfrm>
            <a:off x="574980" y="3223495"/>
            <a:ext cx="11636506" cy="6093797"/>
          </a:xfrm>
        </p:spPr>
        <p:txBody>
          <a:bodyPr/>
          <a:lstStyle/>
          <a:p>
            <a:pPr marL="685800" indent="-685800">
              <a:buFont typeface="Arial" panose="020B0604020202020204" pitchFamily="34" charset="0"/>
              <a:buChar char="•"/>
            </a:pPr>
            <a:r>
              <a:rPr lang="en-US" sz="3200" b="1" dirty="0"/>
              <a:t>Code 0, No</a:t>
            </a:r>
            <a:r>
              <a:rPr lang="en-US" sz="3200" dirty="0"/>
              <a:t>.  </a:t>
            </a:r>
            <a:r>
              <a:rPr lang="en-US" sz="3200" b="1" dirty="0"/>
              <a:t>No issues found </a:t>
            </a:r>
            <a:r>
              <a:rPr lang="en-US" sz="3200" dirty="0"/>
              <a:t>– facility discharge med list matches meds on hand, patient has plan for taking meds safely at the right time, no signs or symptoms of adverse reactions caused by meds, diagnoses/conditions for which patient is taking the meds appear adequately controlled.</a:t>
            </a:r>
          </a:p>
          <a:p>
            <a:pPr marL="685800" indent="-685800">
              <a:buFont typeface="Arial" panose="020B0604020202020204" pitchFamily="34" charset="0"/>
              <a:buChar char="•"/>
            </a:pPr>
            <a:r>
              <a:rPr lang="en-US" sz="3200" b="1" dirty="0"/>
              <a:t>Code 1, Yes.  Issues found during review </a:t>
            </a:r>
            <a:r>
              <a:rPr lang="en-US" sz="3200" dirty="0"/>
              <a:t>– patient’s list and discharge list do not match, conditions not adequately controlled, patient confusion of when to take meds, patient has not obtained meds due to financial, access, or cultural issues, complex medication plan, taking multiple OTC herbals that may interact.</a:t>
            </a:r>
          </a:p>
          <a:p>
            <a:pPr marL="685800" indent="-685800">
              <a:buFont typeface="Arial" panose="020B0604020202020204" pitchFamily="34" charset="0"/>
              <a:buChar char="•"/>
            </a:pPr>
            <a:r>
              <a:rPr lang="en-US" sz="3200" b="1" dirty="0"/>
              <a:t>Code 9, NA </a:t>
            </a:r>
            <a:r>
              <a:rPr lang="en-US" sz="3200" dirty="0"/>
              <a:t>– Patient not taking any meds.</a:t>
            </a:r>
          </a:p>
        </p:txBody>
      </p:sp>
      <p:sp>
        <p:nvSpPr>
          <p:cNvPr id="4" name="Slide Number Placeholder 3">
            <a:extLst>
              <a:ext uri="{FF2B5EF4-FFF2-40B4-BE49-F238E27FC236}">
                <a16:creationId xmlns:a16="http://schemas.microsoft.com/office/drawing/2014/main" id="{AF865E52-9E87-44D8-AED8-EFB459486EE4}"/>
              </a:ext>
            </a:extLst>
          </p:cNvPr>
          <p:cNvSpPr>
            <a:spLocks noGrp="1"/>
          </p:cNvSpPr>
          <p:nvPr>
            <p:ph type="sldNum" sz="quarter" idx="12"/>
          </p:nvPr>
        </p:nvSpPr>
        <p:spPr/>
        <p:txBody>
          <a:bodyPr/>
          <a:lstStyle/>
          <a:p>
            <a:fld id="{895F941F-37F6-4B1F-AEB2-74CB5EFF426C}" type="slidenum">
              <a:rPr lang="en-US" smtClean="0"/>
              <a:pPr/>
              <a:t>297</a:t>
            </a:fld>
            <a:endParaRPr lang="en-US" dirty="0"/>
          </a:p>
        </p:txBody>
      </p:sp>
      <p:pic>
        <p:nvPicPr>
          <p:cNvPr id="5" name="Picture 4">
            <a:extLst>
              <a:ext uri="{FF2B5EF4-FFF2-40B4-BE49-F238E27FC236}">
                <a16:creationId xmlns:a16="http://schemas.microsoft.com/office/drawing/2014/main" id="{0F794736-7BEC-46C8-B44F-1D3DE8AB5AFA}"/>
              </a:ext>
            </a:extLst>
          </p:cNvPr>
          <p:cNvPicPr>
            <a:picLocks noChangeAspect="1"/>
          </p:cNvPicPr>
          <p:nvPr/>
        </p:nvPicPr>
        <p:blipFill>
          <a:blip r:embed="rId3"/>
          <a:stretch>
            <a:fillRect/>
          </a:stretch>
        </p:blipFill>
        <p:spPr>
          <a:xfrm>
            <a:off x="0" y="101345"/>
            <a:ext cx="13076238" cy="3218311"/>
          </a:xfrm>
          <a:prstGeom prst="rect">
            <a:avLst/>
          </a:prstGeom>
        </p:spPr>
      </p:pic>
      <p:graphicFrame>
        <p:nvGraphicFramePr>
          <p:cNvPr id="6" name="Table 5">
            <a:extLst>
              <a:ext uri="{FF2B5EF4-FFF2-40B4-BE49-F238E27FC236}">
                <a16:creationId xmlns:a16="http://schemas.microsoft.com/office/drawing/2014/main" id="{DE29ED1D-36A8-4867-BE84-93B72FEC0B7B}"/>
              </a:ext>
            </a:extLst>
          </p:cNvPr>
          <p:cNvGraphicFramePr>
            <a:graphicFrameLocks noGrp="1"/>
          </p:cNvGraphicFramePr>
          <p:nvPr>
            <p:extLst>
              <p:ext uri="{D42A27DB-BD31-4B8C-83A1-F6EECF244321}">
                <p14:modId xmlns:p14="http://schemas.microsoft.com/office/powerpoint/2010/main" val="4271674562"/>
              </p:ext>
            </p:extLst>
          </p:nvPr>
        </p:nvGraphicFramePr>
        <p:xfrm>
          <a:off x="9812691" y="1417066"/>
          <a:ext cx="2682346" cy="1615440"/>
        </p:xfrm>
        <a:graphic>
          <a:graphicData uri="http://schemas.openxmlformats.org/drawingml/2006/table">
            <a:tbl>
              <a:tblPr firstRow="1" bandRow="1">
                <a:tableStyleId>{5C22544A-7EE6-4342-B048-85BDC9FD1C3A}</a:tableStyleId>
              </a:tblPr>
              <a:tblGrid>
                <a:gridCol w="2682346">
                  <a:extLst>
                    <a:ext uri="{9D8B030D-6E8A-4147-A177-3AD203B41FA5}">
                      <a16:colId xmlns:a16="http://schemas.microsoft.com/office/drawing/2014/main" val="594812169"/>
                    </a:ext>
                  </a:extLst>
                </a:gridCol>
              </a:tblGrid>
              <a:tr h="370840">
                <a:tc>
                  <a:txBody>
                    <a:bodyPr/>
                    <a:lstStyle/>
                    <a:p>
                      <a:r>
                        <a:rPr lang="en-US" dirty="0"/>
                        <a:t>Dash is a valid response if elements of DRR were skipped</a:t>
                      </a:r>
                    </a:p>
                  </a:txBody>
                  <a:tcPr/>
                </a:tc>
                <a:extLst>
                  <a:ext uri="{0D108BD9-81ED-4DB2-BD59-A6C34878D82A}">
                    <a16:rowId xmlns:a16="http://schemas.microsoft.com/office/drawing/2014/main" val="3446755186"/>
                  </a:ext>
                </a:extLst>
              </a:tr>
            </a:tbl>
          </a:graphicData>
        </a:graphic>
      </p:graphicFrame>
    </p:spTree>
    <p:extLst>
      <p:ext uri="{BB962C8B-B14F-4D97-AF65-F5344CB8AC3E}">
        <p14:creationId xmlns:p14="http://schemas.microsoft.com/office/powerpoint/2010/main" val="2952921137"/>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9" y="137319"/>
            <a:ext cx="11768614" cy="859839"/>
          </a:xfrm>
        </p:spPr>
        <p:txBody>
          <a:bodyPr>
            <a:normAutofit/>
          </a:bodyPr>
          <a:lstStyle/>
          <a:p>
            <a:pPr algn="ctr"/>
            <a:r>
              <a:rPr lang="en-US" sz="3700" dirty="0">
                <a:solidFill>
                  <a:schemeClr val="accent1"/>
                </a:solidFill>
              </a:rPr>
              <a:t>Medication Collaborations L-2</a:t>
            </a:r>
          </a:p>
        </p:txBody>
      </p:sp>
      <p:sp>
        <p:nvSpPr>
          <p:cNvPr id="3" name="Content Placeholder 2"/>
          <p:cNvSpPr>
            <a:spLocks noGrp="1"/>
          </p:cNvSpPr>
          <p:nvPr>
            <p:ph idx="1"/>
          </p:nvPr>
        </p:nvSpPr>
        <p:spPr>
          <a:xfrm>
            <a:off x="311825" y="746919"/>
            <a:ext cx="12749332" cy="7467600"/>
          </a:xfrm>
        </p:spPr>
        <p:txBody>
          <a:bodyPr>
            <a:noAutofit/>
          </a:bodyPr>
          <a:lstStyle/>
          <a:p>
            <a:pPr marL="0" indent="0">
              <a:spcBef>
                <a:spcPts val="0"/>
              </a:spcBef>
              <a:spcAft>
                <a:spcPts val="1200"/>
              </a:spcAft>
            </a:pPr>
            <a:r>
              <a:rPr lang="en-US" sz="3000" b="1" dirty="0">
                <a:solidFill>
                  <a:srgbClr val="000000"/>
                </a:solidFill>
              </a:rPr>
              <a:t>Drug Regimen Review </a:t>
            </a:r>
            <a:r>
              <a:rPr lang="en-US" sz="3000" dirty="0">
                <a:solidFill>
                  <a:srgbClr val="000000"/>
                </a:solidFill>
              </a:rPr>
              <a:t>– Portions may be completed by agency staff </a:t>
            </a:r>
            <a:r>
              <a:rPr lang="en-US" sz="3000" b="1" dirty="0">
                <a:solidFill>
                  <a:srgbClr val="000000"/>
                </a:solidFill>
              </a:rPr>
              <a:t>other than clinician </a:t>
            </a:r>
            <a:r>
              <a:rPr lang="en-US" sz="3000" dirty="0">
                <a:solidFill>
                  <a:srgbClr val="000000"/>
                </a:solidFill>
              </a:rPr>
              <a:t>responsible for completing SOC/ROC assessment-findings must be reported to clinician responsible for the assessment.  This does not violate the one clinician rule that the assessment must be ultimately completed by one clinician.</a:t>
            </a:r>
          </a:p>
          <a:p>
            <a:pPr lvl="1">
              <a:spcBef>
                <a:spcPts val="0"/>
              </a:spcBef>
              <a:spcAft>
                <a:spcPts val="1200"/>
              </a:spcAft>
            </a:pPr>
            <a:r>
              <a:rPr lang="en-US" sz="2700" b="1" dirty="0">
                <a:solidFill>
                  <a:srgbClr val="000000"/>
                </a:solidFill>
              </a:rPr>
              <a:t>In-home clinician, example – therapist</a:t>
            </a:r>
          </a:p>
          <a:p>
            <a:pPr lvl="2">
              <a:spcBef>
                <a:spcPts val="0"/>
              </a:spcBef>
              <a:spcAft>
                <a:spcPts val="1200"/>
              </a:spcAft>
            </a:pPr>
            <a:r>
              <a:rPr lang="en-US" sz="2700" dirty="0">
                <a:solidFill>
                  <a:srgbClr val="000000"/>
                </a:solidFill>
              </a:rPr>
              <a:t>Creates medication list, assesses effectiveness of drug therapy, side effects, patient compliance </a:t>
            </a:r>
          </a:p>
          <a:p>
            <a:pPr lvl="1">
              <a:spcBef>
                <a:spcPts val="0"/>
              </a:spcBef>
              <a:spcAft>
                <a:spcPts val="1200"/>
              </a:spcAft>
            </a:pPr>
            <a:r>
              <a:rPr lang="en-US" sz="2700" b="1" dirty="0">
                <a:solidFill>
                  <a:srgbClr val="000000"/>
                </a:solidFill>
              </a:rPr>
              <a:t>Office clinician, example – RN or other clinician qualified to perform comprehensive assessment</a:t>
            </a:r>
          </a:p>
          <a:p>
            <a:pPr lvl="2">
              <a:spcBef>
                <a:spcPts val="0"/>
              </a:spcBef>
              <a:spcAft>
                <a:spcPts val="1200"/>
              </a:spcAft>
            </a:pPr>
            <a:r>
              <a:rPr lang="en-US" sz="2700" dirty="0">
                <a:solidFill>
                  <a:srgbClr val="000000"/>
                </a:solidFill>
              </a:rPr>
              <a:t>Reviews med list for duplicative drugs, omissions, potential drug to drug interactions etc.</a:t>
            </a:r>
          </a:p>
          <a:p>
            <a:pPr>
              <a:spcBef>
                <a:spcPts val="0"/>
              </a:spcBef>
              <a:spcAft>
                <a:spcPts val="1200"/>
              </a:spcAft>
            </a:pPr>
            <a:r>
              <a:rPr lang="en-US" sz="3000" b="1" dirty="0">
                <a:solidFill>
                  <a:srgbClr val="000000"/>
                </a:solidFill>
              </a:rPr>
              <a:t>Drug Education </a:t>
            </a:r>
            <a:r>
              <a:rPr lang="en-US" sz="3000" dirty="0">
                <a:solidFill>
                  <a:srgbClr val="000000"/>
                </a:solidFill>
              </a:rPr>
              <a:t>– Other clinicians may provide education in person or by phone</a:t>
            </a:r>
          </a:p>
          <a:p>
            <a:pPr lvl="1">
              <a:spcBef>
                <a:spcPts val="0"/>
              </a:spcBef>
              <a:spcAft>
                <a:spcPts val="1200"/>
              </a:spcAft>
            </a:pPr>
            <a:r>
              <a:rPr lang="en-US" sz="2700" dirty="0">
                <a:solidFill>
                  <a:srgbClr val="000000"/>
                </a:solidFill>
              </a:rPr>
              <a:t>DRR findings &amp; education provided is to be communicated to clinician  responsible for completing assessment</a:t>
            </a:r>
          </a:p>
          <a:p>
            <a:pPr lvl="1">
              <a:spcBef>
                <a:spcPts val="0"/>
              </a:spcBef>
              <a:spcAft>
                <a:spcPts val="1200"/>
              </a:spcAft>
            </a:pPr>
            <a:r>
              <a:rPr lang="en-US" sz="2700" dirty="0">
                <a:solidFill>
                  <a:srgbClr val="000000"/>
                </a:solidFill>
              </a:rPr>
              <a:t>Agency policy and practice to define process</a:t>
            </a:r>
          </a:p>
          <a:p>
            <a:pPr marL="642686" lvl="1" indent="0">
              <a:spcBef>
                <a:spcPts val="0"/>
              </a:spcBef>
              <a:spcAft>
                <a:spcPts val="1200"/>
              </a:spcAft>
              <a:buNone/>
            </a:pPr>
            <a:endParaRPr lang="en-US" sz="27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298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66219162"/>
              </p:ext>
            </p:extLst>
          </p:nvPr>
        </p:nvGraphicFramePr>
        <p:xfrm>
          <a:off x="7985919" y="7909719"/>
          <a:ext cx="4800600" cy="1344782"/>
        </p:xfrm>
        <a:graphic>
          <a:graphicData uri="http://schemas.openxmlformats.org/drawingml/2006/table">
            <a:tbl>
              <a:tblPr firstRow="1" bandRow="1">
                <a:tableStyleId>{5C22544A-7EE6-4342-B048-85BDC9FD1C3A}</a:tableStyleId>
              </a:tblPr>
              <a:tblGrid>
                <a:gridCol w="4800600">
                  <a:extLst>
                    <a:ext uri="{9D8B030D-6E8A-4147-A177-3AD203B41FA5}">
                      <a16:colId xmlns:a16="http://schemas.microsoft.com/office/drawing/2014/main" val="20000"/>
                    </a:ext>
                  </a:extLst>
                </a:gridCol>
              </a:tblGrid>
              <a:tr h="3983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rPr>
                        <a:t>The </a:t>
                      </a:r>
                      <a:r>
                        <a:rPr lang="en-US" sz="2000" b="1" dirty="0">
                          <a:solidFill>
                            <a:schemeClr val="bg1"/>
                          </a:solidFill>
                        </a:rPr>
                        <a:t>M0090 date reports </a:t>
                      </a:r>
                      <a:r>
                        <a:rPr lang="en-US" sz="2000" dirty="0">
                          <a:solidFill>
                            <a:schemeClr val="bg1"/>
                          </a:solidFill>
                        </a:rPr>
                        <a:t>the date the assessment is completed and </a:t>
                      </a:r>
                      <a:r>
                        <a:rPr lang="en-US" sz="2000" b="0" i="0" u="none" strike="noStrike" kern="1200" baseline="0" dirty="0">
                          <a:solidFill>
                            <a:schemeClr val="bg1"/>
                          </a:solidFill>
                          <a:latin typeface="+mn-lt"/>
                          <a:ea typeface="+mn-ea"/>
                          <a:cs typeface="+mn-cs"/>
                        </a:rPr>
                        <a:t>would be the date the two clinicians collaborated and the assessment was completed. </a:t>
                      </a:r>
                      <a:endParaRPr lang="en-US" sz="2000" dirty="0">
                        <a:solidFill>
                          <a:schemeClr val="bg1"/>
                        </a:solidFill>
                      </a:endParaRP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43634558"/>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9E785-02C2-456F-A66F-7E25F22669A6}"/>
              </a:ext>
            </a:extLst>
          </p:cNvPr>
          <p:cNvSpPr>
            <a:spLocks noGrp="1"/>
          </p:cNvSpPr>
          <p:nvPr>
            <p:ph type="title"/>
          </p:nvPr>
        </p:nvSpPr>
        <p:spPr>
          <a:xfrm>
            <a:off x="593570" y="365919"/>
            <a:ext cx="12322035" cy="860148"/>
          </a:xfrm>
        </p:spPr>
        <p:txBody>
          <a:bodyPr/>
          <a:lstStyle/>
          <a:p>
            <a:pPr algn="ctr"/>
            <a:r>
              <a:rPr lang="en-US" sz="5400" dirty="0">
                <a:solidFill>
                  <a:schemeClr val="accent1"/>
                </a:solidFill>
              </a:rPr>
              <a:t>Q19. M2001 Q&amp;A 10/17</a:t>
            </a:r>
          </a:p>
        </p:txBody>
      </p:sp>
      <p:sp>
        <p:nvSpPr>
          <p:cNvPr id="3" name="Content Placeholder 2">
            <a:extLst>
              <a:ext uri="{FF2B5EF4-FFF2-40B4-BE49-F238E27FC236}">
                <a16:creationId xmlns:a16="http://schemas.microsoft.com/office/drawing/2014/main" id="{47624ABA-9419-4C4D-BF9E-D677E5A8725F}"/>
              </a:ext>
            </a:extLst>
          </p:cNvPr>
          <p:cNvSpPr>
            <a:spLocks noGrp="1"/>
          </p:cNvSpPr>
          <p:nvPr>
            <p:ph idx="1"/>
          </p:nvPr>
        </p:nvSpPr>
        <p:spPr>
          <a:xfrm>
            <a:off x="578489" y="2044175"/>
            <a:ext cx="11636506" cy="5867400"/>
          </a:xfrm>
        </p:spPr>
        <p:txBody>
          <a:bodyPr/>
          <a:lstStyle/>
          <a:p>
            <a:pPr marL="685800" indent="-685800">
              <a:buFont typeface="Arial" panose="020B0604020202020204" pitchFamily="34" charset="0"/>
              <a:buChar char="•"/>
            </a:pPr>
            <a:r>
              <a:rPr lang="en-US" b="1" dirty="0"/>
              <a:t>Q.</a:t>
            </a:r>
            <a:r>
              <a:rPr lang="en-US" dirty="0"/>
              <a:t>  During med reconciliation, how far do we look back when the patient has multiple longstanding medications?  What is the CMS regulation on the timeframe?</a:t>
            </a:r>
          </a:p>
          <a:p>
            <a:pPr marL="685800" indent="-685800">
              <a:buFont typeface="Arial" panose="020B0604020202020204" pitchFamily="34" charset="0"/>
              <a:buChar char="•"/>
            </a:pPr>
            <a:r>
              <a:rPr lang="en-US" b="1" dirty="0"/>
              <a:t>A</a:t>
            </a:r>
            <a:r>
              <a:rPr lang="en-US" dirty="0"/>
              <a:t>.  The Drug Regimen Review should consider all medications that the patient is currently using.</a:t>
            </a:r>
          </a:p>
        </p:txBody>
      </p:sp>
      <p:sp>
        <p:nvSpPr>
          <p:cNvPr id="4" name="Slide Number Placeholder 3">
            <a:extLst>
              <a:ext uri="{FF2B5EF4-FFF2-40B4-BE49-F238E27FC236}">
                <a16:creationId xmlns:a16="http://schemas.microsoft.com/office/drawing/2014/main" id="{5092FFD2-D8DC-4E81-BD41-3D567CD419DA}"/>
              </a:ext>
            </a:extLst>
          </p:cNvPr>
          <p:cNvSpPr>
            <a:spLocks noGrp="1"/>
          </p:cNvSpPr>
          <p:nvPr>
            <p:ph type="sldNum" sz="quarter" idx="12"/>
          </p:nvPr>
        </p:nvSpPr>
        <p:spPr/>
        <p:txBody>
          <a:bodyPr/>
          <a:lstStyle/>
          <a:p>
            <a:fld id="{895F941F-37F6-4B1F-AEB2-74CB5EFF426C}" type="slidenum">
              <a:rPr lang="en-US" smtClean="0"/>
              <a:pPr/>
              <a:t>299</a:t>
            </a:fld>
            <a:endParaRPr lang="en-US" dirty="0"/>
          </a:p>
        </p:txBody>
      </p:sp>
    </p:spTree>
    <p:extLst>
      <p:ext uri="{BB962C8B-B14F-4D97-AF65-F5344CB8AC3E}">
        <p14:creationId xmlns:p14="http://schemas.microsoft.com/office/powerpoint/2010/main" val="296616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104658"/>
            <a:ext cx="11768614" cy="983288"/>
          </a:xfrm>
        </p:spPr>
        <p:txBody>
          <a:bodyPr>
            <a:normAutofit/>
          </a:bodyPr>
          <a:lstStyle/>
          <a:p>
            <a:pPr algn="ctr"/>
            <a:r>
              <a:rPr lang="en-US" sz="4000" u="sng" dirty="0">
                <a:solidFill>
                  <a:schemeClr val="accent1"/>
                </a:solidFill>
              </a:rPr>
              <a:t>*Chapter 3 Rules and Guidance </a:t>
            </a:r>
          </a:p>
        </p:txBody>
      </p:sp>
      <p:sp>
        <p:nvSpPr>
          <p:cNvPr id="9" name="Slide Number Placeholder 8"/>
          <p:cNvSpPr>
            <a:spLocks noGrp="1"/>
          </p:cNvSpPr>
          <p:nvPr>
            <p:ph type="sldNum" sz="quarter" idx="12"/>
          </p:nvPr>
        </p:nvSpPr>
        <p:spPr/>
        <p:txBody>
          <a:bodyPr/>
          <a:lstStyle/>
          <a:p>
            <a:fld id="{895F941F-37F6-4B1F-AEB2-74CB5EFF426C}" type="slidenum">
              <a:rPr lang="en-US" smtClean="0"/>
              <a:pPr/>
              <a:t>3</a:t>
            </a:fld>
            <a:endParaRPr lang="en-US" dirty="0"/>
          </a:p>
        </p:txBody>
      </p:sp>
      <p:sp>
        <p:nvSpPr>
          <p:cNvPr id="3" name="Right Arrow 2"/>
          <p:cNvSpPr/>
          <p:nvPr/>
        </p:nvSpPr>
        <p:spPr>
          <a:xfrm>
            <a:off x="1276094" y="1172119"/>
            <a:ext cx="851476" cy="702624"/>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sz="2500" dirty="0">
              <a:solidFill>
                <a:schemeClr val="accent1"/>
              </a:solidFill>
            </a:endParaRPr>
          </a:p>
        </p:txBody>
      </p:sp>
      <p:sp>
        <p:nvSpPr>
          <p:cNvPr id="5" name="Right Arrow 4"/>
          <p:cNvSpPr/>
          <p:nvPr/>
        </p:nvSpPr>
        <p:spPr>
          <a:xfrm>
            <a:off x="1218065" y="2756200"/>
            <a:ext cx="967534" cy="702624"/>
          </a:xfrm>
          <a:prstGeom prst="rightArrow">
            <a:avLst>
              <a:gd name="adj1" fmla="val 50000"/>
              <a:gd name="adj2"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sz="2500" dirty="0"/>
          </a:p>
        </p:txBody>
      </p:sp>
      <p:sp>
        <p:nvSpPr>
          <p:cNvPr id="6" name="Right Arrow 5"/>
          <p:cNvSpPr/>
          <p:nvPr/>
        </p:nvSpPr>
        <p:spPr>
          <a:xfrm>
            <a:off x="1187140" y="4010603"/>
            <a:ext cx="920449" cy="659355"/>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sz="2500" dirty="0"/>
          </a:p>
        </p:txBody>
      </p:sp>
      <p:sp>
        <p:nvSpPr>
          <p:cNvPr id="7" name="Right Arrow 6"/>
          <p:cNvSpPr/>
          <p:nvPr/>
        </p:nvSpPr>
        <p:spPr>
          <a:xfrm>
            <a:off x="1181949" y="5127079"/>
            <a:ext cx="972971" cy="702624"/>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sz="2500" dirty="0"/>
          </a:p>
        </p:txBody>
      </p:sp>
      <p:sp>
        <p:nvSpPr>
          <p:cNvPr id="8" name="Right Arrow 7"/>
          <p:cNvSpPr/>
          <p:nvPr/>
        </p:nvSpPr>
        <p:spPr>
          <a:xfrm>
            <a:off x="1129181" y="6532326"/>
            <a:ext cx="978408" cy="685800"/>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7E29109-6AFD-473A-B47E-FC038745EF0A}"/>
              </a:ext>
            </a:extLst>
          </p:cNvPr>
          <p:cNvPicPr>
            <a:picLocks noChangeAspect="1"/>
          </p:cNvPicPr>
          <p:nvPr/>
        </p:nvPicPr>
        <p:blipFill>
          <a:blip r:embed="rId3"/>
          <a:stretch>
            <a:fillRect/>
          </a:stretch>
        </p:blipFill>
        <p:spPr>
          <a:xfrm>
            <a:off x="2423320" y="1087946"/>
            <a:ext cx="10363200" cy="8143191"/>
          </a:xfrm>
          <a:prstGeom prst="rect">
            <a:avLst/>
          </a:prstGeom>
        </p:spPr>
      </p:pic>
      <p:graphicFrame>
        <p:nvGraphicFramePr>
          <p:cNvPr id="10" name="Table 9">
            <a:extLst>
              <a:ext uri="{FF2B5EF4-FFF2-40B4-BE49-F238E27FC236}">
                <a16:creationId xmlns:a16="http://schemas.microsoft.com/office/drawing/2014/main" id="{F85FBFE8-E90A-4F69-B0BF-79C784334D52}"/>
              </a:ext>
            </a:extLst>
          </p:cNvPr>
          <p:cNvGraphicFramePr>
            <a:graphicFrameLocks noGrp="1"/>
          </p:cNvGraphicFramePr>
          <p:nvPr>
            <p:extLst>
              <p:ext uri="{D42A27DB-BD31-4B8C-83A1-F6EECF244321}">
                <p14:modId xmlns:p14="http://schemas.microsoft.com/office/powerpoint/2010/main" val="202510526"/>
              </p:ext>
            </p:extLst>
          </p:nvPr>
        </p:nvGraphicFramePr>
        <p:xfrm>
          <a:off x="2651919" y="8729683"/>
          <a:ext cx="8717492" cy="688955"/>
        </p:xfrm>
        <a:graphic>
          <a:graphicData uri="http://schemas.openxmlformats.org/drawingml/2006/table">
            <a:tbl>
              <a:tblPr firstRow="1" bandRow="1">
                <a:tableStyleId>{5C22544A-7EE6-4342-B048-85BDC9FD1C3A}</a:tableStyleId>
              </a:tblPr>
              <a:tblGrid>
                <a:gridCol w="8717492">
                  <a:extLst>
                    <a:ext uri="{9D8B030D-6E8A-4147-A177-3AD203B41FA5}">
                      <a16:colId xmlns:a16="http://schemas.microsoft.com/office/drawing/2014/main" val="3577608263"/>
                    </a:ext>
                  </a:extLst>
                </a:gridCol>
              </a:tblGrid>
              <a:tr h="688955">
                <a:tc>
                  <a:txBody>
                    <a:bodyPr/>
                    <a:lstStyle/>
                    <a:p>
                      <a:pPr algn="ctr"/>
                      <a:r>
                        <a:rPr lang="en-US" dirty="0"/>
                        <a:t>Gender is to match the gender in the Social Security System</a:t>
                      </a:r>
                    </a:p>
                  </a:txBody>
                  <a:tcPr/>
                </a:tc>
                <a:extLst>
                  <a:ext uri="{0D108BD9-81ED-4DB2-BD59-A6C34878D82A}">
                    <a16:rowId xmlns:a16="http://schemas.microsoft.com/office/drawing/2014/main" val="2548007516"/>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31FFA-230F-4211-9725-7662EEFF6F53}"/>
              </a:ext>
            </a:extLst>
          </p:cNvPr>
          <p:cNvSpPr>
            <a:spLocks noGrp="1"/>
          </p:cNvSpPr>
          <p:nvPr>
            <p:ph type="title"/>
          </p:nvPr>
        </p:nvSpPr>
        <p:spPr>
          <a:xfrm>
            <a:off x="377101" y="442119"/>
            <a:ext cx="12322035" cy="860148"/>
          </a:xfrm>
        </p:spPr>
        <p:txBody>
          <a:bodyPr/>
          <a:lstStyle/>
          <a:p>
            <a:r>
              <a:rPr lang="en-US" dirty="0">
                <a:solidFill>
                  <a:schemeClr val="accent1"/>
                </a:solidFill>
              </a:rPr>
              <a:t>Functional Impairment OASIS Items</a:t>
            </a:r>
          </a:p>
        </p:txBody>
      </p:sp>
      <p:pic>
        <p:nvPicPr>
          <p:cNvPr id="5" name="Content Placeholder 4">
            <a:extLst>
              <a:ext uri="{FF2B5EF4-FFF2-40B4-BE49-F238E27FC236}">
                <a16:creationId xmlns:a16="http://schemas.microsoft.com/office/drawing/2014/main" id="{C24A7857-4F6E-4459-9144-567C4506B36B}"/>
              </a:ext>
            </a:extLst>
          </p:cNvPr>
          <p:cNvPicPr>
            <a:picLocks noGrp="1" noChangeAspect="1"/>
          </p:cNvPicPr>
          <p:nvPr>
            <p:ph idx="1"/>
          </p:nvPr>
        </p:nvPicPr>
        <p:blipFill>
          <a:blip r:embed="rId3"/>
          <a:stretch>
            <a:fillRect/>
          </a:stretch>
        </p:blipFill>
        <p:spPr>
          <a:xfrm>
            <a:off x="137319" y="1508919"/>
            <a:ext cx="12759696" cy="7722219"/>
          </a:xfrm>
          <a:prstGeom prst="rect">
            <a:avLst/>
          </a:prstGeom>
        </p:spPr>
      </p:pic>
      <p:sp>
        <p:nvSpPr>
          <p:cNvPr id="4" name="Slide Number Placeholder 3">
            <a:extLst>
              <a:ext uri="{FF2B5EF4-FFF2-40B4-BE49-F238E27FC236}">
                <a16:creationId xmlns:a16="http://schemas.microsoft.com/office/drawing/2014/main" id="{DD5C3098-3FF7-4687-AE90-FF89844FD17C}"/>
              </a:ext>
            </a:extLst>
          </p:cNvPr>
          <p:cNvSpPr>
            <a:spLocks noGrp="1"/>
          </p:cNvSpPr>
          <p:nvPr>
            <p:ph type="sldNum" sz="quarter" idx="12"/>
          </p:nvPr>
        </p:nvSpPr>
        <p:spPr/>
        <p:txBody>
          <a:bodyPr/>
          <a:lstStyle/>
          <a:p>
            <a:fld id="{895F941F-37F6-4B1F-AEB2-74CB5EFF426C}" type="slidenum">
              <a:rPr lang="en-US" smtClean="0"/>
              <a:pPr/>
              <a:t>30</a:t>
            </a:fld>
            <a:endParaRPr lang="en-US" dirty="0"/>
          </a:p>
        </p:txBody>
      </p:sp>
    </p:spTree>
    <p:extLst>
      <p:ext uri="{BB962C8B-B14F-4D97-AF65-F5344CB8AC3E}">
        <p14:creationId xmlns:p14="http://schemas.microsoft.com/office/powerpoint/2010/main" val="861891434"/>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endParaRPr lang="en-US" dirty="0"/>
          </a:p>
        </p:txBody>
      </p:sp>
      <p:sp>
        <p:nvSpPr>
          <p:cNvPr id="10" name="Content Placeholder 9"/>
          <p:cNvSpPr>
            <a:spLocks noGrp="1"/>
          </p:cNvSpPr>
          <p:nvPr>
            <p:ph idx="1"/>
          </p:nvPr>
        </p:nvSpPr>
        <p:spPr>
          <a:xfrm>
            <a:off x="213519" y="2348129"/>
            <a:ext cx="12644783" cy="7847590"/>
          </a:xfrm>
        </p:spPr>
        <p:txBody>
          <a:bodyPr>
            <a:noAutofit/>
          </a:bodyPr>
          <a:lstStyle/>
          <a:p>
            <a:pPr marL="571500" indent="-571500">
              <a:buFont typeface="Arial" panose="020B0604020202020204" pitchFamily="34" charset="0"/>
              <a:buChar char="•"/>
            </a:pPr>
            <a:r>
              <a:rPr lang="en-US" sz="3200" b="1" dirty="0">
                <a:solidFill>
                  <a:schemeClr val="tx1"/>
                </a:solidFill>
              </a:rPr>
              <a:t>Identifies if a medication issue was identified (M2001) was it  communicated to the physician, and to the extent possible, prescribed/recommended actions were completed by midnight of the next calendar day following identification.</a:t>
            </a:r>
          </a:p>
          <a:p>
            <a:r>
              <a:rPr lang="en-US" sz="3600" b="1" dirty="0">
                <a:solidFill>
                  <a:schemeClr val="tx1"/>
                </a:solidFill>
              </a:rPr>
              <a:t>Contact with the physician definition:</a:t>
            </a:r>
            <a:endParaRPr lang="en-US" sz="3600" dirty="0">
              <a:solidFill>
                <a:schemeClr val="tx1"/>
              </a:solidFill>
            </a:endParaRPr>
          </a:p>
          <a:p>
            <a:pPr marL="152881" indent="0"/>
            <a:endParaRPr lang="en-US" sz="300" dirty="0">
              <a:solidFill>
                <a:schemeClr val="tx1"/>
              </a:solidFill>
            </a:endParaRPr>
          </a:p>
          <a:p>
            <a:pPr marL="838681" indent="-685800">
              <a:buFont typeface="Arial"/>
              <a:buChar char="•"/>
            </a:pPr>
            <a:r>
              <a:rPr lang="en-US" sz="3000" dirty="0">
                <a:solidFill>
                  <a:schemeClr val="tx1"/>
                </a:solidFill>
              </a:rPr>
              <a:t>Communication to the physician or designee – made by phone, voicemail, electronic means, fax, or any other means – that appropriately conveys the message of patient status.  Communication can be direct to/from the physician or physician designee, or indirectly through physician’s office staff on behalf of the physician, in accordance with the </a:t>
            </a:r>
            <a:r>
              <a:rPr lang="en-US" sz="3000" dirty="0">
                <a:solidFill>
                  <a:srgbClr val="FF0000"/>
                </a:solidFill>
              </a:rPr>
              <a:t>legal scope of practice. </a:t>
            </a:r>
          </a:p>
          <a:p>
            <a:pPr marL="838681" indent="-685800">
              <a:buFont typeface="Arial"/>
              <a:buChar char="•"/>
            </a:pPr>
            <a:r>
              <a:rPr lang="en-US" sz="3000" dirty="0">
                <a:solidFill>
                  <a:schemeClr val="tx1"/>
                </a:solidFill>
              </a:rPr>
              <a:t>“Within one calendar day” clarified as “by midnight of the next calendar day.”</a:t>
            </a:r>
          </a:p>
          <a:p>
            <a:pPr marL="838681" indent="-685800">
              <a:buFont typeface="Arial"/>
              <a:buChar char="•"/>
            </a:pPr>
            <a:r>
              <a:rPr lang="en-US" sz="3000" dirty="0">
                <a:solidFill>
                  <a:schemeClr val="tx1"/>
                </a:solidFill>
              </a:rPr>
              <a:t>Examples of when/if Response “1” – Yes is applicable:</a:t>
            </a:r>
          </a:p>
          <a:p>
            <a:pPr marL="324331" indent="-171450">
              <a:buFont typeface="Arial"/>
              <a:buChar char="•"/>
            </a:pPr>
            <a:endParaRPr lang="en-US" sz="300" dirty="0">
              <a:solidFill>
                <a:schemeClr val="tx1"/>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300</a:t>
            </a:fld>
            <a:endParaRPr lang="en-US" dirty="0"/>
          </a:p>
        </p:txBody>
      </p:sp>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9" y="11"/>
            <a:ext cx="13076238" cy="2348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2" name="Table 11"/>
          <p:cNvGraphicFramePr>
            <a:graphicFrameLocks noGrp="1"/>
          </p:cNvGraphicFramePr>
          <p:nvPr>
            <p:extLst>
              <p:ext uri="{D42A27DB-BD31-4B8C-83A1-F6EECF244321}">
                <p14:modId xmlns:p14="http://schemas.microsoft.com/office/powerpoint/2010/main" val="1349487824"/>
              </p:ext>
            </p:extLst>
          </p:nvPr>
        </p:nvGraphicFramePr>
        <p:xfrm>
          <a:off x="11768615" y="1569776"/>
          <a:ext cx="1089687" cy="660955"/>
        </p:xfrm>
        <a:graphic>
          <a:graphicData uri="http://schemas.openxmlformats.org/drawingml/2006/table">
            <a:tbl>
              <a:tblPr firstRow="1" bandRow="1">
                <a:tableStyleId>{5C22544A-7EE6-4342-B048-85BDC9FD1C3A}</a:tableStyleId>
              </a:tblPr>
              <a:tblGrid>
                <a:gridCol w="1089687">
                  <a:extLst>
                    <a:ext uri="{9D8B030D-6E8A-4147-A177-3AD203B41FA5}">
                      <a16:colId xmlns:a16="http://schemas.microsoft.com/office/drawing/2014/main" val="20000"/>
                    </a:ext>
                  </a:extLst>
                </a:gridCol>
              </a:tblGrid>
              <a:tr h="660955">
                <a:tc>
                  <a:txBody>
                    <a:bodyPr/>
                    <a:lstStyle/>
                    <a:p>
                      <a:r>
                        <a:rPr lang="en-US" sz="3400" dirty="0"/>
                        <a:t>L-4</a:t>
                      </a:r>
                    </a:p>
                  </a:txBody>
                  <a:tcPr marL="130762" marR="130762" marT="62791" marB="62791">
                    <a:solidFill>
                      <a:schemeClr val="tx1"/>
                    </a:solid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773BD840-11F3-4BE3-B1DF-A53669F41FE6}"/>
              </a:ext>
            </a:extLst>
          </p:cNvPr>
          <p:cNvPicPr>
            <a:picLocks noChangeAspect="1"/>
          </p:cNvPicPr>
          <p:nvPr/>
        </p:nvPicPr>
        <p:blipFill>
          <a:blip r:embed="rId4"/>
          <a:stretch>
            <a:fillRect/>
          </a:stretch>
        </p:blipFill>
        <p:spPr>
          <a:xfrm>
            <a:off x="7313903" y="1569776"/>
            <a:ext cx="2881816" cy="720085"/>
          </a:xfrm>
          <a:prstGeom prst="rect">
            <a:avLst/>
          </a:prstGeom>
        </p:spPr>
      </p:pic>
    </p:spTree>
    <p:extLst>
      <p:ext uri="{BB962C8B-B14F-4D97-AF65-F5344CB8AC3E}">
        <p14:creationId xmlns:p14="http://schemas.microsoft.com/office/powerpoint/2010/main" val="1666838118"/>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F2035-C466-49DD-B6AF-759CE6E22BF4}"/>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5630393B-F828-4DCD-914F-C390F53690F5}"/>
              </a:ext>
            </a:extLst>
          </p:cNvPr>
          <p:cNvSpPr>
            <a:spLocks noGrp="1"/>
          </p:cNvSpPr>
          <p:nvPr>
            <p:ph idx="1"/>
          </p:nvPr>
        </p:nvSpPr>
        <p:spPr>
          <a:xfrm>
            <a:off x="365919" y="2335649"/>
            <a:ext cx="11636506" cy="6895489"/>
          </a:xfrm>
        </p:spPr>
        <p:txBody>
          <a:bodyPr/>
          <a:lstStyle/>
          <a:p>
            <a:pPr marL="685800" indent="-685800">
              <a:buFont typeface="Arial" panose="020B0604020202020204" pitchFamily="34" charset="0"/>
              <a:buChar char="•"/>
            </a:pPr>
            <a:r>
              <a:rPr lang="en-US" sz="3600" dirty="0"/>
              <a:t>Contact with the physician continues:</a:t>
            </a:r>
          </a:p>
          <a:p>
            <a:pPr marL="685800" indent="-685800">
              <a:buFont typeface="Arial" panose="020B0604020202020204" pitchFamily="34" charset="0"/>
              <a:buChar char="•"/>
            </a:pPr>
            <a:r>
              <a:rPr lang="en-US" sz="3600" dirty="0"/>
              <a:t>Communication to the physician/physician-designee to convey an identified potential or actual clinically significant medication issue, AND a response from the physician or physician designee to acknowledge receipt and or convey prescribed/recommended actions in response to the medication issue.</a:t>
            </a:r>
          </a:p>
          <a:p>
            <a:pPr marL="685800" indent="-685800">
              <a:buFont typeface="Arial" panose="020B0604020202020204" pitchFamily="34" charset="0"/>
              <a:buChar char="•"/>
            </a:pPr>
            <a:r>
              <a:rPr lang="en-US" sz="3600" dirty="0"/>
              <a:t>Medication Follow-Up:  The process of contacting the physician to communicate the identified medication issue and to the extent possible, completing all physician prescribed/recommended actions by midnight of the next calendar day – at the latest.</a:t>
            </a:r>
          </a:p>
        </p:txBody>
      </p:sp>
      <p:sp>
        <p:nvSpPr>
          <p:cNvPr id="4" name="Slide Number Placeholder 3">
            <a:extLst>
              <a:ext uri="{FF2B5EF4-FFF2-40B4-BE49-F238E27FC236}">
                <a16:creationId xmlns:a16="http://schemas.microsoft.com/office/drawing/2014/main" id="{220D779C-AB2C-47E7-B105-8A297C3BE7A9}"/>
              </a:ext>
            </a:extLst>
          </p:cNvPr>
          <p:cNvSpPr>
            <a:spLocks noGrp="1"/>
          </p:cNvSpPr>
          <p:nvPr>
            <p:ph type="sldNum" sz="quarter" idx="12"/>
          </p:nvPr>
        </p:nvSpPr>
        <p:spPr/>
        <p:txBody>
          <a:bodyPr/>
          <a:lstStyle/>
          <a:p>
            <a:fld id="{895F941F-37F6-4B1F-AEB2-74CB5EFF426C}" type="slidenum">
              <a:rPr lang="en-US" smtClean="0"/>
              <a:pPr/>
              <a:t>301</a:t>
            </a:fld>
            <a:endParaRPr lang="en-US" dirty="0"/>
          </a:p>
        </p:txBody>
      </p:sp>
      <p:pic>
        <p:nvPicPr>
          <p:cNvPr id="5" name="Picture 2">
            <a:extLst>
              <a:ext uri="{FF2B5EF4-FFF2-40B4-BE49-F238E27FC236}">
                <a16:creationId xmlns:a16="http://schemas.microsoft.com/office/drawing/2014/main" id="{4D710815-DD7C-4174-B3E1-3FFC3F51BA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9" y="11"/>
            <a:ext cx="13076238" cy="23481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0762492"/>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377188"/>
            <a:ext cx="11768614" cy="1192592"/>
          </a:xfrm>
        </p:spPr>
        <p:txBody>
          <a:bodyPr/>
          <a:lstStyle/>
          <a:p>
            <a:endParaRPr lang="en-US" dirty="0"/>
          </a:p>
        </p:txBody>
      </p:sp>
      <p:sp>
        <p:nvSpPr>
          <p:cNvPr id="3" name="Content Placeholder 2"/>
          <p:cNvSpPr>
            <a:spLocks noGrp="1"/>
          </p:cNvSpPr>
          <p:nvPr>
            <p:ph idx="1"/>
          </p:nvPr>
        </p:nvSpPr>
        <p:spPr>
          <a:xfrm>
            <a:off x="2" y="1742229"/>
            <a:ext cx="12475028" cy="7639561"/>
          </a:xfrm>
        </p:spPr>
        <p:txBody>
          <a:bodyPr>
            <a:normAutofit fontScale="77500" lnSpcReduction="20000"/>
          </a:bodyPr>
          <a:lstStyle/>
          <a:p>
            <a:r>
              <a:rPr lang="en-US" b="1" dirty="0">
                <a:solidFill>
                  <a:srgbClr val="000000"/>
                </a:solidFill>
              </a:rPr>
              <a:t>Response “1” – Yes</a:t>
            </a:r>
            <a:r>
              <a:rPr lang="en-US" dirty="0">
                <a:solidFill>
                  <a:srgbClr val="000000"/>
                </a:solidFill>
              </a:rPr>
              <a:t>:    the </a:t>
            </a:r>
            <a:r>
              <a:rPr lang="en-US" b="1" dirty="0">
                <a:solidFill>
                  <a:srgbClr val="000000"/>
                </a:solidFill>
              </a:rPr>
              <a:t>two-way</a:t>
            </a:r>
            <a:r>
              <a:rPr lang="en-US" dirty="0">
                <a:solidFill>
                  <a:srgbClr val="000000"/>
                </a:solidFill>
              </a:rPr>
              <a:t> communication </a:t>
            </a:r>
            <a:r>
              <a:rPr lang="en-US" b="1" dirty="0">
                <a:solidFill>
                  <a:srgbClr val="000000"/>
                </a:solidFill>
              </a:rPr>
              <a:t>AND</a:t>
            </a:r>
            <a:r>
              <a:rPr lang="en-US" dirty="0">
                <a:solidFill>
                  <a:srgbClr val="000000"/>
                </a:solidFill>
              </a:rPr>
              <a:t> </a:t>
            </a:r>
            <a:r>
              <a:rPr lang="en-US" b="1" dirty="0">
                <a:solidFill>
                  <a:srgbClr val="000000"/>
                </a:solidFill>
              </a:rPr>
              <a:t>completion</a:t>
            </a:r>
            <a:r>
              <a:rPr lang="en-US" dirty="0">
                <a:solidFill>
                  <a:srgbClr val="000000"/>
                </a:solidFill>
              </a:rPr>
              <a:t> of the prescribed/</a:t>
            </a:r>
            <a:r>
              <a:rPr lang="en-US" b="1" dirty="0">
                <a:solidFill>
                  <a:srgbClr val="000000"/>
                </a:solidFill>
              </a:rPr>
              <a:t>recommended actions </a:t>
            </a:r>
            <a:r>
              <a:rPr lang="en-US" dirty="0">
                <a:solidFill>
                  <a:srgbClr val="000000"/>
                </a:solidFill>
              </a:rPr>
              <a:t>must have occurred by midnight of the Next calendar day after the potential clinically significant medication issue was identified. </a:t>
            </a:r>
          </a:p>
          <a:p>
            <a:r>
              <a:rPr lang="en-US" b="1" dirty="0">
                <a:solidFill>
                  <a:srgbClr val="000000"/>
                </a:solidFill>
              </a:rPr>
              <a:t>Response “1” – Yes:  </a:t>
            </a:r>
            <a:r>
              <a:rPr lang="en-US" dirty="0">
                <a:solidFill>
                  <a:srgbClr val="000000"/>
                </a:solidFill>
              </a:rPr>
              <a:t>If the physician/physician designee recommends an action that will </a:t>
            </a:r>
            <a:r>
              <a:rPr lang="en-US" b="1" dirty="0">
                <a:solidFill>
                  <a:srgbClr val="000000"/>
                </a:solidFill>
              </a:rPr>
              <a:t>take longer than the allowed time to complete Yes may be entered as long as by midnight of the next calendar day </a:t>
            </a:r>
            <a:r>
              <a:rPr lang="en-US" dirty="0">
                <a:solidFill>
                  <a:srgbClr val="000000"/>
                </a:solidFill>
              </a:rPr>
              <a:t>the agency has taken whatever </a:t>
            </a:r>
            <a:r>
              <a:rPr lang="en-US" b="1" dirty="0">
                <a:solidFill>
                  <a:srgbClr val="000000"/>
                </a:solidFill>
              </a:rPr>
              <a:t>actions are possible </a:t>
            </a:r>
            <a:r>
              <a:rPr lang="en-US" dirty="0">
                <a:solidFill>
                  <a:srgbClr val="000000"/>
                </a:solidFill>
              </a:rPr>
              <a:t>to comply with the recommended actions.  </a:t>
            </a:r>
          </a:p>
          <a:p>
            <a:pPr marL="152880" indent="0"/>
            <a:endParaRPr lang="en-US" dirty="0">
              <a:solidFill>
                <a:srgbClr val="000000"/>
              </a:solidFill>
            </a:endParaRPr>
          </a:p>
          <a:p>
            <a:endParaRPr lang="en-US" dirty="0">
              <a:solidFill>
                <a:srgbClr val="000000"/>
              </a:solidFill>
            </a:endParaRPr>
          </a:p>
          <a:p>
            <a:r>
              <a:rPr lang="en-US" b="1" dirty="0">
                <a:solidFill>
                  <a:srgbClr val="000000"/>
                </a:solidFill>
              </a:rPr>
              <a:t>Response “1” – Yes:  </a:t>
            </a:r>
            <a:r>
              <a:rPr lang="en-US" dirty="0">
                <a:solidFill>
                  <a:srgbClr val="000000"/>
                </a:solidFill>
              </a:rPr>
              <a:t>If the physician/physician designee provides </a:t>
            </a:r>
            <a:r>
              <a:rPr lang="en-US" b="1" dirty="0">
                <a:solidFill>
                  <a:srgbClr val="000000"/>
                </a:solidFill>
              </a:rPr>
              <a:t>no new orders or instruction</a:t>
            </a:r>
            <a:r>
              <a:rPr lang="en-US" dirty="0">
                <a:solidFill>
                  <a:srgbClr val="000000"/>
                </a:solidFill>
              </a:rPr>
              <a:t> in response to timely reported potential clinically significant med issue(s).  It indicates the physician was contacted and prescribed/recommended actions were completed.</a:t>
            </a:r>
          </a:p>
          <a:p>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302</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4"/>
            <a:ext cx="13076238" cy="1661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1704613413"/>
              </p:ext>
            </p:extLst>
          </p:nvPr>
        </p:nvGraphicFramePr>
        <p:xfrm>
          <a:off x="601208" y="5776119"/>
          <a:ext cx="11049000" cy="1066800"/>
        </p:xfrm>
        <a:graphic>
          <a:graphicData uri="http://schemas.openxmlformats.org/drawingml/2006/table">
            <a:tbl>
              <a:tblPr firstRow="1" bandRow="1">
                <a:tableStyleId>{5C22544A-7EE6-4342-B048-85BDC9FD1C3A}</a:tableStyleId>
              </a:tblPr>
              <a:tblGrid>
                <a:gridCol w="11049000">
                  <a:extLst>
                    <a:ext uri="{9D8B030D-6E8A-4147-A177-3AD203B41FA5}">
                      <a16:colId xmlns:a16="http://schemas.microsoft.com/office/drawing/2014/main" val="20000"/>
                    </a:ext>
                  </a:extLst>
                </a:gridCol>
              </a:tblGrid>
              <a:tr h="1066800">
                <a:tc>
                  <a:txBody>
                    <a:bodyPr/>
                    <a:lstStyle/>
                    <a:p>
                      <a:r>
                        <a:rPr lang="en-US" sz="2800" dirty="0"/>
                        <a:t>#2 Yes – above:  Actual recommendation will be considered to determine if agency took actions possible by midnight next day.</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924998111"/>
              </p:ext>
            </p:extLst>
          </p:nvPr>
        </p:nvGraphicFramePr>
        <p:xfrm>
          <a:off x="7845744" y="1025586"/>
          <a:ext cx="4483575" cy="552302"/>
        </p:xfrm>
        <a:graphic>
          <a:graphicData uri="http://schemas.openxmlformats.org/drawingml/2006/table">
            <a:tbl>
              <a:tblPr firstRow="1" bandRow="1">
                <a:tableStyleId>{5C22544A-7EE6-4342-B048-85BDC9FD1C3A}</a:tableStyleId>
              </a:tblPr>
              <a:tblGrid>
                <a:gridCol w="4483575">
                  <a:extLst>
                    <a:ext uri="{9D8B030D-6E8A-4147-A177-3AD203B41FA5}">
                      <a16:colId xmlns:a16="http://schemas.microsoft.com/office/drawing/2014/main" val="20000"/>
                    </a:ext>
                  </a:extLst>
                </a:gridCol>
              </a:tblGrid>
              <a:tr h="552302">
                <a:tc>
                  <a:txBody>
                    <a:bodyPr/>
                    <a:lstStyle/>
                    <a:p>
                      <a:r>
                        <a:rPr lang="en-US" sz="2700" dirty="0"/>
                        <a:t>Dash (-) valid response     L-5</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58356334"/>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377188"/>
            <a:ext cx="11768614" cy="878638"/>
          </a:xfrm>
        </p:spPr>
        <p:txBody>
          <a:bodyPr>
            <a:normAutofit fontScale="90000"/>
          </a:bodyPr>
          <a:lstStyle/>
          <a:p>
            <a:endParaRPr lang="en-US" dirty="0"/>
          </a:p>
        </p:txBody>
      </p:sp>
      <p:sp>
        <p:nvSpPr>
          <p:cNvPr id="3" name="Content Placeholder 2"/>
          <p:cNvSpPr>
            <a:spLocks noGrp="1"/>
          </p:cNvSpPr>
          <p:nvPr>
            <p:ph idx="1"/>
          </p:nvPr>
        </p:nvSpPr>
        <p:spPr>
          <a:xfrm>
            <a:off x="335287" y="1982871"/>
            <a:ext cx="11994032" cy="7222247"/>
          </a:xfrm>
        </p:spPr>
        <p:txBody>
          <a:bodyPr>
            <a:normAutofit fontScale="70000" lnSpcReduction="20000"/>
          </a:bodyPr>
          <a:lstStyle/>
          <a:p>
            <a:pPr marL="685800" indent="-685800">
              <a:buFont typeface="Arial"/>
              <a:buChar char="•"/>
            </a:pPr>
            <a:r>
              <a:rPr lang="en-US" sz="5200" dirty="0">
                <a:solidFill>
                  <a:srgbClr val="000000"/>
                </a:solidFill>
              </a:rPr>
              <a:t>When </a:t>
            </a:r>
            <a:r>
              <a:rPr lang="en-US" sz="5200" b="1" dirty="0">
                <a:solidFill>
                  <a:srgbClr val="000000"/>
                </a:solidFill>
              </a:rPr>
              <a:t>multiple med</a:t>
            </a:r>
            <a:r>
              <a:rPr lang="en-US" sz="5200" dirty="0">
                <a:solidFill>
                  <a:srgbClr val="000000"/>
                </a:solidFill>
              </a:rPr>
              <a:t> issues are identified – </a:t>
            </a:r>
            <a:r>
              <a:rPr lang="en-US" sz="5200" b="1" dirty="0">
                <a:solidFill>
                  <a:srgbClr val="000000"/>
                </a:solidFill>
              </a:rPr>
              <a:t>all must be communicated</a:t>
            </a:r>
            <a:r>
              <a:rPr lang="en-US" sz="5200" dirty="0">
                <a:solidFill>
                  <a:srgbClr val="000000"/>
                </a:solidFill>
              </a:rPr>
              <a:t> by midnight the next calendar day and completion of all prescribed/recommended actions to select </a:t>
            </a:r>
            <a:r>
              <a:rPr lang="en-US" sz="5200" b="1" dirty="0">
                <a:solidFill>
                  <a:srgbClr val="000000"/>
                </a:solidFill>
              </a:rPr>
              <a:t>“1” – Yes.</a:t>
            </a:r>
          </a:p>
          <a:p>
            <a:pPr marL="685800" indent="-685800">
              <a:buFont typeface="Arial"/>
              <a:buChar char="•"/>
            </a:pPr>
            <a:r>
              <a:rPr lang="en-US" sz="5200" dirty="0">
                <a:solidFill>
                  <a:srgbClr val="000000"/>
                </a:solidFill>
              </a:rPr>
              <a:t>If </a:t>
            </a:r>
            <a:r>
              <a:rPr lang="en-US" sz="5200" b="1" dirty="0">
                <a:solidFill>
                  <a:srgbClr val="000000"/>
                </a:solidFill>
              </a:rPr>
              <a:t>two med </a:t>
            </a:r>
            <a:r>
              <a:rPr lang="en-US" sz="5200" dirty="0">
                <a:solidFill>
                  <a:srgbClr val="000000"/>
                </a:solidFill>
              </a:rPr>
              <a:t>issues are identified </a:t>
            </a:r>
            <a:r>
              <a:rPr lang="en-US" sz="5200" b="1" dirty="0">
                <a:solidFill>
                  <a:srgbClr val="000000"/>
                </a:solidFill>
              </a:rPr>
              <a:t>both </a:t>
            </a:r>
            <a:r>
              <a:rPr lang="en-US" sz="5200" dirty="0">
                <a:solidFill>
                  <a:srgbClr val="000000"/>
                </a:solidFill>
              </a:rPr>
              <a:t>must be communicated and if physician/physician designee provide a recommended action for both </a:t>
            </a:r>
            <a:r>
              <a:rPr lang="en-US" sz="5200" b="1" dirty="0">
                <a:solidFill>
                  <a:srgbClr val="000000"/>
                </a:solidFill>
              </a:rPr>
              <a:t>AND</a:t>
            </a:r>
            <a:r>
              <a:rPr lang="en-US" sz="5200" dirty="0">
                <a:solidFill>
                  <a:srgbClr val="000000"/>
                </a:solidFill>
              </a:rPr>
              <a:t> if recommended action for </a:t>
            </a:r>
            <a:r>
              <a:rPr lang="en-US" sz="5200" b="1" dirty="0">
                <a:solidFill>
                  <a:srgbClr val="000000"/>
                </a:solidFill>
              </a:rPr>
              <a:t>both must be  completed </a:t>
            </a:r>
            <a:r>
              <a:rPr lang="en-US" sz="5200" dirty="0">
                <a:solidFill>
                  <a:srgbClr val="000000"/>
                </a:solidFill>
              </a:rPr>
              <a:t>by midnight the next calendar day </a:t>
            </a:r>
            <a:r>
              <a:rPr lang="en-US" sz="5200" b="1" dirty="0">
                <a:solidFill>
                  <a:srgbClr val="000000"/>
                </a:solidFill>
              </a:rPr>
              <a:t>“1” – Yes</a:t>
            </a:r>
          </a:p>
          <a:p>
            <a:pPr marL="324330" indent="-171450">
              <a:buFont typeface="Arial"/>
              <a:buChar char="•"/>
            </a:pPr>
            <a:endParaRPr lang="en-US" sz="1000" dirty="0">
              <a:solidFill>
                <a:srgbClr val="000000"/>
              </a:solidFill>
            </a:endParaRPr>
          </a:p>
          <a:p>
            <a:pPr marL="685800" indent="-685800">
              <a:buFont typeface="Arial"/>
              <a:buChar char="•"/>
            </a:pPr>
            <a:r>
              <a:rPr lang="en-US" sz="5200" dirty="0">
                <a:solidFill>
                  <a:srgbClr val="000000"/>
                </a:solidFill>
              </a:rPr>
              <a:t>The item must be answered within the timeframe allowed at SOC/ROC.  If a problem is identified, the communication and completion of prescribed recommendation must occur by midnight of the next calendar day </a:t>
            </a:r>
            <a:r>
              <a:rPr lang="en-US" sz="5200" b="1" dirty="0">
                <a:solidFill>
                  <a:srgbClr val="000000"/>
                </a:solidFill>
              </a:rPr>
              <a:t>and</a:t>
            </a:r>
            <a:r>
              <a:rPr lang="en-US" sz="5200" dirty="0">
                <a:solidFill>
                  <a:srgbClr val="000000"/>
                </a:solidFill>
              </a:rPr>
              <a:t> before the end of the allowed assessment timeframe in order to answer </a:t>
            </a:r>
            <a:r>
              <a:rPr lang="en-US" sz="5200" b="1" dirty="0">
                <a:solidFill>
                  <a:srgbClr val="000000"/>
                </a:solidFill>
              </a:rPr>
              <a:t>“1” – Yes.</a:t>
            </a:r>
          </a:p>
          <a:p>
            <a:pPr marL="685800" indent="-685800">
              <a:buFont typeface="Arial"/>
              <a:buChar char="•"/>
            </a:pPr>
            <a:endParaRPr lang="en-US" sz="5200" b="1" dirty="0">
              <a:solidFill>
                <a:srgbClr val="000000"/>
              </a:solidFill>
            </a:endParaRPr>
          </a:p>
          <a:p>
            <a:pPr marL="152881" indent="0"/>
            <a:endParaRPr lang="en-US" dirty="0">
              <a:solidFill>
                <a:srgbClr val="000000"/>
              </a:solidFill>
            </a:endParaRPr>
          </a:p>
          <a:p>
            <a:pPr marL="152881" indent="0"/>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303</a:t>
            </a:fld>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9" y="12"/>
            <a:ext cx="13076238" cy="18899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226579433"/>
              </p:ext>
            </p:extLst>
          </p:nvPr>
        </p:nvGraphicFramePr>
        <p:xfrm>
          <a:off x="7681119" y="1348267"/>
          <a:ext cx="4953000" cy="523258"/>
        </p:xfrm>
        <a:graphic>
          <a:graphicData uri="http://schemas.openxmlformats.org/drawingml/2006/table">
            <a:tbl>
              <a:tblPr firstRow="1" bandRow="1">
                <a:tableStyleId>{5C22544A-7EE6-4342-B048-85BDC9FD1C3A}</a:tableStyleId>
              </a:tblPr>
              <a:tblGrid>
                <a:gridCol w="4953000">
                  <a:extLst>
                    <a:ext uri="{9D8B030D-6E8A-4147-A177-3AD203B41FA5}">
                      <a16:colId xmlns:a16="http://schemas.microsoft.com/office/drawing/2014/main" val="20000"/>
                    </a:ext>
                  </a:extLst>
                </a:gridCol>
              </a:tblGrid>
              <a:tr h="523258">
                <a:tc>
                  <a:txBody>
                    <a:bodyPr/>
                    <a:lstStyle/>
                    <a:p>
                      <a:r>
                        <a:rPr lang="en-US" sz="2400" i="0" dirty="0"/>
                        <a:t>Dash (-) response is a valid response</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64339604"/>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 y="104660"/>
            <a:ext cx="12967269" cy="1109742"/>
          </a:xfrm>
        </p:spPr>
        <p:txBody>
          <a:bodyPr>
            <a:normAutofit/>
          </a:bodyPr>
          <a:lstStyle/>
          <a:p>
            <a:pPr algn="ctr"/>
            <a:r>
              <a:rPr lang="en-US" sz="3700" dirty="0">
                <a:solidFill>
                  <a:schemeClr val="accent1"/>
                </a:solidFill>
              </a:rPr>
              <a:t>What you will see at Transfer, Death at Home and Discharge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304</a:t>
            </a:fld>
            <a:endParaRPr lang="en-US"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719" y="899319"/>
            <a:ext cx="13040519"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2061122997"/>
              </p:ext>
            </p:extLst>
          </p:nvPr>
        </p:nvGraphicFramePr>
        <p:xfrm>
          <a:off x="1585119" y="4556919"/>
          <a:ext cx="10134600" cy="4724400"/>
        </p:xfrm>
        <a:graphic>
          <a:graphicData uri="http://schemas.openxmlformats.org/drawingml/2006/table">
            <a:tbl>
              <a:tblPr firstRow="1" bandRow="1">
                <a:tableStyleId>{5C22544A-7EE6-4342-B048-85BDC9FD1C3A}</a:tableStyleId>
              </a:tblPr>
              <a:tblGrid>
                <a:gridCol w="10134600">
                  <a:extLst>
                    <a:ext uri="{9D8B030D-6E8A-4147-A177-3AD203B41FA5}">
                      <a16:colId xmlns:a16="http://schemas.microsoft.com/office/drawing/2014/main" val="20000"/>
                    </a:ext>
                  </a:extLst>
                </a:gridCol>
              </a:tblGrid>
              <a:tr h="370840">
                <a:tc>
                  <a:txBody>
                    <a:bodyPr/>
                    <a:lstStyle/>
                    <a:p>
                      <a:r>
                        <a:rPr lang="en-US" sz="3600" dirty="0"/>
                        <a:t>Were issues identified at the time of or at any time since the SOC/ROC?</a:t>
                      </a:r>
                    </a:p>
                    <a:p>
                      <a:endParaRPr lang="en-US" sz="1600" dirty="0"/>
                    </a:p>
                    <a:p>
                      <a:r>
                        <a:rPr lang="en-US" sz="3600" dirty="0"/>
                        <a:t>The record will need reviewed for</a:t>
                      </a:r>
                      <a:r>
                        <a:rPr lang="en-US" sz="3600" baseline="0" dirty="0"/>
                        <a:t> any medication issues found and was the physician contacted and prescribed/recommended actions completed by midnight of the next calendar day for each and every med issue found back to and including the most recent SOC/ROC (L-7)</a:t>
                      </a:r>
                      <a:endParaRPr lang="en-US" sz="3600" dirty="0"/>
                    </a:p>
                  </a:txBody>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9405281"/>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ACB04-9975-4F1C-8ACA-B98AC41DED69}"/>
              </a:ext>
            </a:extLst>
          </p:cNvPr>
          <p:cNvSpPr>
            <a:spLocks noGrp="1"/>
          </p:cNvSpPr>
          <p:nvPr>
            <p:ph type="title"/>
          </p:nvPr>
        </p:nvSpPr>
        <p:spPr>
          <a:xfrm>
            <a:off x="158271" y="365919"/>
            <a:ext cx="12759696" cy="860148"/>
          </a:xfrm>
        </p:spPr>
        <p:txBody>
          <a:bodyPr/>
          <a:lstStyle/>
          <a:p>
            <a:pPr algn="ctr"/>
            <a:r>
              <a:rPr lang="en-US" sz="4800" dirty="0">
                <a:solidFill>
                  <a:schemeClr val="accent1"/>
                </a:solidFill>
              </a:rPr>
              <a:t>Example of “by midnight of next calendar day</a:t>
            </a:r>
          </a:p>
        </p:txBody>
      </p:sp>
      <p:sp>
        <p:nvSpPr>
          <p:cNvPr id="3" name="Content Placeholder 2">
            <a:extLst>
              <a:ext uri="{FF2B5EF4-FFF2-40B4-BE49-F238E27FC236}">
                <a16:creationId xmlns:a16="http://schemas.microsoft.com/office/drawing/2014/main" id="{57C36F0F-82F0-4574-AAD6-FC4BA6636450}"/>
              </a:ext>
            </a:extLst>
          </p:cNvPr>
          <p:cNvSpPr>
            <a:spLocks noGrp="1"/>
          </p:cNvSpPr>
          <p:nvPr>
            <p:ph idx="1"/>
          </p:nvPr>
        </p:nvSpPr>
        <p:spPr>
          <a:xfrm>
            <a:off x="653812" y="1864552"/>
            <a:ext cx="11636506" cy="7086600"/>
          </a:xfrm>
        </p:spPr>
        <p:txBody>
          <a:bodyPr/>
          <a:lstStyle/>
          <a:p>
            <a:pPr marL="685800" indent="-685800">
              <a:buFont typeface="Arial" panose="020B0604020202020204" pitchFamily="34" charset="0"/>
              <a:buChar char="•"/>
            </a:pPr>
            <a:r>
              <a:rPr lang="en-US" sz="4000" dirty="0"/>
              <a:t>A clinically significant medication issue is identified at 10AM on May 12</a:t>
            </a:r>
            <a:r>
              <a:rPr lang="en-US" sz="4000" baseline="30000" dirty="0"/>
              <a:t>th</a:t>
            </a:r>
            <a:r>
              <a:rPr lang="en-US" sz="4000" dirty="0"/>
              <a:t>.  Communication occurs and the physician/physician-designee prescribed/recommended action is completed on or before 11:59PM on May 13</a:t>
            </a:r>
            <a:r>
              <a:rPr lang="en-US" sz="4000" baseline="30000" dirty="0"/>
              <a:t>th</a:t>
            </a:r>
            <a:r>
              <a:rPr lang="en-US" sz="4000" dirty="0"/>
              <a:t>.</a:t>
            </a:r>
          </a:p>
          <a:p>
            <a:pPr marL="685800" indent="-685800">
              <a:buFont typeface="Arial" panose="020B0604020202020204" pitchFamily="34" charset="0"/>
              <a:buChar char="•"/>
            </a:pPr>
            <a:r>
              <a:rPr lang="en-US" sz="4000" dirty="0"/>
              <a:t>A clinically significant medication issue is identified at 10PM on May 12</a:t>
            </a:r>
            <a:r>
              <a:rPr lang="en-US" sz="4000" baseline="30000" dirty="0"/>
              <a:t>th</a:t>
            </a:r>
            <a:r>
              <a:rPr lang="en-US" sz="4000" dirty="0"/>
              <a:t>.  Communication occurs and the physician/physician-designee prescribed/recommended action is completed on or before 11:59PM on May 13th</a:t>
            </a:r>
          </a:p>
        </p:txBody>
      </p:sp>
      <p:sp>
        <p:nvSpPr>
          <p:cNvPr id="4" name="Slide Number Placeholder 3">
            <a:extLst>
              <a:ext uri="{FF2B5EF4-FFF2-40B4-BE49-F238E27FC236}">
                <a16:creationId xmlns:a16="http://schemas.microsoft.com/office/drawing/2014/main" id="{3BAD914C-1B0F-4166-97FF-34E8D726A135}"/>
              </a:ext>
            </a:extLst>
          </p:cNvPr>
          <p:cNvSpPr>
            <a:spLocks noGrp="1"/>
          </p:cNvSpPr>
          <p:nvPr>
            <p:ph type="sldNum" sz="quarter" idx="12"/>
          </p:nvPr>
        </p:nvSpPr>
        <p:spPr/>
        <p:txBody>
          <a:bodyPr/>
          <a:lstStyle/>
          <a:p>
            <a:fld id="{895F941F-37F6-4B1F-AEB2-74CB5EFF426C}" type="slidenum">
              <a:rPr lang="en-US" smtClean="0"/>
              <a:pPr/>
              <a:t>305</a:t>
            </a:fld>
            <a:endParaRPr lang="en-US" dirty="0"/>
          </a:p>
        </p:txBody>
      </p:sp>
    </p:spTree>
    <p:extLst>
      <p:ext uri="{BB962C8B-B14F-4D97-AF65-F5344CB8AC3E}">
        <p14:creationId xmlns:p14="http://schemas.microsoft.com/office/powerpoint/2010/main" val="1895851130"/>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3F9DD-408F-4751-B951-3AD5DAB21E40}"/>
              </a:ext>
            </a:extLst>
          </p:cNvPr>
          <p:cNvSpPr>
            <a:spLocks noGrp="1"/>
          </p:cNvSpPr>
          <p:nvPr>
            <p:ph type="title"/>
          </p:nvPr>
        </p:nvSpPr>
        <p:spPr>
          <a:xfrm>
            <a:off x="196371" y="442119"/>
            <a:ext cx="12683496" cy="860148"/>
          </a:xfrm>
        </p:spPr>
        <p:txBody>
          <a:bodyPr/>
          <a:lstStyle/>
          <a:p>
            <a:pPr algn="ctr"/>
            <a:r>
              <a:rPr lang="en-US" dirty="0">
                <a:solidFill>
                  <a:schemeClr val="accent1"/>
                </a:solidFill>
              </a:rPr>
              <a:t>Collaboration for M2005</a:t>
            </a:r>
          </a:p>
        </p:txBody>
      </p:sp>
      <p:sp>
        <p:nvSpPr>
          <p:cNvPr id="3" name="Content Placeholder 2">
            <a:extLst>
              <a:ext uri="{FF2B5EF4-FFF2-40B4-BE49-F238E27FC236}">
                <a16:creationId xmlns:a16="http://schemas.microsoft.com/office/drawing/2014/main" id="{FE3BF471-50BA-4629-80F7-9D77BB7A7216}"/>
              </a:ext>
            </a:extLst>
          </p:cNvPr>
          <p:cNvSpPr>
            <a:spLocks noGrp="1"/>
          </p:cNvSpPr>
          <p:nvPr>
            <p:ph idx="1"/>
          </p:nvPr>
        </p:nvSpPr>
        <p:spPr>
          <a:xfrm>
            <a:off x="574981" y="1508919"/>
            <a:ext cx="11636506" cy="7220764"/>
          </a:xfrm>
        </p:spPr>
        <p:txBody>
          <a:bodyPr/>
          <a:lstStyle/>
          <a:p>
            <a:pPr marL="685800" indent="-685800">
              <a:buFont typeface="Arial" panose="020B0604020202020204" pitchFamily="34" charset="0"/>
              <a:buChar char="•"/>
            </a:pPr>
            <a:r>
              <a:rPr lang="en-US" sz="3600" dirty="0"/>
              <a:t>The assessing clinician can complete this item alone or in collaboration with other agency staff who reviews the patient’s clinical record back to and including the most recent SOC/ROC, to determine if for each clinically significant med issue identified, communication occurred </a:t>
            </a:r>
            <a:r>
              <a:rPr lang="en-US" sz="3600" b="1" dirty="0"/>
              <a:t>and, </a:t>
            </a:r>
            <a:r>
              <a:rPr lang="en-US" sz="3600" dirty="0"/>
              <a:t>to the extent possible, physician or physician designee prescribed or recommended actions were completed by midnight of the next calendar day.</a:t>
            </a:r>
          </a:p>
          <a:p>
            <a:pPr marL="685800" indent="-685800">
              <a:buFont typeface="Arial" panose="020B0604020202020204" pitchFamily="34" charset="0"/>
              <a:buChar char="•"/>
            </a:pPr>
            <a:r>
              <a:rPr lang="en-US" sz="3600" dirty="0"/>
              <a:t>Collaboration must be another individual with qualifications necessary to gather the information (e.g., RN, PT,OT, SLP) may perform record review for M2005 and communicate findings to assessing clinician.</a:t>
            </a:r>
          </a:p>
        </p:txBody>
      </p:sp>
      <p:sp>
        <p:nvSpPr>
          <p:cNvPr id="4" name="Slide Number Placeholder 3">
            <a:extLst>
              <a:ext uri="{FF2B5EF4-FFF2-40B4-BE49-F238E27FC236}">
                <a16:creationId xmlns:a16="http://schemas.microsoft.com/office/drawing/2014/main" id="{D952B55B-A47B-4C00-8BE2-F54977A8D543}"/>
              </a:ext>
            </a:extLst>
          </p:cNvPr>
          <p:cNvSpPr>
            <a:spLocks noGrp="1"/>
          </p:cNvSpPr>
          <p:nvPr>
            <p:ph type="sldNum" sz="quarter" idx="12"/>
          </p:nvPr>
        </p:nvSpPr>
        <p:spPr/>
        <p:txBody>
          <a:bodyPr/>
          <a:lstStyle/>
          <a:p>
            <a:fld id="{895F941F-37F6-4B1F-AEB2-74CB5EFF426C}" type="slidenum">
              <a:rPr lang="en-US" smtClean="0"/>
              <a:pPr/>
              <a:t>306</a:t>
            </a:fld>
            <a:endParaRPr lang="en-US" dirty="0"/>
          </a:p>
        </p:txBody>
      </p:sp>
    </p:spTree>
    <p:extLst>
      <p:ext uri="{BB962C8B-B14F-4D97-AF65-F5344CB8AC3E}">
        <p14:creationId xmlns:p14="http://schemas.microsoft.com/office/powerpoint/2010/main" val="1544745589"/>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319" y="289719"/>
            <a:ext cx="12322035" cy="860148"/>
          </a:xfrm>
        </p:spPr>
        <p:txBody>
          <a:bodyPr/>
          <a:lstStyle/>
          <a:p>
            <a:pPr algn="ctr"/>
            <a:r>
              <a:rPr lang="en-US" sz="5400" dirty="0">
                <a:solidFill>
                  <a:schemeClr val="accent1"/>
                </a:solidFill>
              </a:rPr>
              <a:t>Test Your Knowledge M2003, M2005</a:t>
            </a:r>
          </a:p>
        </p:txBody>
      </p:sp>
      <p:sp>
        <p:nvSpPr>
          <p:cNvPr id="3" name="Content Placeholder 2"/>
          <p:cNvSpPr>
            <a:spLocks noGrp="1"/>
          </p:cNvSpPr>
          <p:nvPr>
            <p:ph idx="1"/>
          </p:nvPr>
        </p:nvSpPr>
        <p:spPr>
          <a:xfrm>
            <a:off x="235885" y="1149867"/>
            <a:ext cx="12186542" cy="8327969"/>
          </a:xfrm>
        </p:spPr>
        <p:txBody>
          <a:bodyPr/>
          <a:lstStyle/>
          <a:p>
            <a:r>
              <a:rPr lang="en-US" sz="3600" b="1" dirty="0">
                <a:solidFill>
                  <a:schemeClr val="tx1"/>
                </a:solidFill>
              </a:rPr>
              <a:t>Question:  </a:t>
            </a:r>
            <a:r>
              <a:rPr lang="en-US" sz="3600" dirty="0">
                <a:solidFill>
                  <a:schemeClr val="tx1"/>
                </a:solidFill>
              </a:rPr>
              <a:t>How does the 5-day rule for completion of the comprehensive assessment at SOC impact this item?  If the assessing clinician identifies a significant issue on Day 2, does this “reset” the clock for the midnight of the next calendar day?</a:t>
            </a:r>
          </a:p>
          <a:p>
            <a:r>
              <a:rPr lang="en-US" sz="3600" b="1" dirty="0">
                <a:solidFill>
                  <a:schemeClr val="tx1"/>
                </a:solidFill>
              </a:rPr>
              <a:t>Answer: </a:t>
            </a:r>
            <a:r>
              <a:rPr lang="en-US" sz="3600" dirty="0">
                <a:solidFill>
                  <a:schemeClr val="tx1"/>
                </a:solidFill>
              </a:rPr>
              <a:t>M0023 and M2005 ask if a two-way communication and completion of any prescribed/recommended actions occurred by midnight of the next calendar day when a significant medication issue is identified.</a:t>
            </a:r>
            <a:r>
              <a:rPr lang="en-US" sz="3600" b="1" dirty="0">
                <a:solidFill>
                  <a:schemeClr val="tx1"/>
                </a:solidFill>
              </a:rPr>
              <a:t>  </a:t>
            </a:r>
            <a:r>
              <a:rPr lang="en-US" sz="3600" b="1" u="sng" dirty="0">
                <a:solidFill>
                  <a:schemeClr val="tx1"/>
                </a:solidFill>
              </a:rPr>
              <a:t>For M2003</a:t>
            </a:r>
            <a:r>
              <a:rPr lang="en-US" sz="3600" dirty="0">
                <a:solidFill>
                  <a:schemeClr val="tx1"/>
                </a:solidFill>
              </a:rPr>
              <a:t>, timeframe is by midnight of the next calendar day from time the potential issue was identified </a:t>
            </a:r>
            <a:r>
              <a:rPr lang="en-US" sz="3600" b="1" dirty="0">
                <a:solidFill>
                  <a:schemeClr val="tx1"/>
                </a:solidFill>
              </a:rPr>
              <a:t>and within </a:t>
            </a:r>
            <a:r>
              <a:rPr lang="en-US" sz="3600" dirty="0">
                <a:solidFill>
                  <a:schemeClr val="tx1"/>
                </a:solidFill>
              </a:rPr>
              <a:t>the SOC/ROC assessment timeframe. </a:t>
            </a:r>
            <a:r>
              <a:rPr lang="en-US" sz="3600" b="1" u="sng" dirty="0">
                <a:solidFill>
                  <a:schemeClr val="tx1"/>
                </a:solidFill>
              </a:rPr>
              <a:t>For M2005</a:t>
            </a:r>
            <a:r>
              <a:rPr lang="en-US" sz="3600" dirty="0">
                <a:solidFill>
                  <a:schemeClr val="tx1"/>
                </a:solidFill>
              </a:rPr>
              <a:t>, the timeframe is by midnight of the next calendar day each time a potential issue was identified at the time of or at any time since, the most recent SOC/ROC.</a:t>
            </a:r>
          </a:p>
          <a:p>
            <a:r>
              <a:rPr lang="en-US" sz="4000" b="1" dirty="0">
                <a:solidFill>
                  <a:schemeClr val="tx1"/>
                </a:solidFill>
              </a:rPr>
              <a:t>     </a:t>
            </a:r>
          </a:p>
          <a:p>
            <a:r>
              <a:rPr lang="en-US" sz="4000" b="1" dirty="0">
                <a:solidFill>
                  <a:schemeClr val="tx1"/>
                </a:solidFill>
              </a:rPr>
              <a:t>                      </a:t>
            </a:r>
            <a:endParaRPr lang="en-US" sz="4000" dirty="0">
              <a:solidFill>
                <a:schemeClr val="tx1"/>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307</a:t>
            </a:fld>
            <a:endParaRPr lang="en-US" dirty="0"/>
          </a:p>
        </p:txBody>
      </p:sp>
    </p:spTree>
    <p:extLst>
      <p:ext uri="{BB962C8B-B14F-4D97-AF65-F5344CB8AC3E}">
        <p14:creationId xmlns:p14="http://schemas.microsoft.com/office/powerpoint/2010/main" val="173767410"/>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F3F79-6519-47A4-9F40-67953DD44298}"/>
              </a:ext>
            </a:extLst>
          </p:cNvPr>
          <p:cNvSpPr>
            <a:spLocks noGrp="1"/>
          </p:cNvSpPr>
          <p:nvPr>
            <p:ph type="title"/>
          </p:nvPr>
        </p:nvSpPr>
        <p:spPr>
          <a:xfrm>
            <a:off x="574981" y="597864"/>
            <a:ext cx="12322035" cy="860148"/>
          </a:xfrm>
        </p:spPr>
        <p:txBody>
          <a:bodyPr/>
          <a:lstStyle/>
          <a:p>
            <a:r>
              <a:rPr lang="en-US" dirty="0">
                <a:solidFill>
                  <a:schemeClr val="accent1"/>
                </a:solidFill>
              </a:rPr>
              <a:t>Rationale:</a:t>
            </a:r>
          </a:p>
        </p:txBody>
      </p:sp>
      <p:sp>
        <p:nvSpPr>
          <p:cNvPr id="3" name="Content Placeholder 2">
            <a:extLst>
              <a:ext uri="{FF2B5EF4-FFF2-40B4-BE49-F238E27FC236}">
                <a16:creationId xmlns:a16="http://schemas.microsoft.com/office/drawing/2014/main" id="{C6342989-702D-4B14-826E-686827A9D1E9}"/>
              </a:ext>
            </a:extLst>
          </p:cNvPr>
          <p:cNvSpPr>
            <a:spLocks noGrp="1"/>
          </p:cNvSpPr>
          <p:nvPr>
            <p:ph idx="1"/>
          </p:nvPr>
        </p:nvSpPr>
        <p:spPr>
          <a:xfrm>
            <a:off x="558128" y="1653956"/>
            <a:ext cx="11636506" cy="6879783"/>
          </a:xfrm>
        </p:spPr>
        <p:txBody>
          <a:bodyPr/>
          <a:lstStyle/>
          <a:p>
            <a:pPr marL="571500" indent="-571500">
              <a:buFont typeface="Arial" panose="020B0604020202020204" pitchFamily="34" charset="0"/>
              <a:buChar char="•"/>
            </a:pPr>
            <a:r>
              <a:rPr lang="en-US" sz="4000" dirty="0"/>
              <a:t>Because an issue identified was determined by the clinician to be clinically significant, warranting physician contact by midnight of the next calendar day, it meets the criteria for a clinically significant medication issue (1 – Yes for M2001). </a:t>
            </a:r>
          </a:p>
          <a:p>
            <a:pPr marL="571500" indent="-571500">
              <a:buFont typeface="Arial" panose="020B0604020202020204" pitchFamily="34" charset="0"/>
              <a:buChar char="•"/>
            </a:pPr>
            <a:r>
              <a:rPr lang="en-US" sz="4000" dirty="0"/>
              <a:t>While the clinician initiated communication with the physician, the required two-way communication did not occur until after midnight of the next calendar day, resulting in 0 – No responses for M2003 and M2005.</a:t>
            </a:r>
          </a:p>
        </p:txBody>
      </p:sp>
      <p:sp>
        <p:nvSpPr>
          <p:cNvPr id="4" name="Slide Number Placeholder 3">
            <a:extLst>
              <a:ext uri="{FF2B5EF4-FFF2-40B4-BE49-F238E27FC236}">
                <a16:creationId xmlns:a16="http://schemas.microsoft.com/office/drawing/2014/main" id="{A753B6AA-D79E-4E3E-BC2C-2F08509EB077}"/>
              </a:ext>
            </a:extLst>
          </p:cNvPr>
          <p:cNvSpPr>
            <a:spLocks noGrp="1"/>
          </p:cNvSpPr>
          <p:nvPr>
            <p:ph type="sldNum" sz="quarter" idx="12"/>
          </p:nvPr>
        </p:nvSpPr>
        <p:spPr/>
        <p:txBody>
          <a:bodyPr/>
          <a:lstStyle/>
          <a:p>
            <a:fld id="{895F941F-37F6-4B1F-AEB2-74CB5EFF426C}" type="slidenum">
              <a:rPr lang="en-US" smtClean="0"/>
              <a:pPr/>
              <a:t>308</a:t>
            </a:fld>
            <a:endParaRPr lang="en-US" dirty="0"/>
          </a:p>
        </p:txBody>
      </p:sp>
      <p:graphicFrame>
        <p:nvGraphicFramePr>
          <p:cNvPr id="5" name="Table 4">
            <a:extLst>
              <a:ext uri="{FF2B5EF4-FFF2-40B4-BE49-F238E27FC236}">
                <a16:creationId xmlns:a16="http://schemas.microsoft.com/office/drawing/2014/main" id="{37C889EB-729A-4F4C-A0D5-EEEA7B89E08E}"/>
              </a:ext>
            </a:extLst>
          </p:cNvPr>
          <p:cNvGraphicFramePr>
            <a:graphicFrameLocks noGrp="1"/>
          </p:cNvGraphicFramePr>
          <p:nvPr>
            <p:extLst>
              <p:ext uri="{D42A27DB-BD31-4B8C-83A1-F6EECF244321}">
                <p14:modId xmlns:p14="http://schemas.microsoft.com/office/powerpoint/2010/main" val="1836490121"/>
              </p:ext>
            </p:extLst>
          </p:nvPr>
        </p:nvGraphicFramePr>
        <p:xfrm>
          <a:off x="2017635" y="8270515"/>
          <a:ext cx="8717492" cy="853440"/>
        </p:xfrm>
        <a:graphic>
          <a:graphicData uri="http://schemas.openxmlformats.org/drawingml/2006/table">
            <a:tbl>
              <a:tblPr firstRow="1" bandRow="1">
                <a:tableStyleId>{5C22544A-7EE6-4342-B048-85BDC9FD1C3A}</a:tableStyleId>
              </a:tblPr>
              <a:tblGrid>
                <a:gridCol w="8717492">
                  <a:extLst>
                    <a:ext uri="{9D8B030D-6E8A-4147-A177-3AD203B41FA5}">
                      <a16:colId xmlns:a16="http://schemas.microsoft.com/office/drawing/2014/main" val="1922472574"/>
                    </a:ext>
                  </a:extLst>
                </a:gridCol>
              </a:tblGrid>
              <a:tr h="370840">
                <a:tc>
                  <a:txBody>
                    <a:bodyPr/>
                    <a:lstStyle/>
                    <a:p>
                      <a:r>
                        <a:rPr lang="en-US" dirty="0"/>
                        <a:t>However you answer M2003 if you go back to SOC/ROC and it covers that time frame M2005 answer will match</a:t>
                      </a:r>
                    </a:p>
                  </a:txBody>
                  <a:tcPr/>
                </a:tc>
                <a:extLst>
                  <a:ext uri="{0D108BD9-81ED-4DB2-BD59-A6C34878D82A}">
                    <a16:rowId xmlns:a16="http://schemas.microsoft.com/office/drawing/2014/main" val="3520320308"/>
                  </a:ext>
                </a:extLst>
              </a:tr>
            </a:tbl>
          </a:graphicData>
        </a:graphic>
      </p:graphicFrame>
    </p:spTree>
    <p:extLst>
      <p:ext uri="{BB962C8B-B14F-4D97-AF65-F5344CB8AC3E}">
        <p14:creationId xmlns:p14="http://schemas.microsoft.com/office/powerpoint/2010/main" val="4143845485"/>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8AD3-2D6D-4B7E-B98B-05126B8E48D0}"/>
              </a:ext>
            </a:extLst>
          </p:cNvPr>
          <p:cNvSpPr>
            <a:spLocks noGrp="1"/>
          </p:cNvSpPr>
          <p:nvPr>
            <p:ph type="title"/>
          </p:nvPr>
        </p:nvSpPr>
        <p:spPr>
          <a:xfrm>
            <a:off x="217063" y="365919"/>
            <a:ext cx="12824601" cy="1524000"/>
          </a:xfrm>
        </p:spPr>
        <p:txBody>
          <a:bodyPr/>
          <a:lstStyle/>
          <a:p>
            <a:r>
              <a:rPr lang="en-US" sz="5400" dirty="0">
                <a:solidFill>
                  <a:schemeClr val="accent1"/>
                </a:solidFill>
              </a:rPr>
              <a:t>Example of Clinically significant medication issue identified, late follow-up</a:t>
            </a:r>
          </a:p>
        </p:txBody>
      </p:sp>
      <p:sp>
        <p:nvSpPr>
          <p:cNvPr id="3" name="Content Placeholder 2">
            <a:extLst>
              <a:ext uri="{FF2B5EF4-FFF2-40B4-BE49-F238E27FC236}">
                <a16:creationId xmlns:a16="http://schemas.microsoft.com/office/drawing/2014/main" id="{0A5B9D3C-BB60-44A2-AB73-C299E2BEE4CA}"/>
              </a:ext>
            </a:extLst>
          </p:cNvPr>
          <p:cNvSpPr>
            <a:spLocks noGrp="1"/>
          </p:cNvSpPr>
          <p:nvPr>
            <p:ph idx="1"/>
          </p:nvPr>
        </p:nvSpPr>
        <p:spPr>
          <a:xfrm>
            <a:off x="217063" y="2144538"/>
            <a:ext cx="12139309" cy="7086600"/>
          </a:xfrm>
        </p:spPr>
        <p:txBody>
          <a:bodyPr/>
          <a:lstStyle/>
          <a:p>
            <a:pPr marL="685800" indent="-685800">
              <a:buFont typeface="Arial" panose="020B0604020202020204" pitchFamily="34" charset="0"/>
              <a:buChar char="•"/>
            </a:pPr>
            <a:r>
              <a:rPr lang="en-US" sz="3200" dirty="0"/>
              <a:t>During the SOC comprehensive assessment, the RN completes the drug regimen review and identifies a potential clinically significant medication issue. On that day of admission, the RN calls and leaves a message with the physician’s office related to the medication issue. The physician does not return her call until after midnight of the next calendar day. No other medication issues arise during the episode, and the patient is discharged from home health. </a:t>
            </a:r>
          </a:p>
          <a:p>
            <a:r>
              <a:rPr lang="en-US" sz="3200" b="1" dirty="0"/>
              <a:t>Coding:</a:t>
            </a:r>
          </a:p>
          <a:p>
            <a:r>
              <a:rPr lang="en-US" sz="2400" b="1" dirty="0"/>
              <a:t>At SOC: </a:t>
            </a:r>
          </a:p>
          <a:p>
            <a:r>
              <a:rPr lang="en-US" sz="2400" b="1" dirty="0"/>
              <a:t>M2001: ENTER Response 1 – Yes – Issues found during review. </a:t>
            </a:r>
          </a:p>
          <a:p>
            <a:r>
              <a:rPr lang="pt-BR" sz="2400" b="1" dirty="0"/>
              <a:t>M2003: ENTER Response 0 – No. </a:t>
            </a:r>
          </a:p>
          <a:p>
            <a:endParaRPr lang="en-US" sz="2400" b="1" dirty="0"/>
          </a:p>
          <a:p>
            <a:r>
              <a:rPr lang="en-US" sz="2400" b="1" dirty="0"/>
              <a:t>At DC: </a:t>
            </a:r>
          </a:p>
          <a:p>
            <a:r>
              <a:rPr lang="pt-BR" sz="2400" b="1" dirty="0"/>
              <a:t>M2005: enter Response 0 – No.</a:t>
            </a:r>
            <a:endParaRPr lang="en-US" sz="2400" b="1" dirty="0"/>
          </a:p>
        </p:txBody>
      </p:sp>
      <p:sp>
        <p:nvSpPr>
          <p:cNvPr id="4" name="Slide Number Placeholder 3">
            <a:extLst>
              <a:ext uri="{FF2B5EF4-FFF2-40B4-BE49-F238E27FC236}">
                <a16:creationId xmlns:a16="http://schemas.microsoft.com/office/drawing/2014/main" id="{8EEED5C9-4CB7-4BA9-82E9-75BA184AD195}"/>
              </a:ext>
            </a:extLst>
          </p:cNvPr>
          <p:cNvSpPr>
            <a:spLocks noGrp="1"/>
          </p:cNvSpPr>
          <p:nvPr>
            <p:ph type="sldNum" sz="quarter" idx="12"/>
          </p:nvPr>
        </p:nvSpPr>
        <p:spPr/>
        <p:txBody>
          <a:bodyPr/>
          <a:lstStyle/>
          <a:p>
            <a:fld id="{895F941F-37F6-4B1F-AEB2-74CB5EFF426C}" type="slidenum">
              <a:rPr lang="en-US" smtClean="0"/>
              <a:pPr/>
              <a:t>309</a:t>
            </a:fld>
            <a:endParaRPr lang="en-US" dirty="0"/>
          </a:p>
        </p:txBody>
      </p:sp>
    </p:spTree>
    <p:extLst>
      <p:ext uri="{BB962C8B-B14F-4D97-AF65-F5344CB8AC3E}">
        <p14:creationId xmlns:p14="http://schemas.microsoft.com/office/powerpoint/2010/main" val="2977727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EBF75-C167-4586-8A35-57AD66C33762}"/>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7B83A8E-0F54-4EF3-A109-B40B5CF00512}"/>
              </a:ext>
            </a:extLst>
          </p:cNvPr>
          <p:cNvPicPr>
            <a:picLocks noGrp="1" noChangeAspect="1"/>
          </p:cNvPicPr>
          <p:nvPr>
            <p:ph idx="1"/>
          </p:nvPr>
        </p:nvPicPr>
        <p:blipFill>
          <a:blip r:embed="rId3"/>
          <a:stretch>
            <a:fillRect/>
          </a:stretch>
        </p:blipFill>
        <p:spPr>
          <a:xfrm>
            <a:off x="179224" y="518320"/>
            <a:ext cx="12717791" cy="8712818"/>
          </a:xfrm>
          <a:prstGeom prst="rect">
            <a:avLst/>
          </a:prstGeom>
        </p:spPr>
      </p:pic>
      <p:sp>
        <p:nvSpPr>
          <p:cNvPr id="4" name="Slide Number Placeholder 3">
            <a:extLst>
              <a:ext uri="{FF2B5EF4-FFF2-40B4-BE49-F238E27FC236}">
                <a16:creationId xmlns:a16="http://schemas.microsoft.com/office/drawing/2014/main" id="{BB3E4540-3528-4547-BBC6-C48335DD9C90}"/>
              </a:ext>
            </a:extLst>
          </p:cNvPr>
          <p:cNvSpPr>
            <a:spLocks noGrp="1"/>
          </p:cNvSpPr>
          <p:nvPr>
            <p:ph type="sldNum" sz="quarter" idx="12"/>
          </p:nvPr>
        </p:nvSpPr>
        <p:spPr/>
        <p:txBody>
          <a:bodyPr/>
          <a:lstStyle/>
          <a:p>
            <a:fld id="{895F941F-37F6-4B1F-AEB2-74CB5EFF426C}" type="slidenum">
              <a:rPr lang="en-US" smtClean="0"/>
              <a:pPr/>
              <a:t>31</a:t>
            </a:fld>
            <a:endParaRPr lang="en-US" dirty="0"/>
          </a:p>
        </p:txBody>
      </p:sp>
    </p:spTree>
    <p:extLst>
      <p:ext uri="{BB962C8B-B14F-4D97-AF65-F5344CB8AC3E}">
        <p14:creationId xmlns:p14="http://schemas.microsoft.com/office/powerpoint/2010/main" val="1492792830"/>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3EDF5-A088-4CB9-9F22-46AE50804BDC}"/>
              </a:ext>
            </a:extLst>
          </p:cNvPr>
          <p:cNvSpPr>
            <a:spLocks noGrp="1"/>
          </p:cNvSpPr>
          <p:nvPr>
            <p:ph type="title"/>
          </p:nvPr>
        </p:nvSpPr>
        <p:spPr>
          <a:xfrm>
            <a:off x="213519" y="365919"/>
            <a:ext cx="12575489" cy="860148"/>
          </a:xfrm>
        </p:spPr>
        <p:txBody>
          <a:bodyPr/>
          <a:lstStyle/>
          <a:p>
            <a:r>
              <a:rPr lang="en-US" dirty="0">
                <a:solidFill>
                  <a:srgbClr val="FF0000"/>
                </a:solidFill>
              </a:rPr>
              <a:t>New CMS Report to help code M2005</a:t>
            </a:r>
          </a:p>
        </p:txBody>
      </p:sp>
      <p:sp>
        <p:nvSpPr>
          <p:cNvPr id="3" name="Content Placeholder 2">
            <a:extLst>
              <a:ext uri="{FF2B5EF4-FFF2-40B4-BE49-F238E27FC236}">
                <a16:creationId xmlns:a16="http://schemas.microsoft.com/office/drawing/2014/main" id="{C84009B5-7B14-4CE7-923A-FF91BD37FF9E}"/>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5E090D2B-6404-49CB-872A-EABC9302CFD8}"/>
              </a:ext>
            </a:extLst>
          </p:cNvPr>
          <p:cNvSpPr>
            <a:spLocks noGrp="1"/>
          </p:cNvSpPr>
          <p:nvPr>
            <p:ph type="sldNum" sz="quarter" idx="12"/>
          </p:nvPr>
        </p:nvSpPr>
        <p:spPr/>
        <p:txBody>
          <a:bodyPr/>
          <a:lstStyle/>
          <a:p>
            <a:fld id="{895F941F-37F6-4B1F-AEB2-74CB5EFF426C}" type="slidenum">
              <a:rPr lang="en-US" smtClean="0"/>
              <a:pPr/>
              <a:t>310</a:t>
            </a:fld>
            <a:endParaRPr lang="en-US" dirty="0"/>
          </a:p>
        </p:txBody>
      </p:sp>
      <p:pic>
        <p:nvPicPr>
          <p:cNvPr id="5" name="Picture 4">
            <a:extLst>
              <a:ext uri="{FF2B5EF4-FFF2-40B4-BE49-F238E27FC236}">
                <a16:creationId xmlns:a16="http://schemas.microsoft.com/office/drawing/2014/main" id="{51502B1F-2A11-472B-A144-71957004C42F}"/>
              </a:ext>
            </a:extLst>
          </p:cNvPr>
          <p:cNvPicPr>
            <a:picLocks noChangeAspect="1"/>
          </p:cNvPicPr>
          <p:nvPr/>
        </p:nvPicPr>
        <p:blipFill>
          <a:blip r:embed="rId3"/>
          <a:stretch>
            <a:fillRect/>
          </a:stretch>
        </p:blipFill>
        <p:spPr>
          <a:xfrm>
            <a:off x="13494" y="1585119"/>
            <a:ext cx="13049250" cy="7833519"/>
          </a:xfrm>
          <a:prstGeom prst="rect">
            <a:avLst/>
          </a:prstGeom>
        </p:spPr>
      </p:pic>
    </p:spTree>
    <p:extLst>
      <p:ext uri="{BB962C8B-B14F-4D97-AF65-F5344CB8AC3E}">
        <p14:creationId xmlns:p14="http://schemas.microsoft.com/office/powerpoint/2010/main" val="725757711"/>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970" y="313953"/>
            <a:ext cx="12967269" cy="837212"/>
          </a:xfrm>
        </p:spPr>
        <p:txBody>
          <a:bodyPr>
            <a:normAutofit/>
          </a:bodyPr>
          <a:lstStyle/>
          <a:p>
            <a:endParaRPr lang="en-US" sz="3700" u="sng" spc="-166" dirty="0"/>
          </a:p>
        </p:txBody>
      </p:sp>
      <p:sp>
        <p:nvSpPr>
          <p:cNvPr id="3" name="Content Placeholder 2"/>
          <p:cNvSpPr>
            <a:spLocks noGrp="1"/>
          </p:cNvSpPr>
          <p:nvPr>
            <p:ph idx="1"/>
          </p:nvPr>
        </p:nvSpPr>
        <p:spPr>
          <a:xfrm>
            <a:off x="190696" y="2288964"/>
            <a:ext cx="12694848" cy="7147723"/>
          </a:xfrm>
        </p:spPr>
        <p:txBody>
          <a:bodyPr>
            <a:noAutofit/>
          </a:bodyPr>
          <a:lstStyle/>
          <a:p>
            <a:pPr marL="284163" indent="-284163">
              <a:buFont typeface="Arial"/>
              <a:buChar char="•"/>
            </a:pPr>
            <a:r>
              <a:rPr lang="en-US" sz="3200" dirty="0">
                <a:solidFill>
                  <a:srgbClr val="000000"/>
                </a:solidFill>
              </a:rPr>
              <a:t>High-risk medications are those identified by quality organizations (Institute for Safe Medication Practices, TJC, etc.) as having considerable potential for causing significant patient harm when they are used erroneously. Based on one or more authoritative source.                 </a:t>
            </a:r>
            <a:r>
              <a:rPr lang="en-US" sz="3200" b="1" dirty="0">
                <a:solidFill>
                  <a:schemeClr val="accent1"/>
                </a:solidFill>
              </a:rPr>
              <a:t>Chapter 5 Link</a:t>
            </a:r>
          </a:p>
          <a:p>
            <a:pPr marL="284163" indent="-284163">
              <a:buFont typeface="Arial"/>
              <a:buChar char="•"/>
            </a:pPr>
            <a:r>
              <a:rPr lang="en-US" sz="3200" dirty="0">
                <a:solidFill>
                  <a:srgbClr val="000000"/>
                </a:solidFill>
              </a:rPr>
              <a:t>This item is </a:t>
            </a:r>
            <a:r>
              <a:rPr lang="en-US" sz="3200" b="1" dirty="0">
                <a:solidFill>
                  <a:srgbClr val="000000"/>
                </a:solidFill>
              </a:rPr>
              <a:t>targeted to high-risk medications</a:t>
            </a:r>
            <a:r>
              <a:rPr lang="en-US" sz="3200" dirty="0">
                <a:solidFill>
                  <a:srgbClr val="000000"/>
                </a:solidFill>
              </a:rPr>
              <a:t>.  Has patient/caregiver instructed on </a:t>
            </a:r>
            <a:r>
              <a:rPr lang="en-US" sz="3200" b="1" dirty="0">
                <a:solidFill>
                  <a:srgbClr val="000000"/>
                </a:solidFill>
              </a:rPr>
              <a:t>special precautions for all high-risk </a:t>
            </a:r>
            <a:r>
              <a:rPr lang="en-US" sz="3200" dirty="0">
                <a:solidFill>
                  <a:srgbClr val="000000"/>
                </a:solidFill>
              </a:rPr>
              <a:t>meds, </a:t>
            </a:r>
            <a:r>
              <a:rPr lang="en-US" sz="3200" b="1" dirty="0">
                <a:solidFill>
                  <a:srgbClr val="000000"/>
                </a:solidFill>
              </a:rPr>
              <a:t>how and when to report problems day of admission</a:t>
            </a:r>
            <a:r>
              <a:rPr lang="en-US" sz="3200" dirty="0">
                <a:solidFill>
                  <a:srgbClr val="000000"/>
                </a:solidFill>
              </a:rPr>
              <a:t>.   </a:t>
            </a:r>
          </a:p>
          <a:p>
            <a:pPr marL="284163" indent="-284163">
              <a:buFont typeface="Arial"/>
              <a:buChar char="•"/>
            </a:pPr>
            <a:r>
              <a:rPr lang="en-US" sz="3200" dirty="0">
                <a:solidFill>
                  <a:srgbClr val="000000"/>
                </a:solidFill>
              </a:rPr>
              <a:t>If agency staff other than the clinician responsible for completing the SOC/ROC OASIS provided education to the patient/caregiver on high-risk medications, this information must be communicated to the clinician responsible for the SOC/ROC OASIS assessment </a:t>
            </a:r>
          </a:p>
          <a:p>
            <a:pPr marL="152881" indent="0"/>
            <a:endParaRPr lang="en-US" sz="24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311</a:t>
            </a:fld>
            <a:endParaRPr lang="en-US" dirty="0"/>
          </a:p>
        </p:txBody>
      </p:sp>
      <p:pic>
        <p:nvPicPr>
          <p:cNvPr id="808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3076238" cy="2270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1326517907"/>
              </p:ext>
            </p:extLst>
          </p:nvPr>
        </p:nvGraphicFramePr>
        <p:xfrm>
          <a:off x="11719719" y="1718617"/>
          <a:ext cx="990600" cy="552302"/>
        </p:xfrm>
        <a:graphic>
          <a:graphicData uri="http://schemas.openxmlformats.org/drawingml/2006/table">
            <a:tbl>
              <a:tblPr firstRow="1" bandRow="1">
                <a:tableStyleId>{5C22544A-7EE6-4342-B048-85BDC9FD1C3A}</a:tableStyleId>
              </a:tblPr>
              <a:tblGrid>
                <a:gridCol w="990600">
                  <a:extLst>
                    <a:ext uri="{9D8B030D-6E8A-4147-A177-3AD203B41FA5}">
                      <a16:colId xmlns:a16="http://schemas.microsoft.com/office/drawing/2014/main" val="20000"/>
                    </a:ext>
                  </a:extLst>
                </a:gridCol>
              </a:tblGrid>
              <a:tr h="552302">
                <a:tc>
                  <a:txBody>
                    <a:bodyPr/>
                    <a:lstStyle/>
                    <a:p>
                      <a:r>
                        <a:rPr lang="en-US" sz="2700" dirty="0"/>
                        <a:t>L-11</a:t>
                      </a:r>
                    </a:p>
                  </a:txBody>
                  <a:tcPr marL="130762" marR="130762" marT="62791" marB="62791">
                    <a:solidFill>
                      <a:schemeClr val="tx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04653"/>
            <a:ext cx="11768614" cy="1360470"/>
          </a:xfrm>
        </p:spPr>
        <p:txBody>
          <a:bodyPr>
            <a:normAutofit/>
          </a:bodyPr>
          <a:lstStyle/>
          <a:p>
            <a:endParaRPr lang="en-US" sz="3700" u="sng" dirty="0"/>
          </a:p>
        </p:txBody>
      </p:sp>
      <p:sp>
        <p:nvSpPr>
          <p:cNvPr id="3" name="Content Placeholder 2"/>
          <p:cNvSpPr>
            <a:spLocks noGrp="1"/>
          </p:cNvSpPr>
          <p:nvPr>
            <p:ph idx="1"/>
          </p:nvPr>
        </p:nvSpPr>
        <p:spPr>
          <a:xfrm>
            <a:off x="289719" y="2423319"/>
            <a:ext cx="12432372" cy="6995319"/>
          </a:xfrm>
        </p:spPr>
        <p:txBody>
          <a:bodyPr>
            <a:noAutofit/>
          </a:bodyPr>
          <a:lstStyle/>
          <a:p>
            <a:pPr marL="401638" indent="-401638">
              <a:buFont typeface="Arial"/>
              <a:buChar char="•"/>
            </a:pPr>
            <a:r>
              <a:rPr lang="en-US" sz="2700" dirty="0">
                <a:solidFill>
                  <a:srgbClr val="000000"/>
                </a:solidFill>
              </a:rPr>
              <a:t>Includes all prescribed and OTC oral meds the patient is currently taking and are included on the plan of care.</a:t>
            </a:r>
          </a:p>
          <a:p>
            <a:pPr marL="401638" indent="-401638">
              <a:buFont typeface="Arial"/>
              <a:buChar char="•"/>
            </a:pPr>
            <a:r>
              <a:rPr lang="en-US" sz="2700" dirty="0">
                <a:solidFill>
                  <a:srgbClr val="000000"/>
                </a:solidFill>
              </a:rPr>
              <a:t>Excludes topical, injectable, and IV medications.</a:t>
            </a:r>
          </a:p>
          <a:p>
            <a:pPr marL="401638" indent="-401638">
              <a:buFont typeface="Arial"/>
              <a:buChar char="•"/>
            </a:pPr>
            <a:r>
              <a:rPr lang="en-US" sz="2700" dirty="0">
                <a:solidFill>
                  <a:srgbClr val="000000"/>
                </a:solidFill>
              </a:rPr>
              <a:t>Only “PO” meds – meds placed in the mouth and swallowed with absorption occurring through the GI system.  Medication administered by other routes including, sublingual, buccal or swish &amp; expectorate or per gastrostomy (or other) tube are </a:t>
            </a:r>
            <a:r>
              <a:rPr lang="en-US" sz="2700" b="1" dirty="0">
                <a:solidFill>
                  <a:schemeClr val="accent1"/>
                </a:solidFill>
              </a:rPr>
              <a:t>NOT to be considered </a:t>
            </a:r>
            <a:r>
              <a:rPr lang="en-US" sz="2700" dirty="0">
                <a:solidFill>
                  <a:srgbClr val="000000"/>
                </a:solidFill>
              </a:rPr>
              <a:t>for this item.</a:t>
            </a:r>
          </a:p>
          <a:p>
            <a:pPr marL="401638" indent="-401638">
              <a:buFont typeface="Arial"/>
              <a:buChar char="•"/>
            </a:pPr>
            <a:r>
              <a:rPr lang="en-US" sz="2700" dirty="0">
                <a:solidFill>
                  <a:srgbClr val="000000"/>
                </a:solidFill>
              </a:rPr>
              <a:t>Reminders provided by a device that the patient can independently manage are not considered “assistance” or “reminders”. (cell phone alarm, planner device) – if patient sets up his/her own “planner device” and is able to take correct med in correct dose and at the correct time. </a:t>
            </a:r>
          </a:p>
          <a:p>
            <a:pPr marL="401638" indent="-401638">
              <a:buFont typeface="Arial"/>
              <a:buChar char="•"/>
            </a:pPr>
            <a:r>
              <a:rPr lang="en-US" sz="2700" dirty="0">
                <a:solidFill>
                  <a:srgbClr val="000000"/>
                </a:solidFill>
              </a:rPr>
              <a:t>*If the patient’s </a:t>
            </a:r>
            <a:r>
              <a:rPr lang="en-US" sz="2700" b="1" dirty="0">
                <a:solidFill>
                  <a:srgbClr val="000000"/>
                </a:solidFill>
              </a:rPr>
              <a:t>ability</a:t>
            </a:r>
            <a:r>
              <a:rPr lang="en-US" sz="2700" dirty="0">
                <a:solidFill>
                  <a:srgbClr val="000000"/>
                </a:solidFill>
              </a:rPr>
              <a:t> to manage oral meds varies from med to med, </a:t>
            </a:r>
            <a:r>
              <a:rPr lang="en-US" sz="2700" b="1" dirty="0">
                <a:solidFill>
                  <a:srgbClr val="000000"/>
                </a:solidFill>
              </a:rPr>
              <a:t>consider the medication for which the most assistance is needed when selecting a response.</a:t>
            </a:r>
            <a:endParaRPr lang="en-US" sz="2700" dirty="0">
              <a:solidFill>
                <a:srgbClr val="000000"/>
              </a:solidFill>
            </a:endParaRPr>
          </a:p>
          <a:p>
            <a:pPr marL="401638" indent="-401638">
              <a:buFont typeface="Arial"/>
              <a:buChar char="•"/>
            </a:pPr>
            <a:r>
              <a:rPr lang="en-US" sz="2700" dirty="0">
                <a:solidFill>
                  <a:srgbClr val="000000"/>
                </a:solidFill>
              </a:rPr>
              <a:t>*This item identifies the patient’s </a:t>
            </a:r>
            <a:r>
              <a:rPr lang="en-US" sz="2700" b="1" dirty="0">
                <a:solidFill>
                  <a:srgbClr val="000000"/>
                </a:solidFill>
              </a:rPr>
              <a:t>Ability, reliability and safety</a:t>
            </a:r>
            <a:r>
              <a:rPr lang="en-US" sz="2700" dirty="0">
                <a:solidFill>
                  <a:srgbClr val="000000"/>
                </a:solidFill>
              </a:rPr>
              <a:t>, not actual performance.</a:t>
            </a:r>
          </a:p>
          <a:p>
            <a:pPr marL="152881" indent="0"/>
            <a:endParaRPr lang="en-US" sz="8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312</a:t>
            </a:fld>
            <a:endParaRPr lang="en-US" dirty="0"/>
          </a:p>
        </p:txBody>
      </p:sp>
      <p:pic>
        <p:nvPicPr>
          <p:cNvPr id="778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3076238" cy="2423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2669371217"/>
              </p:ext>
            </p:extLst>
          </p:nvPr>
        </p:nvGraphicFramePr>
        <p:xfrm>
          <a:off x="11911531" y="1718617"/>
          <a:ext cx="1143000" cy="552302"/>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0000"/>
                    </a:ext>
                  </a:extLst>
                </a:gridCol>
              </a:tblGrid>
              <a:tr h="552302">
                <a:tc>
                  <a:txBody>
                    <a:bodyPr/>
                    <a:lstStyle/>
                    <a:p>
                      <a:r>
                        <a:rPr lang="en-US" sz="2700" dirty="0"/>
                        <a:t>L - 13</a:t>
                      </a:r>
                    </a:p>
                  </a:txBody>
                  <a:tcPr marL="130762" marR="130762" marT="62791" marB="62791">
                    <a:solidFill>
                      <a:schemeClr val="tx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970" y="49580"/>
            <a:ext cx="12967269" cy="909664"/>
          </a:xfrm>
        </p:spPr>
        <p:txBody>
          <a:bodyPr>
            <a:normAutofit/>
          </a:bodyPr>
          <a:lstStyle/>
          <a:p>
            <a:endParaRPr lang="en-US" sz="3700" u="sng" spc="-335" dirty="0"/>
          </a:p>
        </p:txBody>
      </p:sp>
      <p:sp>
        <p:nvSpPr>
          <p:cNvPr id="3" name="Content Placeholder 2"/>
          <p:cNvSpPr>
            <a:spLocks noGrp="1"/>
          </p:cNvSpPr>
          <p:nvPr>
            <p:ph idx="1"/>
          </p:nvPr>
        </p:nvSpPr>
        <p:spPr>
          <a:xfrm>
            <a:off x="163454" y="2575718"/>
            <a:ext cx="12749332" cy="6842919"/>
          </a:xfrm>
        </p:spPr>
        <p:txBody>
          <a:bodyPr>
            <a:noAutofit/>
          </a:bodyPr>
          <a:lstStyle/>
          <a:p>
            <a:pPr>
              <a:buFont typeface="Arial"/>
              <a:buChar char="•"/>
            </a:pPr>
            <a:r>
              <a:rPr lang="en-US" sz="3100" dirty="0">
                <a:solidFill>
                  <a:srgbClr val="000000"/>
                </a:solidFill>
              </a:rPr>
              <a:t>Select Response</a:t>
            </a:r>
            <a:r>
              <a:rPr lang="en-US" sz="3600" dirty="0">
                <a:solidFill>
                  <a:srgbClr val="000000"/>
                </a:solidFill>
              </a:rPr>
              <a:t> </a:t>
            </a:r>
            <a:r>
              <a:rPr lang="en-US" sz="3600" b="1" dirty="0">
                <a:solidFill>
                  <a:srgbClr val="000000"/>
                </a:solidFill>
              </a:rPr>
              <a:t>“0”</a:t>
            </a:r>
            <a:r>
              <a:rPr lang="en-US" sz="3600" dirty="0">
                <a:solidFill>
                  <a:srgbClr val="000000"/>
                </a:solidFill>
              </a:rPr>
              <a:t> </a:t>
            </a:r>
            <a:r>
              <a:rPr lang="en-US" sz="3100" dirty="0">
                <a:solidFill>
                  <a:srgbClr val="000000"/>
                </a:solidFill>
              </a:rPr>
              <a:t>– if patient </a:t>
            </a:r>
            <a:r>
              <a:rPr lang="en-US" sz="3100" b="1" dirty="0">
                <a:solidFill>
                  <a:srgbClr val="000000"/>
                </a:solidFill>
              </a:rPr>
              <a:t>sets up </a:t>
            </a:r>
            <a:r>
              <a:rPr lang="en-US" sz="3100" dirty="0">
                <a:solidFill>
                  <a:srgbClr val="000000"/>
                </a:solidFill>
              </a:rPr>
              <a:t>her/his </a:t>
            </a:r>
            <a:r>
              <a:rPr lang="en-US" sz="3100" b="1" dirty="0">
                <a:solidFill>
                  <a:srgbClr val="000000"/>
                </a:solidFill>
              </a:rPr>
              <a:t>own</a:t>
            </a:r>
            <a:r>
              <a:rPr lang="en-US" sz="3100" dirty="0">
                <a:solidFill>
                  <a:srgbClr val="000000"/>
                </a:solidFill>
              </a:rPr>
              <a:t> “planner device” and is able to take the correct medication in the correct dosage at the correct time as a result. Pharmacy already dispenses in special packaging (bubble packs), easy open containers, pre-filled </a:t>
            </a:r>
            <a:r>
              <a:rPr lang="en-US" sz="3100" dirty="0" err="1">
                <a:solidFill>
                  <a:srgbClr val="000000"/>
                </a:solidFill>
              </a:rPr>
              <a:t>medi</a:t>
            </a:r>
            <a:r>
              <a:rPr lang="en-US" sz="3100" dirty="0">
                <a:solidFill>
                  <a:srgbClr val="000000"/>
                </a:solidFill>
              </a:rPr>
              <a:t>-planner.  </a:t>
            </a:r>
            <a:r>
              <a:rPr lang="en-US" sz="3100" b="1" dirty="0">
                <a:solidFill>
                  <a:srgbClr val="000000"/>
                </a:solidFill>
              </a:rPr>
              <a:t>No one comes to the home to fill.</a:t>
            </a:r>
          </a:p>
          <a:p>
            <a:pPr marL="1172431" lvl="1" indent="-457200">
              <a:spcBef>
                <a:spcPts val="0"/>
              </a:spcBef>
              <a:buFont typeface="Arial"/>
              <a:buChar char="•"/>
            </a:pPr>
            <a:r>
              <a:rPr lang="en-US" sz="3100" b="1" dirty="0">
                <a:solidFill>
                  <a:srgbClr val="000000"/>
                </a:solidFill>
              </a:rPr>
              <a:t>*Must include assessment of the ability to obtain meds from</a:t>
            </a:r>
          </a:p>
          <a:p>
            <a:pPr marL="715231" lvl="1" indent="0">
              <a:spcBef>
                <a:spcPts val="0"/>
              </a:spcBef>
              <a:buNone/>
            </a:pPr>
            <a:r>
              <a:rPr lang="en-US" sz="3100" b="1" dirty="0">
                <a:solidFill>
                  <a:srgbClr val="000000"/>
                </a:solidFill>
              </a:rPr>
              <a:t>       where are they routinely stored, ability to read label or identify med  </a:t>
            </a:r>
          </a:p>
          <a:p>
            <a:pPr marL="715231" lvl="1" indent="0">
              <a:spcBef>
                <a:spcPts val="0"/>
              </a:spcBef>
              <a:buNone/>
            </a:pPr>
            <a:r>
              <a:rPr lang="en-US" sz="3100" b="1" dirty="0">
                <a:solidFill>
                  <a:srgbClr val="000000"/>
                </a:solidFill>
              </a:rPr>
              <a:t>       correctly.</a:t>
            </a:r>
            <a:endParaRPr lang="en-US" sz="3100" dirty="0">
              <a:solidFill>
                <a:srgbClr val="000000"/>
              </a:solidFill>
            </a:endParaRPr>
          </a:p>
          <a:p>
            <a:pPr>
              <a:buFont typeface="Arial"/>
              <a:buChar char="•"/>
            </a:pPr>
            <a:r>
              <a:rPr lang="en-US" sz="3100" dirty="0">
                <a:solidFill>
                  <a:srgbClr val="000000"/>
                </a:solidFill>
              </a:rPr>
              <a:t>Select Response </a:t>
            </a:r>
            <a:r>
              <a:rPr lang="en-US" sz="3100" b="1" dirty="0">
                <a:solidFill>
                  <a:srgbClr val="000000"/>
                </a:solidFill>
              </a:rPr>
              <a:t>“1”</a:t>
            </a:r>
            <a:r>
              <a:rPr lang="en-US" sz="3100" dirty="0">
                <a:solidFill>
                  <a:srgbClr val="000000"/>
                </a:solidFill>
              </a:rPr>
              <a:t> –patient </a:t>
            </a:r>
            <a:r>
              <a:rPr lang="en-US" sz="3100" b="1" dirty="0">
                <a:solidFill>
                  <a:srgbClr val="000000"/>
                </a:solidFill>
              </a:rPr>
              <a:t>independent</a:t>
            </a:r>
            <a:r>
              <a:rPr lang="en-US" sz="3100" dirty="0">
                <a:solidFill>
                  <a:srgbClr val="000000"/>
                </a:solidFill>
              </a:rPr>
              <a:t> in oral med administration, </a:t>
            </a:r>
            <a:r>
              <a:rPr lang="en-US" sz="3100" b="1" dirty="0">
                <a:solidFill>
                  <a:srgbClr val="000000"/>
                </a:solidFill>
              </a:rPr>
              <a:t>but requires another person to prepare </a:t>
            </a:r>
            <a:r>
              <a:rPr lang="en-US" sz="3100" dirty="0">
                <a:solidFill>
                  <a:srgbClr val="000000"/>
                </a:solidFill>
              </a:rPr>
              <a:t>individual doses in advance or (for example, set up a “medi-planner device”) and/or if another person must </a:t>
            </a:r>
            <a:r>
              <a:rPr lang="en-US" sz="3100" b="1" dirty="0">
                <a:solidFill>
                  <a:srgbClr val="000000"/>
                </a:solidFill>
              </a:rPr>
              <a:t>modify original med container </a:t>
            </a:r>
            <a:r>
              <a:rPr lang="en-US" sz="3100" dirty="0">
                <a:solidFill>
                  <a:srgbClr val="000000"/>
                </a:solidFill>
              </a:rPr>
              <a:t>(lids)to enable  patient access, or someone else must develop drug diary or chart the patient relies on to take meds appropriately.</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313</a:t>
            </a:fld>
            <a:endParaRPr lang="en-US" dirty="0"/>
          </a:p>
        </p:txBody>
      </p:sp>
      <p:pic>
        <p:nvPicPr>
          <p:cNvPr id="78851" name="Picture 3"/>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 y="-27539"/>
            <a:ext cx="13076238" cy="2755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1726543111"/>
              </p:ext>
            </p:extLst>
          </p:nvPr>
        </p:nvGraphicFramePr>
        <p:xfrm>
          <a:off x="326908" y="1674426"/>
          <a:ext cx="1416592" cy="552302"/>
        </p:xfrm>
        <a:graphic>
          <a:graphicData uri="http://schemas.openxmlformats.org/drawingml/2006/table">
            <a:tbl>
              <a:tblPr firstRow="1" bandRow="1">
                <a:tableStyleId>{5C22544A-7EE6-4342-B048-85BDC9FD1C3A}</a:tableStyleId>
              </a:tblPr>
              <a:tblGrid>
                <a:gridCol w="1416592">
                  <a:extLst>
                    <a:ext uri="{9D8B030D-6E8A-4147-A177-3AD203B41FA5}">
                      <a16:colId xmlns:a16="http://schemas.microsoft.com/office/drawing/2014/main" val="20000"/>
                    </a:ext>
                  </a:extLst>
                </a:gridCol>
              </a:tblGrid>
              <a:tr h="552302">
                <a:tc>
                  <a:txBody>
                    <a:bodyPr/>
                    <a:lstStyle/>
                    <a:p>
                      <a:r>
                        <a:rPr lang="en-US" sz="2700" dirty="0"/>
                        <a:t>M2020</a:t>
                      </a:r>
                    </a:p>
                  </a:txBody>
                  <a:tcPr marL="130762" marR="130762" marT="62791" marB="62791">
                    <a:solidFill>
                      <a:srgbClr val="000000"/>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141550809"/>
              </p:ext>
            </p:extLst>
          </p:nvPr>
        </p:nvGraphicFramePr>
        <p:xfrm>
          <a:off x="11872120" y="1966119"/>
          <a:ext cx="914399" cy="567542"/>
        </p:xfrm>
        <a:graphic>
          <a:graphicData uri="http://schemas.openxmlformats.org/drawingml/2006/table">
            <a:tbl>
              <a:tblPr firstRow="1" bandRow="1">
                <a:tableStyleId>{5C22544A-7EE6-4342-B048-85BDC9FD1C3A}</a:tableStyleId>
              </a:tblPr>
              <a:tblGrid>
                <a:gridCol w="914399">
                  <a:extLst>
                    <a:ext uri="{9D8B030D-6E8A-4147-A177-3AD203B41FA5}">
                      <a16:colId xmlns:a16="http://schemas.microsoft.com/office/drawing/2014/main" val="20000"/>
                    </a:ext>
                  </a:extLst>
                </a:gridCol>
              </a:tblGrid>
              <a:tr h="567542">
                <a:tc>
                  <a:txBody>
                    <a:bodyPr/>
                    <a:lstStyle/>
                    <a:p>
                      <a:r>
                        <a:rPr lang="en-US" sz="2900" dirty="0"/>
                        <a:t>L-13</a:t>
                      </a:r>
                    </a:p>
                  </a:txBody>
                  <a:tcPr marL="130762" marR="130762" marT="62791" marB="62791">
                    <a:solidFill>
                      <a:srgbClr val="000000"/>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7" y="289720"/>
            <a:ext cx="13076238" cy="685800"/>
          </a:xfrm>
        </p:spPr>
        <p:txBody>
          <a:bodyPr>
            <a:noAutofit/>
          </a:bodyPr>
          <a:lstStyle/>
          <a:p>
            <a:pPr algn="ctr"/>
            <a:r>
              <a:rPr lang="en-US" sz="3700" u="sng" spc="-166" dirty="0">
                <a:solidFill>
                  <a:schemeClr val="accent1"/>
                </a:solidFill>
              </a:rPr>
              <a:t>M2020 Management of “Oral” Medications L-14</a:t>
            </a:r>
            <a:endParaRPr lang="en-US" sz="3700" spc="-166" dirty="0">
              <a:solidFill>
                <a:schemeClr val="accent1"/>
              </a:solidFill>
            </a:endParaRPr>
          </a:p>
        </p:txBody>
      </p:sp>
      <p:sp>
        <p:nvSpPr>
          <p:cNvPr id="3" name="Content Placeholder 2"/>
          <p:cNvSpPr>
            <a:spLocks noGrp="1"/>
          </p:cNvSpPr>
          <p:nvPr>
            <p:ph idx="1"/>
          </p:nvPr>
        </p:nvSpPr>
        <p:spPr>
          <a:xfrm>
            <a:off x="213519" y="1051719"/>
            <a:ext cx="12306452" cy="8137478"/>
          </a:xfrm>
        </p:spPr>
        <p:txBody>
          <a:bodyPr>
            <a:normAutofit/>
          </a:bodyPr>
          <a:lstStyle/>
          <a:p>
            <a:pPr>
              <a:buFont typeface="Arial"/>
              <a:buChar char="•"/>
            </a:pPr>
            <a:r>
              <a:rPr lang="en-US" sz="2800" dirty="0">
                <a:solidFill>
                  <a:srgbClr val="000000"/>
                </a:solidFill>
              </a:rPr>
              <a:t>Select </a:t>
            </a:r>
            <a:r>
              <a:rPr lang="en-US" sz="2800" b="1" dirty="0">
                <a:solidFill>
                  <a:srgbClr val="000000"/>
                </a:solidFill>
              </a:rPr>
              <a:t>“2”</a:t>
            </a:r>
            <a:r>
              <a:rPr lang="en-US" sz="2800" dirty="0">
                <a:solidFill>
                  <a:srgbClr val="000000"/>
                </a:solidFill>
              </a:rPr>
              <a:t> </a:t>
            </a:r>
            <a:r>
              <a:rPr lang="en-US" sz="2800" b="1" dirty="0">
                <a:solidFill>
                  <a:srgbClr val="000000"/>
                </a:solidFill>
              </a:rPr>
              <a:t>requires another person to give </a:t>
            </a:r>
            <a:r>
              <a:rPr lang="en-US" sz="2800" dirty="0">
                <a:solidFill>
                  <a:srgbClr val="000000"/>
                </a:solidFill>
              </a:rPr>
              <a:t>daily </a:t>
            </a:r>
            <a:r>
              <a:rPr lang="en-US" sz="2800" b="1" dirty="0">
                <a:solidFill>
                  <a:srgbClr val="000000"/>
                </a:solidFill>
              </a:rPr>
              <a:t>reminders regardless if independent or needs assist to prepare</a:t>
            </a:r>
            <a:endParaRPr lang="en-US" sz="2800" dirty="0">
              <a:solidFill>
                <a:srgbClr val="000000"/>
              </a:solidFill>
            </a:endParaRPr>
          </a:p>
          <a:p>
            <a:pPr lvl="1"/>
            <a:r>
              <a:rPr lang="en-US" sz="2500" dirty="0">
                <a:solidFill>
                  <a:srgbClr val="000000"/>
                </a:solidFill>
              </a:rPr>
              <a:t>If daily reminders to take meds are needed.  A PRN med and patient needs reminded of the PRN med on day of assessment </a:t>
            </a:r>
          </a:p>
          <a:p>
            <a:pPr lvl="1"/>
            <a:r>
              <a:rPr lang="en-US" sz="2500" dirty="0">
                <a:solidFill>
                  <a:srgbClr val="000000"/>
                </a:solidFill>
              </a:rPr>
              <a:t>If no PRN med needed on day of assessment, don’t include it</a:t>
            </a:r>
          </a:p>
          <a:p>
            <a:pPr lvl="1"/>
            <a:r>
              <a:rPr lang="en-US" sz="2500" dirty="0">
                <a:solidFill>
                  <a:srgbClr val="000000"/>
                </a:solidFill>
              </a:rPr>
              <a:t>Do NOT select “2” if patient can set up his/her own reminders</a:t>
            </a:r>
          </a:p>
          <a:p>
            <a:pPr lvl="1"/>
            <a:r>
              <a:rPr lang="en-US" sz="2500" dirty="0">
                <a:solidFill>
                  <a:srgbClr val="000000"/>
                </a:solidFill>
              </a:rPr>
              <a:t>Reminders by a device the patient can manage are NOT considered assistance or reminders.</a:t>
            </a:r>
          </a:p>
          <a:p>
            <a:pPr marL="652294" lvl="1" indent="0">
              <a:buNone/>
            </a:pPr>
            <a:endParaRPr lang="en-US" sz="600" dirty="0">
              <a:solidFill>
                <a:srgbClr val="000000"/>
              </a:solidFill>
            </a:endParaRPr>
          </a:p>
          <a:p>
            <a:pPr>
              <a:buFont typeface="Arial"/>
              <a:buChar char="•"/>
            </a:pPr>
            <a:r>
              <a:rPr lang="en-US" sz="2800" dirty="0">
                <a:solidFill>
                  <a:srgbClr val="000000"/>
                </a:solidFill>
              </a:rPr>
              <a:t>Select </a:t>
            </a:r>
            <a:r>
              <a:rPr lang="en-US" sz="2800" b="1" dirty="0">
                <a:solidFill>
                  <a:srgbClr val="000000"/>
                </a:solidFill>
              </a:rPr>
              <a:t>“3”</a:t>
            </a:r>
            <a:r>
              <a:rPr lang="en-US" sz="2800" dirty="0">
                <a:solidFill>
                  <a:srgbClr val="000000"/>
                </a:solidFill>
              </a:rPr>
              <a:t> if patient is </a:t>
            </a:r>
            <a:r>
              <a:rPr lang="en-US" sz="2800" b="1" dirty="0">
                <a:solidFill>
                  <a:srgbClr val="000000"/>
                </a:solidFill>
              </a:rPr>
              <a:t>unable</a:t>
            </a:r>
            <a:r>
              <a:rPr lang="en-US" sz="2800" dirty="0">
                <a:solidFill>
                  <a:srgbClr val="000000"/>
                </a:solidFill>
              </a:rPr>
              <a:t> to take medication </a:t>
            </a:r>
            <a:r>
              <a:rPr lang="en-US" sz="2800" b="1" dirty="0">
                <a:solidFill>
                  <a:srgbClr val="000000"/>
                </a:solidFill>
              </a:rPr>
              <a:t>unless administered by another </a:t>
            </a:r>
            <a:r>
              <a:rPr lang="en-US" sz="2800" dirty="0">
                <a:solidFill>
                  <a:srgbClr val="000000"/>
                </a:solidFill>
              </a:rPr>
              <a:t>person.</a:t>
            </a:r>
          </a:p>
          <a:p>
            <a:pPr lvl="1"/>
            <a:r>
              <a:rPr lang="en-US" sz="2500" dirty="0">
                <a:solidFill>
                  <a:srgbClr val="000000"/>
                </a:solidFill>
              </a:rPr>
              <a:t>Patient </a:t>
            </a:r>
            <a:r>
              <a:rPr lang="en-US" sz="2500" b="1" dirty="0">
                <a:solidFill>
                  <a:srgbClr val="000000"/>
                </a:solidFill>
              </a:rPr>
              <a:t>does not have </a:t>
            </a:r>
            <a:r>
              <a:rPr lang="en-US" sz="2500" dirty="0">
                <a:solidFill>
                  <a:srgbClr val="000000"/>
                </a:solidFill>
              </a:rPr>
              <a:t>the </a:t>
            </a:r>
            <a:r>
              <a:rPr lang="en-US" sz="2500" b="1" dirty="0">
                <a:solidFill>
                  <a:srgbClr val="000000"/>
                </a:solidFill>
              </a:rPr>
              <a:t>physical or cognitive ability </a:t>
            </a:r>
            <a:r>
              <a:rPr lang="en-US" sz="2500" dirty="0">
                <a:solidFill>
                  <a:srgbClr val="000000"/>
                </a:solidFill>
              </a:rPr>
              <a:t>on the day of assessment to take all their meds at every dose as ordered AND it has not be established (and therefore the clinician cannot assume) that set-up, diary, or reminders would be successful. The clinician would need to return to assess if the interventions, such as reminders or a med planner were adequate.</a:t>
            </a:r>
          </a:p>
          <a:p>
            <a:pPr marL="652294" lvl="1" indent="0">
              <a:buNone/>
            </a:pPr>
            <a:endParaRPr lang="en-US" sz="400" dirty="0">
              <a:solidFill>
                <a:srgbClr val="000000"/>
              </a:solidFill>
            </a:endParaRPr>
          </a:p>
          <a:p>
            <a:pPr lvl="1"/>
            <a:r>
              <a:rPr lang="en-US" sz="2500" b="1" dirty="0">
                <a:solidFill>
                  <a:srgbClr val="000000"/>
                </a:solidFill>
              </a:rPr>
              <a:t>Did not take new meds </a:t>
            </a:r>
            <a:r>
              <a:rPr lang="en-US" sz="2500" dirty="0">
                <a:solidFill>
                  <a:srgbClr val="000000"/>
                </a:solidFill>
              </a:rPr>
              <a:t>because of varying doses worried her.  Was unsure of instructions.  Unable to safely swallow meds. Unable to reach drink. Meds not in the home.</a:t>
            </a:r>
          </a:p>
          <a:p>
            <a:endParaRPr lang="en-US" sz="21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314</a:t>
            </a:fld>
            <a:endParaRPr lang="en-US" dirty="0"/>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65243"/>
            <a:ext cx="13076238" cy="811509"/>
          </a:xfrm>
        </p:spPr>
        <p:txBody>
          <a:bodyPr>
            <a:normAutofit/>
          </a:bodyPr>
          <a:lstStyle/>
          <a:p>
            <a:pPr algn="ctr"/>
            <a:r>
              <a:rPr lang="en-US" sz="3700" dirty="0">
                <a:solidFill>
                  <a:schemeClr val="accent1"/>
                </a:solidFill>
              </a:rPr>
              <a:t>M2020 Management of “Oral” Medications  L-14</a:t>
            </a:r>
          </a:p>
        </p:txBody>
      </p:sp>
      <p:sp>
        <p:nvSpPr>
          <p:cNvPr id="3" name="Content Placeholder 2"/>
          <p:cNvSpPr>
            <a:spLocks noGrp="1"/>
          </p:cNvSpPr>
          <p:nvPr>
            <p:ph idx="1"/>
          </p:nvPr>
        </p:nvSpPr>
        <p:spPr>
          <a:xfrm>
            <a:off x="365919" y="975519"/>
            <a:ext cx="12073271" cy="8112643"/>
          </a:xfrm>
        </p:spPr>
        <p:txBody>
          <a:bodyPr>
            <a:noAutofit/>
          </a:bodyPr>
          <a:lstStyle/>
          <a:p>
            <a:pPr>
              <a:buFont typeface="Arial"/>
              <a:buChar char="•"/>
            </a:pPr>
            <a:r>
              <a:rPr lang="en-US" sz="3600" dirty="0">
                <a:solidFill>
                  <a:srgbClr val="000000"/>
                </a:solidFill>
              </a:rPr>
              <a:t>Resides in Environment that artificially limits access to medications:	</a:t>
            </a:r>
          </a:p>
          <a:p>
            <a:pPr lvl="1"/>
            <a:r>
              <a:rPr lang="en-US" sz="3600" dirty="0">
                <a:solidFill>
                  <a:srgbClr val="000000"/>
                </a:solidFill>
              </a:rPr>
              <a:t>ALF keeps meds stored in med room &amp; nurse administers</a:t>
            </a:r>
          </a:p>
          <a:p>
            <a:pPr lvl="1"/>
            <a:r>
              <a:rPr lang="en-US" sz="3600" dirty="0">
                <a:solidFill>
                  <a:srgbClr val="000000"/>
                </a:solidFill>
              </a:rPr>
              <a:t>Family keeps meds out of reach for a child’s safety – not patient’s</a:t>
            </a:r>
          </a:p>
          <a:p>
            <a:pPr marL="642686" lvl="1" indent="0">
              <a:buNone/>
            </a:pPr>
            <a:endParaRPr lang="en-US" sz="1200" dirty="0">
              <a:solidFill>
                <a:srgbClr val="000000"/>
              </a:solidFill>
            </a:endParaRPr>
          </a:p>
          <a:p>
            <a:pPr>
              <a:buFont typeface="Arial"/>
              <a:buChar char="•"/>
            </a:pPr>
            <a:r>
              <a:rPr lang="en-US" sz="3600" b="1" dirty="0">
                <a:solidFill>
                  <a:srgbClr val="000000"/>
                </a:solidFill>
              </a:rPr>
              <a:t>M2020 &amp; M2030 </a:t>
            </a:r>
            <a:r>
              <a:rPr lang="en-US" sz="3600" dirty="0">
                <a:solidFill>
                  <a:srgbClr val="000000"/>
                </a:solidFill>
              </a:rPr>
              <a:t>(oral and injectable) should continue to report the patient’s ability to take the correct oral medication(s) and proper dosage(s) at the correct times. </a:t>
            </a:r>
          </a:p>
          <a:p>
            <a:pPr>
              <a:buFont typeface="Arial"/>
              <a:buChar char="•"/>
            </a:pPr>
            <a:r>
              <a:rPr lang="en-US" sz="3600" dirty="0">
                <a:solidFill>
                  <a:srgbClr val="000000"/>
                </a:solidFill>
              </a:rPr>
              <a:t>Report ability based on assessment of the patient’s vision, strength and manual dexterity in the hands and fingers, as well as cognitive ability, despite the facility’s requirement. </a:t>
            </a:r>
          </a:p>
          <a:p>
            <a:pPr>
              <a:buFont typeface="Arial"/>
              <a:buChar char="•"/>
            </a:pPr>
            <a:r>
              <a:rPr lang="en-US" sz="3600" dirty="0">
                <a:solidFill>
                  <a:srgbClr val="000000"/>
                </a:solidFill>
              </a:rPr>
              <a:t>Use clinical judgment to determine if patient is able to take correct oral medications &amp; proper dosages at correct time.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315</a:t>
            </a:fld>
            <a:endParaRPr lang="en-US" dirty="0"/>
          </a:p>
        </p:txBody>
      </p:sp>
    </p:spTree>
    <p:extLst>
      <p:ext uri="{BB962C8B-B14F-4D97-AF65-F5344CB8AC3E}">
        <p14:creationId xmlns:p14="http://schemas.microsoft.com/office/powerpoint/2010/main" val="2324651590"/>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A685C09-CDF1-4343-8E2C-7B0B48D116B5}"/>
              </a:ext>
            </a:extLst>
          </p:cNvPr>
          <p:cNvSpPr>
            <a:spLocks noGrp="1"/>
          </p:cNvSpPr>
          <p:nvPr>
            <p:ph type="sldNum" sz="quarter" idx="12"/>
          </p:nvPr>
        </p:nvSpPr>
        <p:spPr/>
        <p:txBody>
          <a:bodyPr/>
          <a:lstStyle/>
          <a:p>
            <a:fld id="{895F941F-37F6-4B1F-AEB2-74CB5EFF426C}" type="slidenum">
              <a:rPr lang="en-US" smtClean="0"/>
              <a:pPr/>
              <a:t>316</a:t>
            </a:fld>
            <a:endParaRPr lang="en-US" dirty="0"/>
          </a:p>
        </p:txBody>
      </p:sp>
      <p:pic>
        <p:nvPicPr>
          <p:cNvPr id="6" name="Picture 5">
            <a:extLst>
              <a:ext uri="{FF2B5EF4-FFF2-40B4-BE49-F238E27FC236}">
                <a16:creationId xmlns:a16="http://schemas.microsoft.com/office/drawing/2014/main" id="{71C4A37F-7193-4DC8-95A4-E85BD7676A97}"/>
              </a:ext>
            </a:extLst>
          </p:cNvPr>
          <p:cNvPicPr>
            <a:picLocks noChangeAspect="1"/>
          </p:cNvPicPr>
          <p:nvPr/>
        </p:nvPicPr>
        <p:blipFill>
          <a:blip r:embed="rId3"/>
          <a:stretch>
            <a:fillRect/>
          </a:stretch>
        </p:blipFill>
        <p:spPr>
          <a:xfrm>
            <a:off x="206905" y="670719"/>
            <a:ext cx="12662428" cy="8058964"/>
          </a:xfrm>
          <a:prstGeom prst="rect">
            <a:avLst/>
          </a:prstGeom>
        </p:spPr>
      </p:pic>
    </p:spTree>
    <p:extLst>
      <p:ext uri="{BB962C8B-B14F-4D97-AF65-F5344CB8AC3E}">
        <p14:creationId xmlns:p14="http://schemas.microsoft.com/office/powerpoint/2010/main" val="1186372771"/>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169" y="213519"/>
            <a:ext cx="12858301" cy="823112"/>
          </a:xfrm>
        </p:spPr>
        <p:txBody>
          <a:bodyPr>
            <a:noAutofit/>
          </a:bodyPr>
          <a:lstStyle/>
          <a:p>
            <a:pPr algn="ctr"/>
            <a:r>
              <a:rPr lang="en-US" sz="3600" u="sng" dirty="0">
                <a:solidFill>
                  <a:schemeClr val="accent1"/>
                </a:solidFill>
              </a:rPr>
              <a:t>M2030  Management of “Injectable” Medications Safely L-15</a:t>
            </a:r>
          </a:p>
        </p:txBody>
      </p:sp>
      <p:sp>
        <p:nvSpPr>
          <p:cNvPr id="3" name="Content Placeholder 2"/>
          <p:cNvSpPr>
            <a:spLocks noGrp="1"/>
          </p:cNvSpPr>
          <p:nvPr>
            <p:ph idx="1"/>
          </p:nvPr>
        </p:nvSpPr>
        <p:spPr>
          <a:xfrm>
            <a:off x="137319" y="1051719"/>
            <a:ext cx="12531395" cy="8190360"/>
          </a:xfrm>
        </p:spPr>
        <p:txBody>
          <a:bodyPr>
            <a:normAutofit lnSpcReduction="10000"/>
          </a:bodyPr>
          <a:lstStyle/>
          <a:p>
            <a:pPr>
              <a:buFont typeface="Arial"/>
              <a:buChar char="•"/>
            </a:pPr>
            <a:r>
              <a:rPr lang="en-US" sz="2800" b="1" dirty="0">
                <a:solidFill>
                  <a:srgbClr val="000000"/>
                </a:solidFill>
              </a:rPr>
              <a:t>Includes</a:t>
            </a:r>
            <a:r>
              <a:rPr lang="en-US" sz="2800" dirty="0">
                <a:solidFill>
                  <a:srgbClr val="000000"/>
                </a:solidFill>
              </a:rPr>
              <a:t> one-time injections administered in the home.</a:t>
            </a:r>
          </a:p>
          <a:p>
            <a:pPr>
              <a:buFont typeface="Arial"/>
              <a:buChar char="•"/>
            </a:pPr>
            <a:r>
              <a:rPr lang="en-US" sz="2800" b="1" dirty="0">
                <a:solidFill>
                  <a:srgbClr val="000000"/>
                </a:solidFill>
              </a:rPr>
              <a:t>Includes</a:t>
            </a:r>
            <a:r>
              <a:rPr lang="en-US" sz="2800" dirty="0">
                <a:solidFill>
                  <a:srgbClr val="000000"/>
                </a:solidFill>
              </a:rPr>
              <a:t> assessment of patient’s ability to obtain meds from where it’s routinely stored, draw up correct dose accurately using aseptic technique, inject appropriate site using correct technique, and dispose of the syringe properly.</a:t>
            </a:r>
          </a:p>
          <a:p>
            <a:pPr marL="324331" indent="-171450">
              <a:buFont typeface="Arial"/>
              <a:buChar char="•"/>
            </a:pPr>
            <a:endParaRPr lang="en-US" sz="300" dirty="0">
              <a:solidFill>
                <a:srgbClr val="000000"/>
              </a:solidFill>
            </a:endParaRPr>
          </a:p>
          <a:p>
            <a:pPr>
              <a:buFont typeface="Arial"/>
              <a:buChar char="•"/>
            </a:pPr>
            <a:r>
              <a:rPr lang="en-US" sz="2800" b="1" dirty="0">
                <a:solidFill>
                  <a:srgbClr val="000000"/>
                </a:solidFill>
              </a:rPr>
              <a:t>Excludes:</a:t>
            </a:r>
          </a:p>
          <a:p>
            <a:pPr lvl="1"/>
            <a:r>
              <a:rPr lang="en-US" sz="3000" dirty="0">
                <a:solidFill>
                  <a:srgbClr val="000000"/>
                </a:solidFill>
              </a:rPr>
              <a:t>IV medications</a:t>
            </a:r>
          </a:p>
          <a:p>
            <a:pPr lvl="1"/>
            <a:r>
              <a:rPr lang="en-US" sz="3000" dirty="0">
                <a:solidFill>
                  <a:srgbClr val="000000"/>
                </a:solidFill>
              </a:rPr>
              <a:t>Infusions (i.e., medications given via a pump)</a:t>
            </a:r>
          </a:p>
          <a:p>
            <a:pPr lvl="1"/>
            <a:r>
              <a:rPr lang="en-US" sz="3000" dirty="0">
                <a:solidFill>
                  <a:srgbClr val="000000"/>
                </a:solidFill>
              </a:rPr>
              <a:t>Meds given in the physician’s office or other settings outside the home</a:t>
            </a:r>
          </a:p>
          <a:p>
            <a:pPr marL="823744" lvl="1" indent="-171450"/>
            <a:endParaRPr lang="en-US" sz="300" dirty="0">
              <a:solidFill>
                <a:srgbClr val="000000"/>
              </a:solidFill>
            </a:endParaRPr>
          </a:p>
          <a:p>
            <a:pPr marL="382203" lvl="1" indent="-382203"/>
            <a:r>
              <a:rPr lang="en-US" sz="2800" dirty="0">
                <a:solidFill>
                  <a:srgbClr val="000000"/>
                </a:solidFill>
              </a:rPr>
              <a:t>If the patient’s </a:t>
            </a:r>
            <a:r>
              <a:rPr lang="en-US" sz="2800" b="1" dirty="0">
                <a:solidFill>
                  <a:srgbClr val="000000"/>
                </a:solidFill>
              </a:rPr>
              <a:t>ability</a:t>
            </a:r>
            <a:r>
              <a:rPr lang="en-US" sz="2800" dirty="0">
                <a:solidFill>
                  <a:srgbClr val="000000"/>
                </a:solidFill>
              </a:rPr>
              <a:t> to manage injectable meds </a:t>
            </a:r>
            <a:r>
              <a:rPr lang="en-US" sz="2800" b="1" dirty="0">
                <a:solidFill>
                  <a:srgbClr val="000000"/>
                </a:solidFill>
              </a:rPr>
              <a:t>varies</a:t>
            </a:r>
            <a:r>
              <a:rPr lang="en-US" sz="2800" dirty="0">
                <a:solidFill>
                  <a:srgbClr val="000000"/>
                </a:solidFill>
              </a:rPr>
              <a:t> from med to med, </a:t>
            </a:r>
            <a:r>
              <a:rPr lang="en-US" sz="2800" b="1" dirty="0">
                <a:solidFill>
                  <a:srgbClr val="000000"/>
                </a:solidFill>
              </a:rPr>
              <a:t>consider the med </a:t>
            </a:r>
            <a:r>
              <a:rPr lang="en-US" sz="2800" dirty="0">
                <a:solidFill>
                  <a:srgbClr val="000000"/>
                </a:solidFill>
              </a:rPr>
              <a:t>for which the </a:t>
            </a:r>
            <a:r>
              <a:rPr lang="en-US" sz="2800" b="1" dirty="0">
                <a:solidFill>
                  <a:srgbClr val="000000"/>
                </a:solidFill>
              </a:rPr>
              <a:t>most assistance </a:t>
            </a:r>
            <a:r>
              <a:rPr lang="en-US" sz="2800" dirty="0">
                <a:solidFill>
                  <a:srgbClr val="000000"/>
                </a:solidFill>
              </a:rPr>
              <a:t>is needed when selecting a response. </a:t>
            </a:r>
          </a:p>
          <a:p>
            <a:pPr marL="382203" lvl="1" indent="-382203"/>
            <a:endParaRPr lang="en-US" sz="300" dirty="0">
              <a:solidFill>
                <a:srgbClr val="000000"/>
              </a:solidFill>
            </a:endParaRPr>
          </a:p>
          <a:p>
            <a:pPr marL="382203" lvl="1" indent="-382203"/>
            <a:r>
              <a:rPr lang="en-US" sz="2800" b="1" dirty="0">
                <a:solidFill>
                  <a:srgbClr val="000000"/>
                </a:solidFill>
              </a:rPr>
              <a:t>Assess current physical, mental/emotional and Cognitive </a:t>
            </a:r>
            <a:r>
              <a:rPr lang="en-US" sz="2800" dirty="0">
                <a:solidFill>
                  <a:srgbClr val="000000"/>
                </a:solidFill>
              </a:rPr>
              <a:t>status, activities permitted and environment.  </a:t>
            </a:r>
          </a:p>
          <a:p>
            <a:pPr marL="171450" lvl="1" indent="-171450"/>
            <a:endParaRPr lang="en-US" sz="300" dirty="0">
              <a:solidFill>
                <a:srgbClr val="000000"/>
              </a:solidFill>
            </a:endParaRPr>
          </a:p>
          <a:p>
            <a:pPr marL="382203" lvl="1" indent="-382203"/>
            <a:r>
              <a:rPr lang="en-US" sz="2800" dirty="0">
                <a:solidFill>
                  <a:srgbClr val="000000"/>
                </a:solidFill>
              </a:rPr>
              <a:t>PRN injections, ordered and included on POC are to be considered when determining ability.  If a PRN med was not needed during assessment timeframe have patient describe/demonstrate all steps for administration and needle disposal then utilize clinician judgement</a:t>
            </a:r>
          </a:p>
          <a:p>
            <a:pPr marL="382203" lvl="1" indent="-382203"/>
            <a:endParaRPr lang="en-US" sz="2800" dirty="0">
              <a:solidFill>
                <a:srgbClr val="000000"/>
              </a:solidFill>
            </a:endParaRPr>
          </a:p>
          <a:p>
            <a:pPr marL="382203" lvl="1" indent="-382203"/>
            <a:endParaRPr lang="en-US" sz="3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317</a:t>
            </a:fld>
            <a:endParaRPr lang="en-US" dirty="0"/>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36" y="137319"/>
            <a:ext cx="13076238" cy="885547"/>
          </a:xfrm>
        </p:spPr>
        <p:txBody>
          <a:bodyPr>
            <a:noAutofit/>
          </a:bodyPr>
          <a:lstStyle/>
          <a:p>
            <a:pPr algn="ctr"/>
            <a:r>
              <a:rPr lang="en-US" sz="3700" u="sng" dirty="0">
                <a:solidFill>
                  <a:schemeClr val="accent1"/>
                </a:solidFill>
              </a:rPr>
              <a:t>M2030 Management of  Injectable  Medications L-14</a:t>
            </a:r>
          </a:p>
        </p:txBody>
      </p:sp>
      <p:sp>
        <p:nvSpPr>
          <p:cNvPr id="3" name="Content Placeholder 2"/>
          <p:cNvSpPr>
            <a:spLocks noGrp="1"/>
          </p:cNvSpPr>
          <p:nvPr>
            <p:ph idx="1"/>
          </p:nvPr>
        </p:nvSpPr>
        <p:spPr>
          <a:xfrm>
            <a:off x="137319" y="899319"/>
            <a:ext cx="12416839" cy="8686079"/>
          </a:xfrm>
        </p:spPr>
        <p:txBody>
          <a:bodyPr>
            <a:noAutofit/>
          </a:bodyPr>
          <a:lstStyle/>
          <a:p>
            <a:pPr marL="571500" indent="-571500">
              <a:buFont typeface="Arial"/>
              <a:buChar char="•"/>
            </a:pPr>
            <a:r>
              <a:rPr lang="en-US" sz="3200" b="1" dirty="0">
                <a:solidFill>
                  <a:srgbClr val="000000"/>
                </a:solidFill>
              </a:rPr>
              <a:t>Select Response “1” </a:t>
            </a:r>
            <a:r>
              <a:rPr lang="en-US" sz="3200" dirty="0">
                <a:solidFill>
                  <a:srgbClr val="000000"/>
                </a:solidFill>
              </a:rPr>
              <a:t>– Independent in injection but </a:t>
            </a:r>
            <a:r>
              <a:rPr lang="en-US" sz="3200" b="1" dirty="0">
                <a:solidFill>
                  <a:srgbClr val="000000"/>
                </a:solidFill>
              </a:rPr>
              <a:t>another person must prepare</a:t>
            </a:r>
            <a:r>
              <a:rPr lang="en-US" sz="3200" dirty="0">
                <a:solidFill>
                  <a:srgbClr val="000000"/>
                </a:solidFill>
              </a:rPr>
              <a:t> individual doses and/or if another person must </a:t>
            </a:r>
            <a:r>
              <a:rPr lang="en-US" sz="3200" b="1" dirty="0">
                <a:solidFill>
                  <a:srgbClr val="000000"/>
                </a:solidFill>
              </a:rPr>
              <a:t>develop</a:t>
            </a:r>
            <a:r>
              <a:rPr lang="en-US" sz="3200" dirty="0">
                <a:solidFill>
                  <a:srgbClr val="000000"/>
                </a:solidFill>
              </a:rPr>
              <a:t> a </a:t>
            </a:r>
            <a:r>
              <a:rPr lang="en-US" sz="3200" b="1" dirty="0">
                <a:solidFill>
                  <a:srgbClr val="000000"/>
                </a:solidFill>
              </a:rPr>
              <a:t>drug diary </a:t>
            </a:r>
            <a:r>
              <a:rPr lang="en-US" sz="3200" dirty="0">
                <a:solidFill>
                  <a:srgbClr val="000000"/>
                </a:solidFill>
              </a:rPr>
              <a:t>or chart.</a:t>
            </a:r>
          </a:p>
          <a:p>
            <a:pPr marL="571500" indent="-571500">
              <a:buFont typeface="Arial"/>
              <a:buChar char="•"/>
            </a:pPr>
            <a:r>
              <a:rPr lang="en-US" sz="3200" b="1" dirty="0">
                <a:solidFill>
                  <a:srgbClr val="000000"/>
                </a:solidFill>
              </a:rPr>
              <a:t>Select Response “2” </a:t>
            </a:r>
            <a:r>
              <a:rPr lang="en-US" sz="3200" dirty="0">
                <a:solidFill>
                  <a:srgbClr val="000000"/>
                </a:solidFill>
              </a:rPr>
              <a:t>– If </a:t>
            </a:r>
            <a:r>
              <a:rPr lang="en-US" sz="3200" b="1" dirty="0">
                <a:solidFill>
                  <a:srgbClr val="000000"/>
                </a:solidFill>
              </a:rPr>
              <a:t>reminders are necessary</a:t>
            </a:r>
            <a:r>
              <a:rPr lang="en-US" sz="3200" dirty="0">
                <a:solidFill>
                  <a:srgbClr val="000000"/>
                </a:solidFill>
              </a:rPr>
              <a:t>, </a:t>
            </a:r>
            <a:r>
              <a:rPr lang="en-US" sz="3200" b="1" dirty="0">
                <a:solidFill>
                  <a:srgbClr val="000000"/>
                </a:solidFill>
              </a:rPr>
              <a:t>regardless</a:t>
            </a:r>
            <a:r>
              <a:rPr lang="en-US" sz="3200" dirty="0">
                <a:solidFill>
                  <a:srgbClr val="000000"/>
                </a:solidFill>
              </a:rPr>
              <a:t> of whether the </a:t>
            </a:r>
            <a:r>
              <a:rPr lang="en-US" sz="3200" b="1" dirty="0">
                <a:solidFill>
                  <a:srgbClr val="000000"/>
                </a:solidFill>
              </a:rPr>
              <a:t>patient is independent </a:t>
            </a:r>
            <a:r>
              <a:rPr lang="en-US" sz="3200" dirty="0">
                <a:solidFill>
                  <a:srgbClr val="000000"/>
                </a:solidFill>
              </a:rPr>
              <a:t>or needs assistance in preparing individual doses and/or developing a drug diary or chart.</a:t>
            </a:r>
          </a:p>
          <a:p>
            <a:pPr marL="571500" indent="-571500">
              <a:buFont typeface="Arial"/>
              <a:buChar char="•"/>
            </a:pPr>
            <a:r>
              <a:rPr lang="en-US" sz="3200" b="1" dirty="0">
                <a:solidFill>
                  <a:srgbClr val="000000"/>
                </a:solidFill>
              </a:rPr>
              <a:t>*Select Response “3” </a:t>
            </a:r>
            <a:r>
              <a:rPr lang="en-US" sz="3200" dirty="0">
                <a:solidFill>
                  <a:srgbClr val="000000"/>
                </a:solidFill>
              </a:rPr>
              <a:t>– if the patient cannot dispose of </a:t>
            </a:r>
            <a:r>
              <a:rPr lang="en-US" sz="3200" b="1" dirty="0">
                <a:solidFill>
                  <a:srgbClr val="000000"/>
                </a:solidFill>
              </a:rPr>
              <a:t>needles correctly </a:t>
            </a:r>
            <a:r>
              <a:rPr lang="en-US" sz="3200" dirty="0">
                <a:solidFill>
                  <a:srgbClr val="000000"/>
                </a:solidFill>
              </a:rPr>
              <a:t>and </a:t>
            </a:r>
            <a:r>
              <a:rPr lang="en-US" sz="3200" b="1" dirty="0">
                <a:solidFill>
                  <a:srgbClr val="000000"/>
                </a:solidFill>
              </a:rPr>
              <a:t>or </a:t>
            </a:r>
            <a:r>
              <a:rPr lang="en-US" sz="3200" dirty="0">
                <a:solidFill>
                  <a:srgbClr val="000000"/>
                </a:solidFill>
              </a:rPr>
              <a:t>must be </a:t>
            </a:r>
            <a:r>
              <a:rPr lang="en-US" sz="3200" b="1" dirty="0">
                <a:solidFill>
                  <a:srgbClr val="000000"/>
                </a:solidFill>
              </a:rPr>
              <a:t>given by another person</a:t>
            </a:r>
            <a:r>
              <a:rPr lang="en-US" sz="3200" dirty="0">
                <a:solidFill>
                  <a:srgbClr val="000000"/>
                </a:solidFill>
              </a:rPr>
              <a:t>.  Physician ordered RN to administer in the home.  Unable to access injectable med.</a:t>
            </a:r>
          </a:p>
          <a:p>
            <a:pPr marL="571500" indent="-571500">
              <a:buFont typeface="Arial"/>
              <a:buChar char="•"/>
            </a:pPr>
            <a:r>
              <a:rPr lang="en-US" sz="3200" dirty="0">
                <a:solidFill>
                  <a:srgbClr val="000000"/>
                </a:solidFill>
              </a:rPr>
              <a:t>Reminders provided by a device that the patient can independently manage are </a:t>
            </a:r>
            <a:r>
              <a:rPr lang="en-US" sz="3200" b="1" dirty="0">
                <a:solidFill>
                  <a:srgbClr val="000000"/>
                </a:solidFill>
              </a:rPr>
              <a:t>not</a:t>
            </a:r>
            <a:r>
              <a:rPr lang="en-US" sz="3200" dirty="0">
                <a:solidFill>
                  <a:srgbClr val="000000"/>
                </a:solidFill>
              </a:rPr>
              <a:t> considered “assistance” or “reminders”.</a:t>
            </a:r>
          </a:p>
          <a:p>
            <a:pPr marL="571500" indent="-571500">
              <a:buFont typeface="Arial"/>
              <a:buChar char="•"/>
            </a:pPr>
            <a:r>
              <a:rPr lang="en-US" sz="3200" dirty="0">
                <a:solidFill>
                  <a:srgbClr val="000000"/>
                </a:solidFill>
              </a:rPr>
              <a:t>Resides in Environment that artificially limits access to medications:</a:t>
            </a:r>
          </a:p>
          <a:p>
            <a:pPr lvl="1"/>
            <a:r>
              <a:rPr lang="en-US" sz="3200" b="1" dirty="0">
                <a:solidFill>
                  <a:srgbClr val="000000"/>
                </a:solidFill>
              </a:rPr>
              <a:t>M2030</a:t>
            </a:r>
            <a:r>
              <a:rPr lang="en-US" sz="3200" dirty="0">
                <a:solidFill>
                  <a:srgbClr val="000000"/>
                </a:solidFill>
              </a:rPr>
              <a:t> should continue to report the patient’s ability to take the correct oral medication(s) and proper dosage(s) at the correct times.  Same method of assessment as for </a:t>
            </a:r>
            <a:r>
              <a:rPr lang="en-US" sz="3200" b="1" dirty="0">
                <a:solidFill>
                  <a:srgbClr val="000000"/>
                </a:solidFill>
              </a:rPr>
              <a:t>M2020</a:t>
            </a:r>
          </a:p>
          <a:p>
            <a:pPr marL="324331" indent="-171450">
              <a:buFont typeface="Arial"/>
              <a:buChar char="•"/>
            </a:pPr>
            <a:endParaRPr lang="en-US" sz="2400" dirty="0">
              <a:solidFill>
                <a:srgbClr val="000000"/>
              </a:solidFill>
            </a:endParaRPr>
          </a:p>
          <a:p>
            <a:pPr marL="324331" indent="-171450">
              <a:buFont typeface="Arial"/>
              <a:buChar char="•"/>
            </a:pPr>
            <a:endParaRPr lang="en-US" sz="24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318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473196283"/>
              </p:ext>
            </p:extLst>
          </p:nvPr>
        </p:nvGraphicFramePr>
        <p:xfrm>
          <a:off x="4175920" y="8927296"/>
          <a:ext cx="3886200" cy="491342"/>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tblGrid>
              <a:tr h="228600">
                <a:tc>
                  <a:txBody>
                    <a:bodyPr/>
                    <a:lstStyle/>
                    <a:p>
                      <a:r>
                        <a:rPr lang="en-US" sz="2400" dirty="0"/>
                        <a:t>CMS Q&amp;A Cat. 4b, Q168.5.1</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255"/>
            <a:ext cx="13076238" cy="1569773"/>
          </a:xfrm>
        </p:spPr>
        <p:txBody>
          <a:bodyPr>
            <a:normAutofit/>
          </a:bodyPr>
          <a:lstStyle/>
          <a:p>
            <a:pPr algn="ctr"/>
            <a:r>
              <a:rPr lang="en-US" sz="3700" u="sng" dirty="0">
                <a:solidFill>
                  <a:schemeClr val="accent1"/>
                </a:solidFill>
              </a:rPr>
              <a:t>M2030 Management of “Injectable” Medications Safely L-15</a:t>
            </a:r>
            <a:endParaRPr lang="en-US" sz="3700" dirty="0">
              <a:solidFill>
                <a:schemeClr val="accent1"/>
              </a:solidFill>
            </a:endParaRPr>
          </a:p>
        </p:txBody>
      </p:sp>
      <p:sp>
        <p:nvSpPr>
          <p:cNvPr id="3" name="Content Placeholder 2"/>
          <p:cNvSpPr>
            <a:spLocks noGrp="1"/>
          </p:cNvSpPr>
          <p:nvPr>
            <p:ph idx="1"/>
          </p:nvPr>
        </p:nvSpPr>
        <p:spPr>
          <a:xfrm>
            <a:off x="670576" y="1817638"/>
            <a:ext cx="11768614" cy="5039797"/>
          </a:xfrm>
        </p:spPr>
        <p:txBody>
          <a:bodyPr>
            <a:normAutofit fontScale="77500" lnSpcReduction="20000"/>
          </a:bodyPr>
          <a:lstStyle/>
          <a:p>
            <a:pPr marL="568325" indent="-568325"/>
            <a:r>
              <a:rPr lang="en-US" b="1" dirty="0">
                <a:solidFill>
                  <a:srgbClr val="000000"/>
                </a:solidFill>
              </a:rPr>
              <a:t>Q. </a:t>
            </a:r>
            <a:r>
              <a:rPr lang="en-US" dirty="0">
                <a:solidFill>
                  <a:srgbClr val="000000"/>
                </a:solidFill>
              </a:rPr>
              <a:t>At the time of assessment my patient did not have insulin in the home due to a problem at the pharmacy- How do I report when not able to assess the ability to prepare and inject?</a:t>
            </a:r>
          </a:p>
          <a:p>
            <a:pPr marL="568325" indent="-568325"/>
            <a:endParaRPr lang="en-US" sz="1400" dirty="0">
              <a:solidFill>
                <a:srgbClr val="000000"/>
              </a:solidFill>
            </a:endParaRPr>
          </a:p>
          <a:p>
            <a:pPr marL="568325" indent="-568325"/>
            <a:r>
              <a:rPr lang="en-US" b="1" dirty="0">
                <a:solidFill>
                  <a:srgbClr val="000000"/>
                </a:solidFill>
              </a:rPr>
              <a:t>A.</a:t>
            </a:r>
            <a:r>
              <a:rPr lang="en-US" dirty="0">
                <a:solidFill>
                  <a:srgbClr val="000000"/>
                </a:solidFill>
              </a:rPr>
              <a:t>  If injectable med is not in the home whether currently due or due in the future or prn – Response 3 Unable to take unless administered by another person.</a:t>
            </a:r>
          </a:p>
          <a:p>
            <a:pPr marL="152880" indent="0"/>
            <a:endParaRPr lang="en-US" sz="1400" dirty="0">
              <a:solidFill>
                <a:srgbClr val="000000"/>
              </a:solidFill>
            </a:endParaRPr>
          </a:p>
          <a:p>
            <a:pPr marL="685800" indent="-685800">
              <a:buFont typeface="Arial"/>
              <a:buChar char="•"/>
            </a:pPr>
            <a:r>
              <a:rPr lang="en-US" dirty="0">
                <a:solidFill>
                  <a:srgbClr val="000000"/>
                </a:solidFill>
              </a:rPr>
              <a:t>If the injectable med is in the home but not needed or due day of assessment, observe simulation/ask patient to describe steps then use clinical judgement.</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319</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065568416"/>
              </p:ext>
            </p:extLst>
          </p:nvPr>
        </p:nvGraphicFramePr>
        <p:xfrm>
          <a:off x="442119" y="7909719"/>
          <a:ext cx="12268200" cy="552302"/>
        </p:xfrm>
        <a:graphic>
          <a:graphicData uri="http://schemas.openxmlformats.org/drawingml/2006/table">
            <a:tbl>
              <a:tblPr firstRow="1" bandRow="1">
                <a:tableStyleId>{5C22544A-7EE6-4342-B048-85BDC9FD1C3A}</a:tableStyleId>
              </a:tblPr>
              <a:tblGrid>
                <a:gridCol w="12268200">
                  <a:extLst>
                    <a:ext uri="{9D8B030D-6E8A-4147-A177-3AD203B41FA5}">
                      <a16:colId xmlns:a16="http://schemas.microsoft.com/office/drawing/2014/main" val="20000"/>
                    </a:ext>
                  </a:extLst>
                </a:gridCol>
              </a:tblGrid>
              <a:tr h="228600">
                <a:tc>
                  <a:txBody>
                    <a:bodyPr/>
                    <a:lstStyle/>
                    <a:p>
                      <a:r>
                        <a:rPr lang="en-US" sz="2800" dirty="0"/>
                        <a:t>Tab 4 - Category 4b  Look for “M2030” for this and additional injection questions.</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645847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1E53E-A9E0-4118-9EBD-9A61D1B452B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5C29D24-8DEA-42E3-9CDC-BB6EF346FE06}"/>
              </a:ext>
            </a:extLst>
          </p:cNvPr>
          <p:cNvPicPr>
            <a:picLocks noGrp="1" noChangeAspect="1"/>
          </p:cNvPicPr>
          <p:nvPr>
            <p:ph idx="1"/>
          </p:nvPr>
        </p:nvPicPr>
        <p:blipFill>
          <a:blip r:embed="rId3"/>
          <a:stretch>
            <a:fillRect/>
          </a:stretch>
        </p:blipFill>
        <p:spPr>
          <a:xfrm>
            <a:off x="179223" y="442120"/>
            <a:ext cx="12717792" cy="8789018"/>
          </a:xfrm>
          <a:prstGeom prst="rect">
            <a:avLst/>
          </a:prstGeom>
        </p:spPr>
      </p:pic>
      <p:sp>
        <p:nvSpPr>
          <p:cNvPr id="4" name="Slide Number Placeholder 3">
            <a:extLst>
              <a:ext uri="{FF2B5EF4-FFF2-40B4-BE49-F238E27FC236}">
                <a16:creationId xmlns:a16="http://schemas.microsoft.com/office/drawing/2014/main" id="{00574241-B149-408E-A040-6E769EE51D20}"/>
              </a:ext>
            </a:extLst>
          </p:cNvPr>
          <p:cNvSpPr>
            <a:spLocks noGrp="1"/>
          </p:cNvSpPr>
          <p:nvPr>
            <p:ph type="sldNum" sz="quarter" idx="12"/>
          </p:nvPr>
        </p:nvSpPr>
        <p:spPr/>
        <p:txBody>
          <a:bodyPr/>
          <a:lstStyle/>
          <a:p>
            <a:fld id="{895F941F-37F6-4B1F-AEB2-74CB5EFF426C}" type="slidenum">
              <a:rPr lang="en-US" smtClean="0"/>
              <a:pPr/>
              <a:t>32</a:t>
            </a:fld>
            <a:endParaRPr lang="en-US" dirty="0"/>
          </a:p>
        </p:txBody>
      </p:sp>
    </p:spTree>
    <p:extLst>
      <p:ext uri="{BB962C8B-B14F-4D97-AF65-F5344CB8AC3E}">
        <p14:creationId xmlns:p14="http://schemas.microsoft.com/office/powerpoint/2010/main" val="823694649"/>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8719" y="2575719"/>
            <a:ext cx="3904986" cy="942971"/>
          </a:xfrm>
        </p:spPr>
        <p:txBody>
          <a:bodyPr>
            <a:normAutofit/>
          </a:bodyPr>
          <a:lstStyle/>
          <a:p>
            <a:r>
              <a:rPr lang="en-US" sz="4500" dirty="0">
                <a:solidFill>
                  <a:schemeClr val="accent1"/>
                </a:solidFill>
              </a:rPr>
              <a:t>OASIS – D1</a:t>
            </a:r>
          </a:p>
        </p:txBody>
      </p:sp>
      <p:sp>
        <p:nvSpPr>
          <p:cNvPr id="3" name="Text Placeholder 2"/>
          <p:cNvSpPr>
            <a:spLocks noGrp="1"/>
          </p:cNvSpPr>
          <p:nvPr>
            <p:ph type="body" idx="1"/>
          </p:nvPr>
        </p:nvSpPr>
        <p:spPr>
          <a:xfrm>
            <a:off x="4937919" y="3413919"/>
            <a:ext cx="3752586" cy="2060326"/>
          </a:xfrm>
        </p:spPr>
        <p:txBody>
          <a:bodyPr>
            <a:normAutofit lnSpcReduction="10000"/>
          </a:bodyPr>
          <a:lstStyle/>
          <a:p>
            <a:r>
              <a:rPr lang="en-US" sz="4000" b="1" dirty="0"/>
              <a:t>Elimination</a:t>
            </a:r>
          </a:p>
          <a:p>
            <a:pPr marL="1093788" indent="-292100">
              <a:buFont typeface="Arial"/>
              <a:buChar char="•"/>
            </a:pPr>
            <a:r>
              <a:rPr lang="en-US" sz="3700" dirty="0"/>
              <a:t>	Treatment </a:t>
            </a:r>
          </a:p>
          <a:p>
            <a:pPr marL="1093788" indent="-292100">
              <a:buFont typeface="Arial"/>
              <a:buChar char="•"/>
            </a:pPr>
            <a:r>
              <a:rPr lang="en-US" sz="3700" dirty="0"/>
              <a:t>	 Status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320</a:t>
            </a:fld>
            <a:endParaRPr lang="en-US" dirty="0"/>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 </a:t>
            </a:r>
            <a:endParaRPr lang="en-US" dirty="0"/>
          </a:p>
        </p:txBody>
      </p:sp>
      <p:sp>
        <p:nvSpPr>
          <p:cNvPr id="3" name="Content Placeholder 2"/>
          <p:cNvSpPr>
            <a:spLocks noGrp="1"/>
          </p:cNvSpPr>
          <p:nvPr>
            <p:ph idx="1"/>
          </p:nvPr>
        </p:nvSpPr>
        <p:spPr>
          <a:xfrm>
            <a:off x="142307" y="2223161"/>
            <a:ext cx="12674863" cy="7195477"/>
          </a:xfrm>
        </p:spPr>
        <p:txBody>
          <a:bodyPr/>
          <a:lstStyle/>
          <a:p>
            <a:pPr>
              <a:buFont typeface="Arial" panose="020B0604020202020204" pitchFamily="34" charset="0"/>
              <a:buChar char="•"/>
            </a:pPr>
            <a:r>
              <a:rPr lang="en-US" sz="3600" dirty="0"/>
              <a:t>Response “0” – if the patient has NOT been treated for a UTI in the past 2 weeks, including if the patient had symptoms of a UTI or positive culture for which the physician “did not prescribe treatment”, or treatment for a UTI ended more than 14 days ago.</a:t>
            </a:r>
          </a:p>
          <a:p>
            <a:pPr>
              <a:buFont typeface="Arial" panose="020B0604020202020204" pitchFamily="34" charset="0"/>
              <a:buChar char="•"/>
            </a:pPr>
            <a:r>
              <a:rPr lang="en-US" sz="3600" dirty="0"/>
              <a:t>Response “1” – if the patient has been prescribed an antibiotic within the past 14 days specifically for a confirmed or suspected UTI or if the patient is on prophylactic treatment and develops a UTI.</a:t>
            </a:r>
          </a:p>
          <a:p>
            <a:pPr>
              <a:buFont typeface="Arial" panose="020B0604020202020204" pitchFamily="34" charset="0"/>
              <a:buChar char="•"/>
            </a:pPr>
            <a:r>
              <a:rPr lang="en-US" sz="3600" dirty="0"/>
              <a:t>Select “NA” if the patient is on prophylactic treatment to prevent UTIs.</a:t>
            </a:r>
          </a:p>
          <a:p>
            <a:pPr>
              <a:buFont typeface="Arial" panose="020B0604020202020204" pitchFamily="34" charset="0"/>
              <a:buChar char="•"/>
            </a:pPr>
            <a:r>
              <a:rPr lang="en-US" sz="3600" dirty="0"/>
              <a:t>Response “UK” – not an option at discharge from agency.</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321</a:t>
            </a:fld>
            <a:endParaRPr lang="en-US" dirty="0"/>
          </a:p>
        </p:txBody>
      </p:sp>
      <p:pic>
        <p:nvPicPr>
          <p:cNvPr id="808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3076238" cy="2223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3120495861"/>
              </p:ext>
            </p:extLst>
          </p:nvPr>
        </p:nvGraphicFramePr>
        <p:xfrm>
          <a:off x="12126661" y="104654"/>
          <a:ext cx="812258" cy="552302"/>
        </p:xfrm>
        <a:graphic>
          <a:graphicData uri="http://schemas.openxmlformats.org/drawingml/2006/table">
            <a:tbl>
              <a:tblPr firstRow="1" bandRow="1">
                <a:tableStyleId>{5C22544A-7EE6-4342-B048-85BDC9FD1C3A}</a:tableStyleId>
              </a:tblPr>
              <a:tblGrid>
                <a:gridCol w="812258">
                  <a:extLst>
                    <a:ext uri="{9D8B030D-6E8A-4147-A177-3AD203B41FA5}">
                      <a16:colId xmlns:a16="http://schemas.microsoft.com/office/drawing/2014/main" val="20000"/>
                    </a:ext>
                  </a:extLst>
                </a:gridCol>
              </a:tblGrid>
              <a:tr h="552302">
                <a:tc>
                  <a:txBody>
                    <a:bodyPr/>
                    <a:lstStyle/>
                    <a:p>
                      <a:r>
                        <a:rPr lang="en-US" sz="2700" dirty="0"/>
                        <a:t>l-1</a:t>
                      </a:r>
                    </a:p>
                  </a:txBody>
                  <a:tcPr marL="130762" marR="130762" marT="62791" marB="62791">
                    <a:solidFill>
                      <a:schemeClr val="tx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04653"/>
            <a:ext cx="13076238" cy="1360470"/>
          </a:xfrm>
        </p:spPr>
        <p:txBody>
          <a:bodyPr>
            <a:normAutofit/>
          </a:bodyPr>
          <a:lstStyle/>
          <a:p>
            <a:endParaRPr lang="en-US" sz="3700" u="sng" dirty="0"/>
          </a:p>
        </p:txBody>
      </p:sp>
      <p:sp>
        <p:nvSpPr>
          <p:cNvPr id="3" name="Content Placeholder 2"/>
          <p:cNvSpPr>
            <a:spLocks noGrp="1"/>
          </p:cNvSpPr>
          <p:nvPr>
            <p:ph idx="1"/>
          </p:nvPr>
        </p:nvSpPr>
        <p:spPr>
          <a:xfrm>
            <a:off x="251466" y="2197684"/>
            <a:ext cx="12204489" cy="6016836"/>
          </a:xfrm>
        </p:spPr>
        <p:txBody>
          <a:bodyPr>
            <a:normAutofit fontScale="70000" lnSpcReduction="20000"/>
          </a:bodyPr>
          <a:lstStyle/>
          <a:p>
            <a:pPr marL="233363" indent="-233363">
              <a:buFont typeface="Arial"/>
              <a:buChar char="•"/>
            </a:pPr>
            <a:r>
              <a:rPr lang="en-US" sz="4000" dirty="0">
                <a:solidFill>
                  <a:srgbClr val="000000"/>
                </a:solidFill>
              </a:rPr>
              <a:t>A leaking urinary drainage appliance is not incontinence.</a:t>
            </a:r>
          </a:p>
          <a:p>
            <a:pPr marL="0" indent="0"/>
            <a:endParaRPr lang="en-US" sz="1600" dirty="0">
              <a:solidFill>
                <a:srgbClr val="000000"/>
              </a:solidFill>
            </a:endParaRPr>
          </a:p>
          <a:p>
            <a:pPr marL="233363" indent="-233363">
              <a:buFont typeface="Arial"/>
              <a:buChar char="•"/>
            </a:pPr>
            <a:r>
              <a:rPr lang="en-US" sz="4000" b="1" dirty="0">
                <a:solidFill>
                  <a:srgbClr val="000000"/>
                </a:solidFill>
              </a:rPr>
              <a:t>Response “0” </a:t>
            </a:r>
            <a:r>
              <a:rPr lang="en-US" sz="4000" dirty="0">
                <a:solidFill>
                  <a:srgbClr val="000000"/>
                </a:solidFill>
              </a:rPr>
              <a:t>– No incontinence  or the patient has anuria or an ostomy for urinary drainage (an ileal conduit) or if the patient has a urinary diversion that is pouched (ileal conduit, urostomy, ureterostomy, nephrostomy), with or without a stoma.</a:t>
            </a:r>
          </a:p>
          <a:p>
            <a:pPr marL="0" indent="0"/>
            <a:endParaRPr lang="en-US" sz="1400" dirty="0">
              <a:solidFill>
                <a:srgbClr val="000000"/>
              </a:solidFill>
            </a:endParaRPr>
          </a:p>
          <a:p>
            <a:pPr marL="233363" indent="-233363">
              <a:buFont typeface="Arial"/>
              <a:buChar char="•"/>
            </a:pPr>
            <a:r>
              <a:rPr lang="en-US" sz="4000" b="1" dirty="0">
                <a:solidFill>
                  <a:srgbClr val="000000"/>
                </a:solidFill>
              </a:rPr>
              <a:t>Response “1” </a:t>
            </a:r>
            <a:r>
              <a:rPr lang="en-US" sz="4000" dirty="0">
                <a:solidFill>
                  <a:srgbClr val="000000"/>
                </a:solidFill>
              </a:rPr>
              <a:t>– if the patient </a:t>
            </a:r>
            <a:r>
              <a:rPr lang="en-US" sz="4000" dirty="0">
                <a:solidFill>
                  <a:schemeClr val="accent1"/>
                </a:solidFill>
              </a:rPr>
              <a:t>is incontinent AT Any Time </a:t>
            </a:r>
            <a:r>
              <a:rPr lang="en-US" sz="4000" dirty="0">
                <a:solidFill>
                  <a:srgbClr val="000000"/>
                </a:solidFill>
              </a:rPr>
              <a:t>(i.e., “occasionally”, “only when I sneeze”, “sometimes I leak a little bit,” etc.) </a:t>
            </a:r>
            <a:r>
              <a:rPr lang="en-US" sz="4000" b="1" dirty="0">
                <a:solidFill>
                  <a:schemeClr val="accent1"/>
                </a:solidFill>
              </a:rPr>
              <a:t>or</a:t>
            </a:r>
            <a:r>
              <a:rPr lang="en-US" sz="4000" dirty="0">
                <a:solidFill>
                  <a:srgbClr val="000000"/>
                </a:solidFill>
              </a:rPr>
              <a:t> if the patient is </a:t>
            </a:r>
            <a:r>
              <a:rPr lang="en-US" sz="4000" dirty="0">
                <a:solidFill>
                  <a:schemeClr val="accent1"/>
                </a:solidFill>
              </a:rPr>
              <a:t>dependent on a timed-voiding </a:t>
            </a:r>
            <a:r>
              <a:rPr lang="en-US" sz="4000" dirty="0">
                <a:solidFill>
                  <a:srgbClr val="000000"/>
                </a:solidFill>
              </a:rPr>
              <a:t>program.</a:t>
            </a:r>
          </a:p>
          <a:p>
            <a:pPr marL="0" indent="0"/>
            <a:endParaRPr lang="en-US" sz="1400" dirty="0">
              <a:solidFill>
                <a:srgbClr val="000000"/>
              </a:solidFill>
            </a:endParaRPr>
          </a:p>
          <a:p>
            <a:pPr marL="233363" indent="-233363">
              <a:buFont typeface="Arial"/>
              <a:buChar char="•"/>
            </a:pPr>
            <a:r>
              <a:rPr lang="en-US" sz="4000" b="1" dirty="0">
                <a:solidFill>
                  <a:srgbClr val="000000"/>
                </a:solidFill>
              </a:rPr>
              <a:t>Response “2” </a:t>
            </a:r>
            <a:r>
              <a:rPr lang="en-US" sz="4000" dirty="0">
                <a:solidFill>
                  <a:srgbClr val="000000"/>
                </a:solidFill>
              </a:rPr>
              <a:t>– if the catheter or tube is utilized for drainage (even if intermittent) or if the patient requires use of a urinary catheter (specifically: external, indwelling or suprapubic) for any reason (retention, post-surgery, incontinence, etc.). Also, if inserted or DC during assessment Response 0 or 2.</a:t>
            </a:r>
          </a:p>
          <a:p>
            <a:pPr marL="0" indent="0"/>
            <a:endParaRPr lang="en-US" sz="1400" dirty="0">
              <a:solidFill>
                <a:srgbClr val="000000"/>
              </a:solidFill>
            </a:endParaRPr>
          </a:p>
          <a:p>
            <a:pPr marL="233363" indent="-233363">
              <a:buFont typeface="Arial"/>
              <a:buChar char="•"/>
            </a:pPr>
            <a:r>
              <a:rPr lang="en-US" sz="4000" dirty="0">
                <a:solidFill>
                  <a:srgbClr val="000000"/>
                </a:solidFill>
              </a:rPr>
              <a:t>If the patient is </a:t>
            </a:r>
            <a:r>
              <a:rPr lang="en-US" sz="4000" b="1" dirty="0">
                <a:solidFill>
                  <a:srgbClr val="000000"/>
                </a:solidFill>
              </a:rPr>
              <a:t>both</a:t>
            </a:r>
            <a:r>
              <a:rPr lang="en-US" sz="4000" dirty="0">
                <a:solidFill>
                  <a:srgbClr val="000000"/>
                </a:solidFill>
              </a:rPr>
              <a:t> incontinent and requires a urinary catheter, select </a:t>
            </a:r>
            <a:r>
              <a:rPr lang="en-US" sz="4000" b="1" dirty="0">
                <a:solidFill>
                  <a:srgbClr val="000000"/>
                </a:solidFill>
              </a:rPr>
              <a:t>Response “2” </a:t>
            </a:r>
            <a:r>
              <a:rPr lang="en-US" sz="4000" dirty="0">
                <a:solidFill>
                  <a:srgbClr val="000000"/>
                </a:solidFill>
              </a:rPr>
              <a:t>and follow the skip pattern</a:t>
            </a:r>
            <a:r>
              <a:rPr lang="en-US" dirty="0">
                <a:solidFill>
                  <a:srgbClr val="000000"/>
                </a:solidFill>
              </a:rPr>
              <a:t>.</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322</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953605972"/>
              </p:ext>
            </p:extLst>
          </p:nvPr>
        </p:nvGraphicFramePr>
        <p:xfrm>
          <a:off x="217937" y="8214519"/>
          <a:ext cx="12749332" cy="1100942"/>
        </p:xfrm>
        <a:graphic>
          <a:graphicData uri="http://schemas.openxmlformats.org/drawingml/2006/table">
            <a:tbl>
              <a:tblPr firstRow="1" bandRow="1">
                <a:tableStyleId>{5C22544A-7EE6-4342-B048-85BDC9FD1C3A}</a:tableStyleId>
              </a:tblPr>
              <a:tblGrid>
                <a:gridCol w="12749332">
                  <a:extLst>
                    <a:ext uri="{9D8B030D-6E8A-4147-A177-3AD203B41FA5}">
                      <a16:colId xmlns:a16="http://schemas.microsoft.com/office/drawing/2014/main" val="20000"/>
                    </a:ext>
                  </a:extLst>
                </a:gridCol>
              </a:tblGrid>
              <a:tr h="1071714">
                <a:tc>
                  <a:txBody>
                    <a:bodyPr/>
                    <a:lstStyle/>
                    <a:p>
                      <a:r>
                        <a:rPr lang="en-US" sz="3200" dirty="0"/>
                        <a:t>TIP:  If a tube – Response 2  - Also, a</a:t>
                      </a:r>
                      <a:r>
                        <a:rPr lang="en-US" sz="3200" baseline="0" dirty="0"/>
                        <a:t> new Q&amp;A one time straight </a:t>
                      </a:r>
                      <a:r>
                        <a:rPr lang="en-US" sz="3200" baseline="0" dirty="0" err="1"/>
                        <a:t>cath</a:t>
                      </a:r>
                      <a:r>
                        <a:rPr lang="en-US" sz="3200" baseline="0" dirty="0"/>
                        <a:t> for urine sample not included. </a:t>
                      </a:r>
                      <a:endParaRPr lang="en-US" sz="3200" dirty="0"/>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3185207" cy="2197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3197025412"/>
              </p:ext>
            </p:extLst>
          </p:nvPr>
        </p:nvGraphicFramePr>
        <p:xfrm>
          <a:off x="12204492" y="29900"/>
          <a:ext cx="762782" cy="552302"/>
        </p:xfrm>
        <a:graphic>
          <a:graphicData uri="http://schemas.openxmlformats.org/drawingml/2006/table">
            <a:tbl>
              <a:tblPr firstRow="1" bandRow="1">
                <a:tableStyleId>{5C22544A-7EE6-4342-B048-85BDC9FD1C3A}</a:tableStyleId>
              </a:tblPr>
              <a:tblGrid>
                <a:gridCol w="762782">
                  <a:extLst>
                    <a:ext uri="{9D8B030D-6E8A-4147-A177-3AD203B41FA5}">
                      <a16:colId xmlns:a16="http://schemas.microsoft.com/office/drawing/2014/main" val="20000"/>
                    </a:ext>
                  </a:extLst>
                </a:gridCol>
              </a:tblGrid>
              <a:tr h="552302">
                <a:tc>
                  <a:txBody>
                    <a:bodyPr/>
                    <a:lstStyle/>
                    <a:p>
                      <a:r>
                        <a:rPr lang="en-US" sz="2700" dirty="0"/>
                        <a:t>l-2</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519" y="213519"/>
            <a:ext cx="11768614" cy="837212"/>
          </a:xfrm>
        </p:spPr>
        <p:txBody>
          <a:bodyPr>
            <a:normAutofit/>
          </a:bodyPr>
          <a:lstStyle/>
          <a:p>
            <a:pPr algn="ctr"/>
            <a:r>
              <a:rPr lang="en-US" sz="4500" dirty="0">
                <a:solidFill>
                  <a:schemeClr val="accent1"/>
                </a:solidFill>
              </a:rPr>
              <a:t>Test Your Knowledge I-2</a:t>
            </a:r>
          </a:p>
        </p:txBody>
      </p:sp>
      <p:sp>
        <p:nvSpPr>
          <p:cNvPr id="3" name="Content Placeholder 2"/>
          <p:cNvSpPr>
            <a:spLocks noGrp="1"/>
          </p:cNvSpPr>
          <p:nvPr>
            <p:ph idx="1"/>
          </p:nvPr>
        </p:nvSpPr>
        <p:spPr>
          <a:xfrm>
            <a:off x="213519" y="1152756"/>
            <a:ext cx="12208908" cy="4394763"/>
          </a:xfrm>
        </p:spPr>
        <p:txBody>
          <a:bodyPr/>
          <a:lstStyle/>
          <a:p>
            <a:pPr>
              <a:buFont typeface="Arial"/>
              <a:buChar char="•"/>
            </a:pPr>
            <a:r>
              <a:rPr lang="en-US" sz="3200" dirty="0">
                <a:solidFill>
                  <a:srgbClr val="000000"/>
                </a:solidFill>
              </a:rPr>
              <a:t>Cath solely for irrigation of the bladder or installation of ATB </a:t>
            </a:r>
            <a:r>
              <a:rPr lang="en-US" sz="3200" b="1" dirty="0">
                <a:solidFill>
                  <a:srgbClr val="000000"/>
                </a:solidFill>
              </a:rPr>
              <a:t>not </a:t>
            </a:r>
            <a:r>
              <a:rPr lang="en-US" sz="3200" dirty="0">
                <a:solidFill>
                  <a:srgbClr val="000000"/>
                </a:solidFill>
              </a:rPr>
              <a:t>reported.  </a:t>
            </a:r>
          </a:p>
          <a:p>
            <a:pPr marL="324330" indent="-171450">
              <a:buFont typeface="Arial"/>
              <a:buChar char="•"/>
            </a:pPr>
            <a:endParaRPr lang="en-US" sz="900" dirty="0">
              <a:solidFill>
                <a:srgbClr val="000000"/>
              </a:solidFill>
            </a:endParaRPr>
          </a:p>
          <a:p>
            <a:pPr>
              <a:buFont typeface="Arial"/>
              <a:buChar char="•"/>
            </a:pPr>
            <a:r>
              <a:rPr lang="en-US" sz="3200" b="1" dirty="0">
                <a:solidFill>
                  <a:srgbClr val="000000"/>
                </a:solidFill>
              </a:rPr>
              <a:t>Question:</a:t>
            </a:r>
            <a:r>
              <a:rPr lang="en-US" sz="3200" dirty="0">
                <a:solidFill>
                  <a:srgbClr val="000000"/>
                </a:solidFill>
              </a:rPr>
              <a:t>  If a catheter was discontinued during the comprehensive assessment or if a catheter is both inserted and discontinued during the comprehensive assessment how would you score this one?</a:t>
            </a:r>
          </a:p>
          <a:p>
            <a:pPr marL="324330" indent="-171450">
              <a:buFont typeface="Arial"/>
              <a:buChar char="•"/>
            </a:pPr>
            <a:endParaRPr lang="en-US" sz="900" dirty="0">
              <a:solidFill>
                <a:srgbClr val="000000"/>
              </a:solidFill>
            </a:endParaRPr>
          </a:p>
          <a:p>
            <a:pPr>
              <a:buFont typeface="Arial"/>
              <a:buChar char="•"/>
            </a:pPr>
            <a:r>
              <a:rPr lang="en-US" sz="3200" b="1" dirty="0">
                <a:solidFill>
                  <a:srgbClr val="000000"/>
                </a:solidFill>
              </a:rPr>
              <a:t>Response 0 or 1 </a:t>
            </a:r>
            <a:r>
              <a:rPr lang="en-US" sz="3200" dirty="0">
                <a:solidFill>
                  <a:srgbClr val="000000"/>
                </a:solidFill>
              </a:rPr>
              <a:t>would be appropriate, depending on whether or not the patient is incontinent.</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323</a:t>
            </a:fld>
            <a:endParaRPr lang="en-US" dirty="0"/>
          </a:p>
        </p:txBody>
      </p:sp>
      <p:pic>
        <p:nvPicPr>
          <p:cNvPr id="757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07" y="5699919"/>
            <a:ext cx="13142552" cy="3965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8545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319" y="2728119"/>
            <a:ext cx="3207618" cy="942971"/>
          </a:xfrm>
        </p:spPr>
        <p:txBody>
          <a:bodyPr>
            <a:normAutofit/>
          </a:bodyPr>
          <a:lstStyle/>
          <a:p>
            <a:r>
              <a:rPr lang="en-US" sz="4500" dirty="0">
                <a:solidFill>
                  <a:schemeClr val="accent1"/>
                </a:solidFill>
              </a:rPr>
              <a:t>OASIS – D1</a:t>
            </a:r>
          </a:p>
        </p:txBody>
      </p:sp>
      <p:sp>
        <p:nvSpPr>
          <p:cNvPr id="3" name="Text Placeholder 2"/>
          <p:cNvSpPr>
            <a:spLocks noGrp="1"/>
          </p:cNvSpPr>
          <p:nvPr>
            <p:ph type="body" idx="1"/>
          </p:nvPr>
        </p:nvSpPr>
        <p:spPr>
          <a:xfrm>
            <a:off x="3642519" y="3261519"/>
            <a:ext cx="6172200" cy="922556"/>
          </a:xfrm>
        </p:spPr>
        <p:txBody>
          <a:bodyPr>
            <a:normAutofit/>
          </a:bodyPr>
          <a:lstStyle/>
          <a:p>
            <a:r>
              <a:rPr lang="en-US" sz="3700" dirty="0"/>
              <a:t>Therapy Need and Plan of Care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324</a:t>
            </a:fld>
            <a:endParaRPr lang="en-US" dirty="0"/>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719" y="289719"/>
            <a:ext cx="11768614" cy="873990"/>
          </a:xfrm>
        </p:spPr>
        <p:txBody>
          <a:bodyPr>
            <a:normAutofit/>
          </a:bodyPr>
          <a:lstStyle/>
          <a:p>
            <a:pPr algn="ctr"/>
            <a:r>
              <a:rPr lang="en-US" sz="3700" u="sng" dirty="0">
                <a:solidFill>
                  <a:schemeClr val="accent1"/>
                </a:solidFill>
              </a:rPr>
              <a:t>M2200 Therapy Need N-1</a:t>
            </a:r>
          </a:p>
        </p:txBody>
      </p:sp>
      <p:sp>
        <p:nvSpPr>
          <p:cNvPr id="3" name="Content Placeholder 2"/>
          <p:cNvSpPr>
            <a:spLocks noGrp="1"/>
          </p:cNvSpPr>
          <p:nvPr>
            <p:ph idx="1"/>
          </p:nvPr>
        </p:nvSpPr>
        <p:spPr>
          <a:xfrm>
            <a:off x="289719" y="1081573"/>
            <a:ext cx="12099132" cy="7985919"/>
          </a:xfrm>
        </p:spPr>
        <p:txBody>
          <a:bodyPr>
            <a:normAutofit/>
          </a:bodyPr>
          <a:lstStyle/>
          <a:p>
            <a:pPr marL="571500" indent="-571500">
              <a:buFont typeface="Arial" panose="020B0604020202020204" pitchFamily="34" charset="0"/>
              <a:buChar char="•"/>
            </a:pPr>
            <a:r>
              <a:rPr lang="en-US" sz="3600" b="1" dirty="0">
                <a:solidFill>
                  <a:srgbClr val="000000"/>
                </a:solidFill>
              </a:rPr>
              <a:t>Payment Item</a:t>
            </a:r>
          </a:p>
          <a:p>
            <a:pPr marL="571500" indent="-571500">
              <a:buFont typeface="Arial" panose="020B0604020202020204" pitchFamily="34" charset="0"/>
              <a:buChar char="•"/>
            </a:pPr>
            <a:r>
              <a:rPr lang="en-US" sz="3600" b="1" dirty="0">
                <a:solidFill>
                  <a:srgbClr val="000000"/>
                </a:solidFill>
              </a:rPr>
              <a:t>In home health plan of care for Medicare payment episode for which this assessment will define a case mix group, what is the indicated need for therapy visits (total reasonable and necessary physical, occupational, and speech-language pathology visits combined)?</a:t>
            </a:r>
            <a:endParaRPr lang="en-US" sz="3600" dirty="0">
              <a:solidFill>
                <a:srgbClr val="000000"/>
              </a:solidFill>
            </a:endParaRPr>
          </a:p>
          <a:p>
            <a:pPr marL="324331" indent="-171450">
              <a:buFont typeface="Arial"/>
              <a:buChar char="•"/>
            </a:pPr>
            <a:endParaRPr lang="en-US" sz="1000" dirty="0">
              <a:solidFill>
                <a:srgbClr val="000000"/>
              </a:solidFill>
            </a:endParaRPr>
          </a:p>
          <a:p>
            <a:pPr marL="571500" indent="-571500">
              <a:buFont typeface="Arial"/>
              <a:buChar char="•"/>
            </a:pPr>
            <a:r>
              <a:rPr lang="en-US" sz="3600" dirty="0">
                <a:solidFill>
                  <a:srgbClr val="000000"/>
                </a:solidFill>
              </a:rPr>
              <a:t>Report a number that is “zero filled and right justified” (for example, 11 visits should be reported as “011”).</a:t>
            </a:r>
          </a:p>
          <a:p>
            <a:pPr marL="571500" indent="-571500">
              <a:buFont typeface="Arial"/>
              <a:buChar char="•"/>
            </a:pPr>
            <a:r>
              <a:rPr lang="en-US" sz="3600" dirty="0">
                <a:solidFill>
                  <a:srgbClr val="000000"/>
                </a:solidFill>
              </a:rPr>
              <a:t>M2200 may be updated with the new Patient Driven Grouping Methodology but at this time has not been for the pending D1.  Therapy will become part of other assessment items to set the case mix.</a:t>
            </a:r>
          </a:p>
          <a:p>
            <a:pPr marL="571500" indent="-571500">
              <a:buFont typeface="Arial"/>
              <a:buChar char="•"/>
            </a:pPr>
            <a:r>
              <a:rPr lang="en-US" sz="3600" dirty="0">
                <a:solidFill>
                  <a:srgbClr val="000000"/>
                </a:solidFill>
              </a:rPr>
              <a:t>If NA marked – no HIPPS code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325</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79345501"/>
              </p:ext>
            </p:extLst>
          </p:nvPr>
        </p:nvGraphicFramePr>
        <p:xfrm>
          <a:off x="5776119" y="8873164"/>
          <a:ext cx="2049818" cy="552302"/>
        </p:xfrm>
        <a:graphic>
          <a:graphicData uri="http://schemas.openxmlformats.org/drawingml/2006/table">
            <a:tbl>
              <a:tblPr firstRow="1" bandRow="1">
                <a:tableStyleId>{5C22544A-7EE6-4342-B048-85BDC9FD1C3A}</a:tableStyleId>
              </a:tblPr>
              <a:tblGrid>
                <a:gridCol w="2049818">
                  <a:extLst>
                    <a:ext uri="{9D8B030D-6E8A-4147-A177-3AD203B41FA5}">
                      <a16:colId xmlns:a16="http://schemas.microsoft.com/office/drawing/2014/main" val="20000"/>
                    </a:ext>
                  </a:extLst>
                </a:gridCol>
              </a:tblGrid>
              <a:tr h="552302">
                <a:tc>
                  <a:txBody>
                    <a:bodyPr/>
                    <a:lstStyle/>
                    <a:p>
                      <a:r>
                        <a:rPr lang="en-US" sz="2700" dirty="0"/>
                        <a:t>HIPPS CODE</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319" y="213519"/>
            <a:ext cx="11768614" cy="837212"/>
          </a:xfrm>
        </p:spPr>
        <p:txBody>
          <a:bodyPr>
            <a:normAutofit/>
          </a:bodyPr>
          <a:lstStyle/>
          <a:p>
            <a:pPr algn="ctr"/>
            <a:r>
              <a:rPr lang="en-US" sz="3700" u="sng" dirty="0">
                <a:solidFill>
                  <a:schemeClr val="accent1"/>
                </a:solidFill>
              </a:rPr>
              <a:t>M2200 Therapy Need N-1</a:t>
            </a:r>
          </a:p>
        </p:txBody>
      </p:sp>
      <p:sp>
        <p:nvSpPr>
          <p:cNvPr id="3" name="Content Placeholder 2"/>
          <p:cNvSpPr>
            <a:spLocks noGrp="1"/>
          </p:cNvSpPr>
          <p:nvPr>
            <p:ph idx="1"/>
          </p:nvPr>
        </p:nvSpPr>
        <p:spPr>
          <a:xfrm>
            <a:off x="251467" y="1074057"/>
            <a:ext cx="12422426" cy="8207261"/>
          </a:xfrm>
        </p:spPr>
        <p:txBody>
          <a:bodyPr>
            <a:normAutofit fontScale="85000" lnSpcReduction="10000"/>
          </a:bodyPr>
          <a:lstStyle/>
          <a:p>
            <a:pPr marL="571500" indent="-571500">
              <a:buFont typeface="Arial"/>
              <a:buChar char="•"/>
            </a:pPr>
            <a:r>
              <a:rPr lang="en-US" sz="3700" dirty="0">
                <a:solidFill>
                  <a:srgbClr val="000000"/>
                </a:solidFill>
              </a:rPr>
              <a:t>Answer “000” if no therapy services are needed.</a:t>
            </a:r>
          </a:p>
          <a:p>
            <a:pPr marL="324331" indent="-171450">
              <a:buFont typeface="Arial"/>
              <a:buChar char="•"/>
            </a:pPr>
            <a:endParaRPr lang="en-US" sz="600" dirty="0">
              <a:solidFill>
                <a:srgbClr val="000000"/>
              </a:solidFill>
            </a:endParaRPr>
          </a:p>
          <a:p>
            <a:pPr marL="571500" indent="-571500">
              <a:buFont typeface="Arial"/>
              <a:buChar char="•"/>
            </a:pPr>
            <a:r>
              <a:rPr lang="en-US" sz="3700" dirty="0">
                <a:solidFill>
                  <a:srgbClr val="000000"/>
                </a:solidFill>
              </a:rPr>
              <a:t>If the number of visits that will be needed is uncertain, provide your best estimate – it will auto correct if estimate is wrong.</a:t>
            </a:r>
          </a:p>
          <a:p>
            <a:pPr marL="324331" indent="-171450">
              <a:buFont typeface="Arial"/>
              <a:buChar char="•"/>
            </a:pPr>
            <a:endParaRPr lang="en-US" sz="600" dirty="0">
              <a:solidFill>
                <a:srgbClr val="000000"/>
              </a:solidFill>
            </a:endParaRPr>
          </a:p>
          <a:p>
            <a:pPr marL="571500" indent="-571500">
              <a:buFont typeface="Arial"/>
              <a:buChar char="•"/>
            </a:pPr>
            <a:r>
              <a:rPr lang="en-US" sz="3700" dirty="0">
                <a:solidFill>
                  <a:srgbClr val="000000"/>
                </a:solidFill>
              </a:rPr>
              <a:t>For multidisciplinary cases – Nursing and Therapy may collaborate to answer this item correctly.  </a:t>
            </a:r>
          </a:p>
          <a:p>
            <a:pPr marL="324331" indent="-171450">
              <a:buFont typeface="Arial"/>
              <a:buChar char="•"/>
            </a:pPr>
            <a:endParaRPr lang="en-US" sz="600" dirty="0">
              <a:solidFill>
                <a:srgbClr val="000000"/>
              </a:solidFill>
            </a:endParaRPr>
          </a:p>
          <a:p>
            <a:pPr marL="571500" indent="-571500">
              <a:buFont typeface="Arial"/>
              <a:buChar char="•"/>
            </a:pPr>
            <a:r>
              <a:rPr lang="en-US" sz="3700" dirty="0">
                <a:solidFill>
                  <a:srgbClr val="000000"/>
                </a:solidFill>
              </a:rPr>
              <a:t>The PT, OT, and /or SLP are responsible to communicate the number of visits ordered by the physician to the RN completing the item.</a:t>
            </a:r>
          </a:p>
          <a:p>
            <a:pPr marL="324331" indent="-171450">
              <a:buFont typeface="Arial"/>
              <a:buChar char="•"/>
            </a:pPr>
            <a:endParaRPr lang="en-US" sz="600" dirty="0">
              <a:solidFill>
                <a:srgbClr val="000000"/>
              </a:solidFill>
            </a:endParaRPr>
          </a:p>
          <a:p>
            <a:pPr marL="571500" indent="-571500">
              <a:buFont typeface="Arial"/>
              <a:buChar char="•"/>
            </a:pPr>
            <a:r>
              <a:rPr lang="en-US" sz="3700" dirty="0">
                <a:solidFill>
                  <a:srgbClr val="000000"/>
                </a:solidFill>
              </a:rPr>
              <a:t>When the patient is discharged home from an inpatient facility in the last 5 days of a </a:t>
            </a:r>
            <a:r>
              <a:rPr lang="en-US" sz="3700" dirty="0" err="1">
                <a:solidFill>
                  <a:srgbClr val="000000"/>
                </a:solidFill>
              </a:rPr>
              <a:t>Recert</a:t>
            </a:r>
            <a:r>
              <a:rPr lang="en-US" sz="3700" dirty="0">
                <a:solidFill>
                  <a:srgbClr val="000000"/>
                </a:solidFill>
              </a:rPr>
              <a:t> period (the requirement overlaps with the requirement to complete the </a:t>
            </a:r>
            <a:r>
              <a:rPr lang="en-US" sz="3700" dirty="0" err="1">
                <a:solidFill>
                  <a:srgbClr val="000000"/>
                </a:solidFill>
              </a:rPr>
              <a:t>Recert</a:t>
            </a:r>
            <a:r>
              <a:rPr lang="en-US" sz="3700" dirty="0">
                <a:solidFill>
                  <a:srgbClr val="000000"/>
                </a:solidFill>
              </a:rPr>
              <a:t>), CMS allows the agency to complete a single ROC assessment to meet the requirements of both time-points.  In such cases:</a:t>
            </a:r>
          </a:p>
          <a:p>
            <a:pPr lvl="1"/>
            <a:r>
              <a:rPr lang="en-US" dirty="0">
                <a:solidFill>
                  <a:srgbClr val="000000"/>
                </a:solidFill>
              </a:rPr>
              <a:t>Total number of therapy visits planned for the upcoming 60-day episode should be reported in M2200</a:t>
            </a:r>
          </a:p>
          <a:p>
            <a:pPr marL="571500" indent="-571500">
              <a:buFont typeface="Arial"/>
              <a:buChar char="•"/>
            </a:pPr>
            <a:r>
              <a:rPr lang="en-US" sz="3700" b="1" dirty="0">
                <a:solidFill>
                  <a:srgbClr val="000000"/>
                </a:solidFill>
              </a:rPr>
              <a:t>Select Response “NA” </a:t>
            </a:r>
            <a:r>
              <a:rPr lang="en-US" sz="3700" dirty="0">
                <a:solidFill>
                  <a:srgbClr val="000000"/>
                </a:solidFill>
              </a:rPr>
              <a:t>when this assessment will </a:t>
            </a:r>
            <a:r>
              <a:rPr lang="en-US" sz="3700" b="1" dirty="0">
                <a:solidFill>
                  <a:srgbClr val="000000"/>
                </a:solidFill>
              </a:rPr>
              <a:t>not</a:t>
            </a:r>
            <a:r>
              <a:rPr lang="en-US" sz="3700" dirty="0">
                <a:solidFill>
                  <a:srgbClr val="000000"/>
                </a:solidFill>
              </a:rPr>
              <a:t> be used to determine a case mix group for </a:t>
            </a:r>
            <a:r>
              <a:rPr lang="en-US" sz="3700" b="1" dirty="0">
                <a:solidFill>
                  <a:srgbClr val="000000"/>
                </a:solidFill>
              </a:rPr>
              <a:t>Medicare</a:t>
            </a:r>
            <a:r>
              <a:rPr lang="en-US" sz="3700" dirty="0">
                <a:solidFill>
                  <a:srgbClr val="000000"/>
                </a:solidFill>
              </a:rPr>
              <a:t>, or </a:t>
            </a:r>
            <a:r>
              <a:rPr lang="en-US" sz="3700" b="1" dirty="0">
                <a:solidFill>
                  <a:srgbClr val="000000"/>
                </a:solidFill>
              </a:rPr>
              <a:t>other payers.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326</a:t>
            </a:fld>
            <a:endParaRPr lang="en-US" dirty="0"/>
          </a:p>
        </p:txBody>
      </p:sp>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2F1F1-17BA-4B80-9B2D-CBD173DD14C1}"/>
              </a:ext>
            </a:extLst>
          </p:cNvPr>
          <p:cNvSpPr>
            <a:spLocks noGrp="1"/>
          </p:cNvSpPr>
          <p:nvPr>
            <p:ph type="title"/>
          </p:nvPr>
        </p:nvSpPr>
        <p:spPr>
          <a:xfrm>
            <a:off x="196371" y="442119"/>
            <a:ext cx="12683496" cy="860148"/>
          </a:xfrm>
        </p:spPr>
        <p:txBody>
          <a:bodyPr/>
          <a:lstStyle/>
          <a:p>
            <a:pPr algn="ctr"/>
            <a:r>
              <a:rPr lang="en-US" sz="5400" u="sng" dirty="0">
                <a:solidFill>
                  <a:schemeClr val="accent1"/>
                </a:solidFill>
              </a:rPr>
              <a:t>M2200 Therapy Need N-1</a:t>
            </a:r>
            <a:endParaRPr lang="en-US" sz="5400" dirty="0"/>
          </a:p>
        </p:txBody>
      </p:sp>
      <p:sp>
        <p:nvSpPr>
          <p:cNvPr id="3" name="Content Placeholder 2">
            <a:extLst>
              <a:ext uri="{FF2B5EF4-FFF2-40B4-BE49-F238E27FC236}">
                <a16:creationId xmlns:a16="http://schemas.microsoft.com/office/drawing/2014/main" id="{4D9AE038-4831-40E4-B7C8-11CFD552B1D5}"/>
              </a:ext>
            </a:extLst>
          </p:cNvPr>
          <p:cNvSpPr>
            <a:spLocks noGrp="1"/>
          </p:cNvSpPr>
          <p:nvPr>
            <p:ph idx="1"/>
          </p:nvPr>
        </p:nvSpPr>
        <p:spPr>
          <a:xfrm>
            <a:off x="574981" y="1661318"/>
            <a:ext cx="11636506" cy="7569819"/>
          </a:xfrm>
        </p:spPr>
        <p:txBody>
          <a:bodyPr/>
          <a:lstStyle/>
          <a:p>
            <a:pPr marL="685800" indent="-685800">
              <a:buFont typeface="Arial" panose="020B0604020202020204" pitchFamily="34" charset="0"/>
              <a:buChar char="•"/>
            </a:pPr>
            <a:r>
              <a:rPr lang="en-US" dirty="0"/>
              <a:t>Therapy visits must relate directly and specifically to a treatment regimen.</a:t>
            </a:r>
          </a:p>
          <a:p>
            <a:pPr marL="685800" indent="-685800">
              <a:buFont typeface="Arial" panose="020B0604020202020204" pitchFamily="34" charset="0"/>
              <a:buChar char="•"/>
            </a:pPr>
            <a:r>
              <a:rPr lang="en-US" dirty="0"/>
              <a:t>Once patient eligibility has been confirmed and the Plan of Care contains physician orders for the qualifying services, the qualifying service does not have to be rendered prior to the other Medicare covered home health services ordered in the Plan of Care.  </a:t>
            </a:r>
          </a:p>
          <a:p>
            <a:pPr marL="685800" indent="-685800">
              <a:buFont typeface="Arial" panose="020B0604020202020204" pitchFamily="34" charset="0"/>
              <a:buChar char="•"/>
            </a:pPr>
            <a:r>
              <a:rPr lang="en-US" dirty="0"/>
              <a:t>Initial visit and SOC assessment rules are still applicable.</a:t>
            </a:r>
          </a:p>
        </p:txBody>
      </p:sp>
      <p:sp>
        <p:nvSpPr>
          <p:cNvPr id="4" name="Slide Number Placeholder 3">
            <a:extLst>
              <a:ext uri="{FF2B5EF4-FFF2-40B4-BE49-F238E27FC236}">
                <a16:creationId xmlns:a16="http://schemas.microsoft.com/office/drawing/2014/main" id="{51A91E64-0A54-48F3-99EC-E9CF4BB1C38C}"/>
              </a:ext>
            </a:extLst>
          </p:cNvPr>
          <p:cNvSpPr>
            <a:spLocks noGrp="1"/>
          </p:cNvSpPr>
          <p:nvPr>
            <p:ph type="sldNum" sz="quarter" idx="12"/>
          </p:nvPr>
        </p:nvSpPr>
        <p:spPr/>
        <p:txBody>
          <a:bodyPr/>
          <a:lstStyle/>
          <a:p>
            <a:fld id="{895F941F-37F6-4B1F-AEB2-74CB5EFF426C}" type="slidenum">
              <a:rPr lang="en-US" smtClean="0"/>
              <a:pPr/>
              <a:t>327</a:t>
            </a:fld>
            <a:endParaRPr lang="en-US" dirty="0"/>
          </a:p>
        </p:txBody>
      </p:sp>
    </p:spTree>
    <p:extLst>
      <p:ext uri="{BB962C8B-B14F-4D97-AF65-F5344CB8AC3E}">
        <p14:creationId xmlns:p14="http://schemas.microsoft.com/office/powerpoint/2010/main" val="2585262768"/>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9519" y="2423319"/>
            <a:ext cx="5867400" cy="900302"/>
          </a:xfrm>
        </p:spPr>
        <p:txBody>
          <a:bodyPr>
            <a:normAutofit fontScale="90000"/>
          </a:bodyPr>
          <a:lstStyle/>
          <a:p>
            <a:r>
              <a:rPr lang="en-US" sz="4500" dirty="0">
                <a:solidFill>
                  <a:schemeClr val="accent1"/>
                </a:solidFill>
              </a:rPr>
              <a:t>OASIS D1</a:t>
            </a:r>
            <a:br>
              <a:rPr lang="en-US" sz="4500" dirty="0">
                <a:solidFill>
                  <a:schemeClr val="accent1"/>
                </a:solidFill>
              </a:rPr>
            </a:br>
            <a:r>
              <a:rPr lang="en-US" sz="3600" b="0" dirty="0">
                <a:solidFill>
                  <a:schemeClr val="tx1"/>
                </a:solidFill>
              </a:rPr>
              <a:t>Intervention Synopsis </a:t>
            </a:r>
            <a:r>
              <a:rPr lang="en-US" sz="3600" dirty="0">
                <a:solidFill>
                  <a:schemeClr val="tx1"/>
                </a:solidFill>
              </a:rPr>
              <a:t>M2401</a:t>
            </a:r>
            <a:br>
              <a:rPr lang="en-US" sz="3600" b="0" dirty="0">
                <a:solidFill>
                  <a:schemeClr val="tx1"/>
                </a:solidFill>
              </a:rPr>
            </a:br>
            <a:endParaRPr lang="en-US" sz="3600" b="0" dirty="0">
              <a:solidFill>
                <a:schemeClr val="tx1"/>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328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94088019"/>
              </p:ext>
            </p:extLst>
          </p:nvPr>
        </p:nvGraphicFramePr>
        <p:xfrm>
          <a:off x="3109120" y="4404519"/>
          <a:ext cx="4953000" cy="725040"/>
        </p:xfrm>
        <a:graphic>
          <a:graphicData uri="http://schemas.openxmlformats.org/drawingml/2006/table">
            <a:tbl>
              <a:tblPr firstRow="1" bandRow="1">
                <a:tableStyleId>{5C22544A-7EE6-4342-B048-85BDC9FD1C3A}</a:tableStyleId>
              </a:tblPr>
              <a:tblGrid>
                <a:gridCol w="4953000">
                  <a:extLst>
                    <a:ext uri="{9D8B030D-6E8A-4147-A177-3AD203B41FA5}">
                      <a16:colId xmlns:a16="http://schemas.microsoft.com/office/drawing/2014/main" val="20000"/>
                    </a:ext>
                  </a:extLst>
                </a:gridCol>
              </a:tblGrid>
              <a:tr h="725040">
                <a:tc>
                  <a:txBody>
                    <a:bodyPr/>
                    <a:lstStyle/>
                    <a:p>
                      <a:r>
                        <a:rPr lang="en-US" sz="3400" dirty="0"/>
                        <a:t>Chapter 3 Page  P1</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
        <p:nvSpPr>
          <p:cNvPr id="7" name="Text Placeholder 6"/>
          <p:cNvSpPr>
            <a:spLocks noGrp="1"/>
          </p:cNvSpPr>
          <p:nvPr>
            <p:ph type="body" idx="1"/>
          </p:nvPr>
        </p:nvSpPr>
        <p:spPr>
          <a:xfrm>
            <a:off x="594519" y="8747919"/>
            <a:ext cx="11114802" cy="336297"/>
          </a:xfrm>
        </p:spPr>
        <p:txBody>
          <a:bodyPr/>
          <a:lstStyle/>
          <a:p>
            <a:pPr algn="ctr"/>
            <a:r>
              <a:rPr lang="en-US" dirty="0"/>
              <a:t>Process Measure</a:t>
            </a:r>
          </a:p>
        </p:txBody>
      </p:sp>
      <p:sp>
        <p:nvSpPr>
          <p:cNvPr id="3" name="TextBox 2"/>
          <p:cNvSpPr txBox="1"/>
          <p:nvPr/>
        </p:nvSpPr>
        <p:spPr>
          <a:xfrm>
            <a:off x="3135826" y="6568649"/>
            <a:ext cx="5181600" cy="400110"/>
          </a:xfrm>
          <a:prstGeom prst="rect">
            <a:avLst/>
          </a:prstGeom>
          <a:noFill/>
        </p:spPr>
        <p:txBody>
          <a:bodyPr wrap="square" rtlCol="0">
            <a:spAutoFit/>
          </a:bodyPr>
          <a:lstStyle/>
          <a:p>
            <a:r>
              <a:rPr lang="en-US" b="1" dirty="0"/>
              <a:t>Data Collected at Transfer and Discharge Only</a:t>
            </a:r>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82621"/>
            <a:ext cx="11768614" cy="1074054"/>
          </a:xfrm>
        </p:spPr>
        <p:txBody>
          <a:bodyPr>
            <a:normAutofit/>
          </a:bodyPr>
          <a:lstStyle/>
          <a:p>
            <a:pPr algn="ctr"/>
            <a:r>
              <a:rPr lang="en-US" sz="3700" dirty="0"/>
              <a:t>     </a:t>
            </a:r>
            <a:r>
              <a:rPr lang="en-US" sz="3700" u="sng" dirty="0">
                <a:solidFill>
                  <a:schemeClr val="accent1"/>
                </a:solidFill>
              </a:rPr>
              <a:t>M2401 Intervention Synopsis P-1</a:t>
            </a:r>
          </a:p>
        </p:txBody>
      </p:sp>
      <p:sp>
        <p:nvSpPr>
          <p:cNvPr id="3" name="Content Placeholder 2"/>
          <p:cNvSpPr>
            <a:spLocks noGrp="1"/>
          </p:cNvSpPr>
          <p:nvPr>
            <p:ph idx="1"/>
          </p:nvPr>
        </p:nvSpPr>
        <p:spPr>
          <a:xfrm>
            <a:off x="670576" y="1404532"/>
            <a:ext cx="11768614" cy="8014105"/>
          </a:xfrm>
        </p:spPr>
        <p:txBody>
          <a:bodyPr>
            <a:normAutofit/>
          </a:bodyPr>
          <a:lstStyle/>
          <a:p>
            <a:pPr marL="685800" indent="-685800">
              <a:buFont typeface="Arial"/>
              <a:buChar char="•"/>
            </a:pPr>
            <a:r>
              <a:rPr lang="en-US" sz="4000" b="1" dirty="0">
                <a:solidFill>
                  <a:srgbClr val="000000"/>
                </a:solidFill>
              </a:rPr>
              <a:t>M2401 Focus: </a:t>
            </a:r>
            <a:r>
              <a:rPr lang="en-US" sz="4000" dirty="0">
                <a:solidFill>
                  <a:srgbClr val="000000"/>
                </a:solidFill>
              </a:rPr>
              <a:t>Identifies if specific </a:t>
            </a:r>
            <a:r>
              <a:rPr lang="en-US" sz="4000" b="1" dirty="0">
                <a:solidFill>
                  <a:srgbClr val="000000"/>
                </a:solidFill>
              </a:rPr>
              <a:t>interventions</a:t>
            </a:r>
            <a:r>
              <a:rPr lang="en-US" sz="4000" dirty="0">
                <a:solidFill>
                  <a:srgbClr val="000000"/>
                </a:solidFill>
              </a:rPr>
              <a:t> focused on these specific problems are listed</a:t>
            </a:r>
            <a:r>
              <a:rPr lang="en-US" sz="4000" b="1" dirty="0">
                <a:solidFill>
                  <a:srgbClr val="000000"/>
                </a:solidFill>
              </a:rPr>
              <a:t> </a:t>
            </a:r>
            <a:r>
              <a:rPr lang="en-US" sz="4000" dirty="0">
                <a:solidFill>
                  <a:srgbClr val="000000"/>
                </a:solidFill>
              </a:rPr>
              <a:t>on the</a:t>
            </a:r>
            <a:r>
              <a:rPr lang="en-US" sz="4000" b="1" dirty="0">
                <a:solidFill>
                  <a:srgbClr val="000000"/>
                </a:solidFill>
              </a:rPr>
              <a:t> physician ordered plan of care AND is there  documented evidence the interventions have been</a:t>
            </a:r>
            <a:r>
              <a:rPr lang="en-US" sz="4000" dirty="0">
                <a:solidFill>
                  <a:srgbClr val="000000"/>
                </a:solidFill>
              </a:rPr>
              <a:t> </a:t>
            </a:r>
            <a:r>
              <a:rPr lang="en-US" sz="4000" b="1" u="sng" dirty="0">
                <a:solidFill>
                  <a:srgbClr val="000000"/>
                </a:solidFill>
              </a:rPr>
              <a:t>implemented</a:t>
            </a:r>
            <a:r>
              <a:rPr lang="en-US" sz="4000" dirty="0">
                <a:solidFill>
                  <a:srgbClr val="000000"/>
                </a:solidFill>
              </a:rPr>
              <a:t> as part of care provided during the home health care episode (at the time of or anytime since the previous assessment ).</a:t>
            </a:r>
          </a:p>
          <a:p>
            <a:pPr marL="685800" indent="-685800">
              <a:buFont typeface="Arial"/>
              <a:buChar char="•"/>
            </a:pPr>
            <a:endParaRPr lang="en-US" sz="4000" dirty="0">
              <a:solidFill>
                <a:srgbClr val="000000"/>
              </a:solidFill>
            </a:endParaRPr>
          </a:p>
          <a:p>
            <a:pPr marL="324331" indent="-171450">
              <a:buFont typeface="Arial"/>
              <a:buChar char="•"/>
            </a:pPr>
            <a:endParaRPr lang="en-US" sz="600" dirty="0">
              <a:solidFill>
                <a:srgbClr val="000000"/>
              </a:solidFill>
            </a:endParaRPr>
          </a:p>
          <a:p>
            <a:pPr marL="324331" indent="-171450">
              <a:buFont typeface="Arial"/>
              <a:buChar char="•"/>
            </a:pPr>
            <a:endParaRPr lang="en-US" sz="600" dirty="0">
              <a:solidFill>
                <a:srgbClr val="000000"/>
              </a:solidFill>
            </a:endParaRPr>
          </a:p>
          <a:p>
            <a:pPr marL="324331" indent="-171450">
              <a:buFont typeface="Arial"/>
              <a:buChar char="•"/>
            </a:pPr>
            <a:endParaRPr lang="en-US" sz="600" dirty="0">
              <a:solidFill>
                <a:srgbClr val="000000"/>
              </a:solidFill>
            </a:endParaRPr>
          </a:p>
          <a:p>
            <a:pPr marL="438631" indent="-285750">
              <a:buFont typeface="Arial"/>
              <a:buChar char="•"/>
            </a:pPr>
            <a:endParaRPr lang="en-US" sz="1200" dirty="0">
              <a:solidFill>
                <a:srgbClr val="000000"/>
              </a:solidFill>
            </a:endParaRPr>
          </a:p>
          <a:p>
            <a:pPr marL="438631" indent="-285750">
              <a:buFont typeface="Arial"/>
              <a:buChar char="•"/>
            </a:pPr>
            <a:endParaRPr lang="en-US" sz="1200" dirty="0">
              <a:solidFill>
                <a:srgbClr val="000000"/>
              </a:solidFill>
            </a:endParaRPr>
          </a:p>
          <a:p>
            <a:pPr marL="495781" indent="-342900">
              <a:buFont typeface="Arial"/>
              <a:buChar char="•"/>
            </a:pPr>
            <a:endParaRPr lang="en-US" sz="1800" dirty="0">
              <a:solidFill>
                <a:srgbClr val="000000"/>
              </a:solidFill>
            </a:endParaRPr>
          </a:p>
          <a:p>
            <a:pPr marL="495781" indent="-342900">
              <a:buFont typeface="Arial"/>
              <a:buChar char="•"/>
            </a:pPr>
            <a:endParaRPr lang="en-US" sz="1800" dirty="0">
              <a:solidFill>
                <a:srgbClr val="000000"/>
              </a:solidFill>
            </a:endParaRPr>
          </a:p>
          <a:p>
            <a:pPr marL="495781" indent="-342900">
              <a:buFont typeface="Arial"/>
              <a:buChar char="•"/>
            </a:pPr>
            <a:endParaRPr lang="en-US" sz="1800" dirty="0">
              <a:solidFill>
                <a:srgbClr val="000000"/>
              </a:solidFill>
            </a:endParaRPr>
          </a:p>
          <a:p>
            <a:pPr marL="495781" indent="-342900">
              <a:buFont typeface="Arial"/>
              <a:buChar char="•"/>
            </a:pPr>
            <a:endParaRPr lang="en-US" sz="1800" dirty="0">
              <a:solidFill>
                <a:srgbClr val="000000"/>
              </a:solidFill>
            </a:endParaRPr>
          </a:p>
          <a:p>
            <a:pPr marL="610081" indent="-457200" algn="ctr">
              <a:buFont typeface="Arial"/>
              <a:buChar char="•"/>
            </a:pPr>
            <a:r>
              <a:rPr lang="en-US" sz="2400" dirty="0">
                <a:solidFill>
                  <a:srgbClr val="000000"/>
                </a:solidFill>
              </a:rPr>
              <a:t>Some are Process measure items – see current process measure tables.</a:t>
            </a:r>
          </a:p>
          <a:p>
            <a:pPr marL="438631" indent="-285750">
              <a:buFont typeface="Arial"/>
              <a:buChar char="•"/>
            </a:pPr>
            <a:endParaRPr lang="en-US" sz="1200" dirty="0">
              <a:solidFill>
                <a:srgbClr val="000000"/>
              </a:solidFill>
            </a:endParaRPr>
          </a:p>
          <a:p>
            <a:pPr marL="438631" indent="-285750">
              <a:buFont typeface="Arial"/>
              <a:buChar char="•"/>
            </a:pPr>
            <a:endParaRPr lang="en-US" sz="1200" dirty="0">
              <a:solidFill>
                <a:srgbClr val="000000"/>
              </a:solidFill>
            </a:endParaRPr>
          </a:p>
          <a:p>
            <a:pPr marL="438631" indent="-285750">
              <a:buFont typeface="Arial"/>
              <a:buChar char="•"/>
            </a:pPr>
            <a:endParaRPr lang="en-US" sz="1200" dirty="0">
              <a:solidFill>
                <a:srgbClr val="000000"/>
              </a:solidFill>
            </a:endParaRPr>
          </a:p>
          <a:p>
            <a:pPr marL="438631" indent="-285750">
              <a:buFont typeface="Arial"/>
              <a:buChar char="•"/>
            </a:pPr>
            <a:endParaRPr lang="en-US" sz="1200" dirty="0">
              <a:solidFill>
                <a:srgbClr val="000000"/>
              </a:solidFill>
            </a:endParaRPr>
          </a:p>
          <a:p>
            <a:pPr marL="685800" indent="-685800">
              <a:buFont typeface="Arial"/>
              <a:buChar char="•"/>
            </a:pPr>
            <a:endParaRPr lang="en-US" sz="4000" dirty="0">
              <a:solidFill>
                <a:srgbClr val="000000"/>
              </a:solidFill>
            </a:endParaRPr>
          </a:p>
          <a:p>
            <a:pPr marL="685800" indent="-685800">
              <a:buFont typeface="Arial"/>
              <a:buChar char="•"/>
            </a:pPr>
            <a:endParaRPr lang="en-US" sz="4000" dirty="0">
              <a:solidFill>
                <a:srgbClr val="000000"/>
              </a:solidFill>
            </a:endParaRPr>
          </a:p>
          <a:p>
            <a:pPr marL="685800" indent="-685800">
              <a:buFont typeface="Arial"/>
              <a:buChar char="•"/>
            </a:pPr>
            <a:endParaRPr lang="en-US" sz="40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329</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087167961"/>
              </p:ext>
            </p:extLst>
          </p:nvPr>
        </p:nvGraphicFramePr>
        <p:xfrm>
          <a:off x="442119" y="6309519"/>
          <a:ext cx="12192000" cy="1695302"/>
        </p:xfrm>
        <a:graphic>
          <a:graphicData uri="http://schemas.openxmlformats.org/drawingml/2006/table">
            <a:tbl>
              <a:tblPr firstRow="1" bandRow="1">
                <a:tableStyleId>{5C22544A-7EE6-4342-B048-85BDC9FD1C3A}</a:tableStyleId>
              </a:tblPr>
              <a:tblGrid>
                <a:gridCol w="12192000">
                  <a:extLst>
                    <a:ext uri="{9D8B030D-6E8A-4147-A177-3AD203B41FA5}">
                      <a16:colId xmlns:a16="http://schemas.microsoft.com/office/drawing/2014/main" val="20000"/>
                    </a:ext>
                  </a:extLst>
                </a:gridCol>
              </a:tblGrid>
              <a:tr h="1695302">
                <a:tc>
                  <a:txBody>
                    <a:bodyPr/>
                    <a:lstStyle/>
                    <a:p>
                      <a:r>
                        <a:rPr lang="en-US" sz="2800" dirty="0"/>
                        <a:t>Look back period helps your agency.  At the time of or at any time “since” the most recent “SOC/ROC” assessment, were the following interventions BOTH</a:t>
                      </a:r>
                      <a:r>
                        <a:rPr lang="en-US" sz="2800" baseline="0" dirty="0"/>
                        <a:t> included in the physician-ordered plan of care AND Implemented?</a:t>
                      </a:r>
                      <a:endParaRPr lang="en-US" sz="2800" dirty="0"/>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5362B-91C4-4689-B137-2084BBD86444}"/>
              </a:ext>
            </a:extLst>
          </p:cNvPr>
          <p:cNvSpPr>
            <a:spLocks noGrp="1"/>
          </p:cNvSpPr>
          <p:nvPr>
            <p:ph type="title"/>
          </p:nvPr>
        </p:nvSpPr>
        <p:spPr>
          <a:xfrm>
            <a:off x="377101" y="365919"/>
            <a:ext cx="12322035" cy="860148"/>
          </a:xfrm>
        </p:spPr>
        <p:txBody>
          <a:bodyPr/>
          <a:lstStyle/>
          <a:p>
            <a:pPr algn="ctr"/>
            <a:r>
              <a:rPr lang="en-US" sz="4800" dirty="0">
                <a:solidFill>
                  <a:schemeClr val="accent1"/>
                </a:solidFill>
              </a:rPr>
              <a:t>PDGM - Comorbidity Grouping</a:t>
            </a:r>
          </a:p>
        </p:txBody>
      </p:sp>
      <p:pic>
        <p:nvPicPr>
          <p:cNvPr id="5" name="Content Placeholder 4">
            <a:extLst>
              <a:ext uri="{FF2B5EF4-FFF2-40B4-BE49-F238E27FC236}">
                <a16:creationId xmlns:a16="http://schemas.microsoft.com/office/drawing/2014/main" id="{5A818549-CD32-484C-926A-6BFF00CFDF0B}"/>
              </a:ext>
            </a:extLst>
          </p:cNvPr>
          <p:cNvPicPr>
            <a:picLocks noGrp="1" noChangeAspect="1"/>
          </p:cNvPicPr>
          <p:nvPr>
            <p:ph idx="1"/>
          </p:nvPr>
        </p:nvPicPr>
        <p:blipFill>
          <a:blip r:embed="rId3"/>
          <a:stretch>
            <a:fillRect/>
          </a:stretch>
        </p:blipFill>
        <p:spPr>
          <a:xfrm>
            <a:off x="213519" y="1356519"/>
            <a:ext cx="12668415" cy="8043156"/>
          </a:xfrm>
          <a:prstGeom prst="rect">
            <a:avLst/>
          </a:prstGeom>
        </p:spPr>
      </p:pic>
      <p:sp>
        <p:nvSpPr>
          <p:cNvPr id="4" name="Slide Number Placeholder 3">
            <a:extLst>
              <a:ext uri="{FF2B5EF4-FFF2-40B4-BE49-F238E27FC236}">
                <a16:creationId xmlns:a16="http://schemas.microsoft.com/office/drawing/2014/main" id="{36B5A79C-8622-4992-8DB9-4B6E781DC8AD}"/>
              </a:ext>
            </a:extLst>
          </p:cNvPr>
          <p:cNvSpPr>
            <a:spLocks noGrp="1"/>
          </p:cNvSpPr>
          <p:nvPr>
            <p:ph type="sldNum" sz="quarter" idx="12"/>
          </p:nvPr>
        </p:nvSpPr>
        <p:spPr/>
        <p:txBody>
          <a:bodyPr/>
          <a:lstStyle/>
          <a:p>
            <a:fld id="{895F941F-37F6-4B1F-AEB2-74CB5EFF426C}" type="slidenum">
              <a:rPr lang="en-US" smtClean="0"/>
              <a:pPr/>
              <a:t>33</a:t>
            </a:fld>
            <a:endParaRPr lang="en-US" dirty="0"/>
          </a:p>
        </p:txBody>
      </p:sp>
    </p:spTree>
    <p:extLst>
      <p:ext uri="{BB962C8B-B14F-4D97-AF65-F5344CB8AC3E}">
        <p14:creationId xmlns:p14="http://schemas.microsoft.com/office/powerpoint/2010/main" val="525633965"/>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95F941F-37F6-4B1F-AEB2-74CB5EFF426C}" type="slidenum">
              <a:rPr lang="en-US" smtClean="0"/>
              <a:pPr/>
              <a:t>330</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77720199"/>
              </p:ext>
            </p:extLst>
          </p:nvPr>
        </p:nvGraphicFramePr>
        <p:xfrm>
          <a:off x="655937" y="8411266"/>
          <a:ext cx="12192000" cy="1007372"/>
        </p:xfrm>
        <a:graphic>
          <a:graphicData uri="http://schemas.openxmlformats.org/drawingml/2006/table">
            <a:tbl>
              <a:tblPr firstRow="1" bandRow="1">
                <a:tableStyleId>{5C22544A-7EE6-4342-B048-85BDC9FD1C3A}</a:tableStyleId>
              </a:tblPr>
              <a:tblGrid>
                <a:gridCol w="12192000">
                  <a:extLst>
                    <a:ext uri="{9D8B030D-6E8A-4147-A177-3AD203B41FA5}">
                      <a16:colId xmlns:a16="http://schemas.microsoft.com/office/drawing/2014/main" val="20000"/>
                    </a:ext>
                  </a:extLst>
                </a:gridCol>
              </a:tblGrid>
              <a:tr h="1007372">
                <a:tc>
                  <a:txBody>
                    <a:bodyPr/>
                    <a:lstStyle/>
                    <a:p>
                      <a:r>
                        <a:rPr lang="en-US" sz="2400" dirty="0"/>
                        <a:t>To mark</a:t>
                      </a:r>
                      <a:r>
                        <a:rPr lang="en-US" sz="2400" baseline="0" dirty="0"/>
                        <a:t> “NA” Every assessments done during look back must have been standardized, validated – No, low, min. risk.</a:t>
                      </a:r>
                      <a:endParaRPr lang="en-US" sz="2400" dirty="0"/>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pic>
        <p:nvPicPr>
          <p:cNvPr id="18" name="Picture 17">
            <a:extLst>
              <a:ext uri="{FF2B5EF4-FFF2-40B4-BE49-F238E27FC236}">
                <a16:creationId xmlns:a16="http://schemas.microsoft.com/office/drawing/2014/main" id="{0C0457B9-C1FB-4BE1-9968-8B3396B4B142}"/>
              </a:ext>
            </a:extLst>
          </p:cNvPr>
          <p:cNvPicPr>
            <a:picLocks noChangeAspect="1"/>
          </p:cNvPicPr>
          <p:nvPr/>
        </p:nvPicPr>
        <p:blipFill>
          <a:blip r:embed="rId3"/>
          <a:stretch>
            <a:fillRect/>
          </a:stretch>
        </p:blipFill>
        <p:spPr>
          <a:xfrm>
            <a:off x="228301" y="365920"/>
            <a:ext cx="12558218" cy="8045346"/>
          </a:xfrm>
          <a:prstGeom prst="rect">
            <a:avLst/>
          </a:prstGeom>
        </p:spPr>
      </p:pic>
    </p:spTree>
    <p:extLst>
      <p:ext uri="{BB962C8B-B14F-4D97-AF65-F5344CB8AC3E}">
        <p14:creationId xmlns:p14="http://schemas.microsoft.com/office/powerpoint/2010/main" val="3420134580"/>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A068A1-C798-40F7-9894-C3ACDDD9A421}"/>
              </a:ext>
            </a:extLst>
          </p:cNvPr>
          <p:cNvSpPr>
            <a:spLocks noGrp="1"/>
          </p:cNvSpPr>
          <p:nvPr>
            <p:ph type="title"/>
          </p:nvPr>
        </p:nvSpPr>
        <p:spPr/>
        <p:txBody>
          <a:bodyPr/>
          <a:lstStyle/>
          <a:p>
            <a:endParaRPr lang="en-US"/>
          </a:p>
        </p:txBody>
      </p:sp>
      <p:sp>
        <p:nvSpPr>
          <p:cNvPr id="4" name="Content Placeholder 3">
            <a:extLst>
              <a:ext uri="{FF2B5EF4-FFF2-40B4-BE49-F238E27FC236}">
                <a16:creationId xmlns:a16="http://schemas.microsoft.com/office/drawing/2014/main" id="{3B30FB1D-8140-4C13-9A78-C53F7DD85C9B}"/>
              </a:ext>
            </a:extLst>
          </p:cNvPr>
          <p:cNvSpPr>
            <a:spLocks noGrp="1"/>
          </p:cNvSpPr>
          <p:nvPr>
            <p:ph idx="1"/>
          </p:nvPr>
        </p:nvSpPr>
        <p:spPr>
          <a:xfrm>
            <a:off x="574981" y="2172936"/>
            <a:ext cx="11636506" cy="7058202"/>
          </a:xfrm>
        </p:spPr>
        <p:txBody>
          <a:bodyPr/>
          <a:lstStyle/>
          <a:p>
            <a:pPr marL="685800" indent="-685800">
              <a:buFont typeface="Arial"/>
              <a:buChar char="•"/>
            </a:pPr>
            <a:r>
              <a:rPr lang="en-US" sz="3200" dirty="0">
                <a:solidFill>
                  <a:srgbClr val="000000"/>
                </a:solidFill>
              </a:rPr>
              <a:t>Assessment  “Screening” includes </a:t>
            </a:r>
            <a:r>
              <a:rPr lang="en-US" sz="3200" b="1" dirty="0">
                <a:solidFill>
                  <a:srgbClr val="000000"/>
                </a:solidFill>
              </a:rPr>
              <a:t>Pain, Depression, Pressure Ulcer Risk and Falls</a:t>
            </a:r>
          </a:p>
          <a:p>
            <a:pPr marL="324331" indent="-171450">
              <a:buFont typeface="Arial"/>
              <a:buChar char="•"/>
            </a:pPr>
            <a:endParaRPr lang="en-US" sz="100" dirty="0">
              <a:solidFill>
                <a:srgbClr val="000000"/>
              </a:solidFill>
            </a:endParaRPr>
          </a:p>
          <a:p>
            <a:pPr marL="685800" indent="-685800">
              <a:buFont typeface="Arial"/>
              <a:buChar char="•"/>
            </a:pPr>
            <a:r>
              <a:rPr lang="en-US" sz="3200" dirty="0">
                <a:solidFill>
                  <a:srgbClr val="000000"/>
                </a:solidFill>
              </a:rPr>
              <a:t>Screenings must be conducted by the clinician responsible for completing the comprehensive assessment during the time frame specified by CMS for completion of the assessment.</a:t>
            </a:r>
          </a:p>
          <a:p>
            <a:pPr marL="324331" indent="-171450">
              <a:buFont typeface="Arial"/>
              <a:buChar char="•"/>
            </a:pPr>
            <a:endParaRPr lang="en-US" sz="100" dirty="0">
              <a:solidFill>
                <a:srgbClr val="000000"/>
              </a:solidFill>
            </a:endParaRPr>
          </a:p>
          <a:p>
            <a:pPr marL="685800" indent="-685800">
              <a:buFont typeface="Arial"/>
              <a:buChar char="•"/>
            </a:pPr>
            <a:r>
              <a:rPr lang="en-US" sz="2800" dirty="0">
                <a:solidFill>
                  <a:srgbClr val="000000"/>
                </a:solidFill>
              </a:rPr>
              <a:t>Used to calculate </a:t>
            </a:r>
            <a:r>
              <a:rPr lang="en-US" sz="2800" b="1" dirty="0">
                <a:solidFill>
                  <a:srgbClr val="000000"/>
                </a:solidFill>
              </a:rPr>
              <a:t>process measures </a:t>
            </a:r>
            <a:r>
              <a:rPr lang="en-US" sz="2800" dirty="0">
                <a:solidFill>
                  <a:srgbClr val="000000"/>
                </a:solidFill>
              </a:rPr>
              <a:t>to capture the agency’s use of </a:t>
            </a:r>
            <a:r>
              <a:rPr lang="en-US" sz="2800" b="1" dirty="0">
                <a:solidFill>
                  <a:srgbClr val="000000"/>
                </a:solidFill>
              </a:rPr>
              <a:t>best practices </a:t>
            </a:r>
            <a:r>
              <a:rPr lang="en-US" sz="2800" dirty="0">
                <a:solidFill>
                  <a:srgbClr val="000000"/>
                </a:solidFill>
              </a:rPr>
              <a:t>(reported on OBQI and Home Health Compare</a:t>
            </a:r>
          </a:p>
          <a:p>
            <a:pPr marL="324331" indent="-171450">
              <a:buFont typeface="Arial"/>
              <a:buChar char="•"/>
            </a:pPr>
            <a:endParaRPr lang="en-US" sz="100" dirty="0">
              <a:solidFill>
                <a:srgbClr val="000000"/>
              </a:solidFill>
            </a:endParaRPr>
          </a:p>
          <a:p>
            <a:pPr marL="324331" indent="-171450">
              <a:buFont typeface="Arial"/>
              <a:buChar char="•"/>
            </a:pPr>
            <a:endParaRPr lang="en-US" sz="100" dirty="0">
              <a:solidFill>
                <a:srgbClr val="000000"/>
              </a:solidFill>
            </a:endParaRPr>
          </a:p>
          <a:p>
            <a:pPr marL="685800" indent="-685800">
              <a:buFont typeface="Arial"/>
              <a:buChar char="•"/>
            </a:pPr>
            <a:r>
              <a:rPr lang="en-US" sz="2800" dirty="0">
                <a:solidFill>
                  <a:srgbClr val="000000"/>
                </a:solidFill>
              </a:rPr>
              <a:t>All standardized, validated tools must include a standard response scale (example scale 0-10). </a:t>
            </a:r>
          </a:p>
          <a:p>
            <a:pPr marL="324331" indent="-171450">
              <a:buFont typeface="Arial"/>
              <a:buChar char="•"/>
            </a:pPr>
            <a:endParaRPr lang="en-US" sz="100" dirty="0">
              <a:solidFill>
                <a:srgbClr val="000000"/>
              </a:solidFill>
            </a:endParaRPr>
          </a:p>
          <a:p>
            <a:pPr marL="685800" indent="-685800">
              <a:buFont typeface="Arial"/>
              <a:buChar char="•"/>
            </a:pPr>
            <a:r>
              <a:rPr lang="en-US" sz="2800" dirty="0">
                <a:solidFill>
                  <a:srgbClr val="000000"/>
                </a:solidFill>
              </a:rPr>
              <a:t>Staff using the tool must be educated and tool administered as directed.  </a:t>
            </a:r>
          </a:p>
          <a:p>
            <a:pPr marL="324331" indent="-171450">
              <a:buFont typeface="Arial"/>
              <a:buChar char="•"/>
            </a:pPr>
            <a:endParaRPr lang="en-US" sz="100" dirty="0">
              <a:solidFill>
                <a:srgbClr val="000000"/>
              </a:solidFill>
            </a:endParaRPr>
          </a:p>
          <a:p>
            <a:pPr marL="685800" indent="-685800">
              <a:buFont typeface="Arial"/>
              <a:buChar char="•"/>
            </a:pPr>
            <a:r>
              <a:rPr lang="en-US" sz="2800" dirty="0">
                <a:solidFill>
                  <a:srgbClr val="000000"/>
                </a:solidFill>
              </a:rPr>
              <a:t>The agency is responsible to determine if the tool meet requirements and if it is appropriate for the patient.</a:t>
            </a:r>
          </a:p>
          <a:p>
            <a:pPr marL="324331" indent="-171450">
              <a:buFont typeface="Arial"/>
              <a:buChar char="•"/>
            </a:pPr>
            <a:endParaRPr lang="en-US" sz="100" dirty="0">
              <a:solidFill>
                <a:srgbClr val="000000"/>
              </a:solidFill>
            </a:endParaRPr>
          </a:p>
          <a:p>
            <a:pPr marL="685800" indent="-685800">
              <a:buFont typeface="Arial"/>
              <a:buChar char="•"/>
            </a:pPr>
            <a:r>
              <a:rPr lang="en-US" sz="2400" dirty="0">
                <a:solidFill>
                  <a:srgbClr val="000000"/>
                </a:solidFill>
              </a:rPr>
              <a:t>CMS does not endorse a specific tool.     </a:t>
            </a:r>
          </a:p>
          <a:p>
            <a:pPr>
              <a:buFont typeface="Arial" panose="020B0604020202020204" pitchFamily="34" charset="0"/>
              <a:buChar char="•"/>
            </a:pPr>
            <a:endParaRPr lang="en-US" sz="2800" dirty="0"/>
          </a:p>
        </p:txBody>
      </p:sp>
      <p:sp>
        <p:nvSpPr>
          <p:cNvPr id="2" name="Slide Number Placeholder 1">
            <a:extLst>
              <a:ext uri="{FF2B5EF4-FFF2-40B4-BE49-F238E27FC236}">
                <a16:creationId xmlns:a16="http://schemas.microsoft.com/office/drawing/2014/main" id="{0AE184C9-E974-4A26-99A9-B3A72C9534A0}"/>
              </a:ext>
            </a:extLst>
          </p:cNvPr>
          <p:cNvSpPr>
            <a:spLocks noGrp="1"/>
          </p:cNvSpPr>
          <p:nvPr>
            <p:ph type="sldNum" sz="quarter" idx="12"/>
          </p:nvPr>
        </p:nvSpPr>
        <p:spPr/>
        <p:txBody>
          <a:bodyPr/>
          <a:lstStyle/>
          <a:p>
            <a:fld id="{895F941F-37F6-4B1F-AEB2-74CB5EFF426C}" type="slidenum">
              <a:rPr lang="en-US" smtClean="0"/>
              <a:pPr/>
              <a:t>331</a:t>
            </a:fld>
            <a:endParaRPr lang="en-US" dirty="0"/>
          </a:p>
        </p:txBody>
      </p:sp>
      <p:pic>
        <p:nvPicPr>
          <p:cNvPr id="5" name="Picture 4">
            <a:extLst>
              <a:ext uri="{FF2B5EF4-FFF2-40B4-BE49-F238E27FC236}">
                <a16:creationId xmlns:a16="http://schemas.microsoft.com/office/drawing/2014/main" id="{CC23C780-9DC6-4C3D-AE99-03E53C9831A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538119" y="7909719"/>
            <a:ext cx="6400800" cy="1458875"/>
          </a:xfrm>
          <a:prstGeom prst="rect">
            <a:avLst/>
          </a:prstGeom>
          <a:noFill/>
          <a:ln>
            <a:noFill/>
          </a:ln>
        </p:spPr>
      </p:pic>
    </p:spTree>
    <p:extLst>
      <p:ext uri="{BB962C8B-B14F-4D97-AF65-F5344CB8AC3E}">
        <p14:creationId xmlns:p14="http://schemas.microsoft.com/office/powerpoint/2010/main" val="2535854543"/>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7257" y="899319"/>
            <a:ext cx="11152770" cy="840177"/>
          </a:xfrm>
        </p:spPr>
        <p:txBody>
          <a:bodyPr>
            <a:normAutofit/>
          </a:bodyPr>
          <a:lstStyle/>
          <a:p>
            <a:pPr algn="ctr"/>
            <a:r>
              <a:rPr lang="en-US" sz="4500" dirty="0">
                <a:solidFill>
                  <a:schemeClr val="accent1"/>
                </a:solidFill>
              </a:rPr>
              <a:t>OASIS D1</a:t>
            </a:r>
          </a:p>
        </p:txBody>
      </p:sp>
      <p:sp>
        <p:nvSpPr>
          <p:cNvPr id="3" name="Content Placeholder 2"/>
          <p:cNvSpPr>
            <a:spLocks noGrp="1"/>
          </p:cNvSpPr>
          <p:nvPr>
            <p:ph idx="1"/>
          </p:nvPr>
        </p:nvSpPr>
        <p:spPr>
          <a:xfrm>
            <a:off x="899319" y="1661319"/>
            <a:ext cx="11152770" cy="893128"/>
          </a:xfrm>
        </p:spPr>
        <p:txBody>
          <a:bodyPr>
            <a:normAutofit/>
          </a:bodyPr>
          <a:lstStyle/>
          <a:p>
            <a:pPr marL="152881" indent="0" algn="ctr"/>
            <a:r>
              <a:rPr lang="en-US" sz="3700" dirty="0">
                <a:solidFill>
                  <a:srgbClr val="000000"/>
                </a:solidFill>
              </a:rPr>
              <a:t>Intervention Synopsis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332</a:t>
            </a:fld>
            <a:endParaRPr lang="en-US" dirty="0"/>
          </a:p>
        </p:txBody>
      </p:sp>
      <p:graphicFrame>
        <p:nvGraphicFramePr>
          <p:cNvPr id="6" name="Table 5"/>
          <p:cNvGraphicFramePr>
            <a:graphicFrameLocks noGrp="1"/>
          </p:cNvGraphicFramePr>
          <p:nvPr>
            <p:extLst/>
          </p:nvPr>
        </p:nvGraphicFramePr>
        <p:xfrm>
          <a:off x="0" y="3413919"/>
          <a:ext cx="13076237" cy="1371600"/>
        </p:xfrm>
        <a:graphic>
          <a:graphicData uri="http://schemas.openxmlformats.org/drawingml/2006/table">
            <a:tbl>
              <a:tblPr firstRow="1" bandRow="1">
                <a:tableStyleId>{5C22544A-7EE6-4342-B048-85BDC9FD1C3A}</a:tableStyleId>
              </a:tblPr>
              <a:tblGrid>
                <a:gridCol w="13076237">
                  <a:extLst>
                    <a:ext uri="{9D8B030D-6E8A-4147-A177-3AD203B41FA5}">
                      <a16:colId xmlns:a16="http://schemas.microsoft.com/office/drawing/2014/main" val="20000"/>
                    </a:ext>
                  </a:extLst>
                </a:gridCol>
              </a:tblGrid>
              <a:tr h="1371600">
                <a:tc>
                  <a:txBody>
                    <a:bodyPr/>
                    <a:lstStyle/>
                    <a:p>
                      <a:pPr algn="ctr"/>
                      <a:r>
                        <a:rPr lang="en-US" sz="3400" dirty="0"/>
                        <a:t>CMS</a:t>
                      </a:r>
                      <a:r>
                        <a:rPr lang="en-US" sz="3400" baseline="0" dirty="0"/>
                        <a:t> Q&amp;A  - Cat. 4b 172.9.5 for M2401</a:t>
                      </a:r>
                      <a:br>
                        <a:rPr lang="en-US" sz="3400" baseline="0" dirty="0"/>
                      </a:br>
                      <a:r>
                        <a:rPr lang="en-US" sz="3400" baseline="0" dirty="0"/>
                        <a:t>Multiple other Q&amp;A for M2401 in Cat. 4b     </a:t>
                      </a:r>
                      <a:endParaRPr lang="en-US" sz="3400" dirty="0"/>
                    </a:p>
                  </a:txBody>
                  <a:tcPr marL="130762" marR="130762" marT="62791" marB="62791">
                    <a:solidFill>
                      <a:schemeClr val="tx1"/>
                    </a:solidFill>
                  </a:tcPr>
                </a:tc>
                <a:extLst>
                  <a:ext uri="{0D108BD9-81ED-4DB2-BD59-A6C34878D82A}">
                    <a16:rowId xmlns:a16="http://schemas.microsoft.com/office/drawing/2014/main" val="10000"/>
                  </a:ext>
                </a:extLst>
              </a:tr>
            </a:tbl>
          </a:graphicData>
        </a:graphic>
      </p:graphicFrame>
      <p:graphicFrame>
        <p:nvGraphicFramePr>
          <p:cNvPr id="5" name="Table 4"/>
          <p:cNvGraphicFramePr>
            <a:graphicFrameLocks noGrp="1"/>
          </p:cNvGraphicFramePr>
          <p:nvPr>
            <p:extLst/>
          </p:nvPr>
        </p:nvGraphicFramePr>
        <p:xfrm>
          <a:off x="0" y="4937919"/>
          <a:ext cx="13076238" cy="1845731"/>
        </p:xfrm>
        <a:graphic>
          <a:graphicData uri="http://schemas.openxmlformats.org/drawingml/2006/table">
            <a:tbl>
              <a:tblPr firstRow="1" bandRow="1">
                <a:tableStyleId>{5C22544A-7EE6-4342-B048-85BDC9FD1C3A}</a:tableStyleId>
              </a:tblPr>
              <a:tblGrid>
                <a:gridCol w="13076238">
                  <a:extLst>
                    <a:ext uri="{9D8B030D-6E8A-4147-A177-3AD203B41FA5}">
                      <a16:colId xmlns:a16="http://schemas.microsoft.com/office/drawing/2014/main" val="20000"/>
                    </a:ext>
                  </a:extLst>
                </a:gridCol>
              </a:tblGrid>
              <a:tr h="1845731">
                <a:tc>
                  <a:txBody>
                    <a:bodyPr/>
                    <a:lstStyle/>
                    <a:p>
                      <a:pPr algn="ctr"/>
                      <a:r>
                        <a:rPr lang="en-US" sz="3600" dirty="0"/>
                        <a:t>FYI:  CMS allows a flow sheet or tracking tool for</a:t>
                      </a:r>
                      <a:r>
                        <a:rPr lang="en-US" sz="3600" baseline="0" dirty="0"/>
                        <a:t> M2401 to help easily staff find the documentation</a:t>
                      </a:r>
                      <a:endParaRPr lang="en-US" sz="3600" dirty="0"/>
                    </a:p>
                  </a:txBody>
                  <a:tcPr marL="130762" marR="130762" marT="62791" marB="62791" anchor="ctr">
                    <a:solidFill>
                      <a:schemeClr val="accent1"/>
                    </a:solidFill>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nvPr>
        </p:nvGraphicFramePr>
        <p:xfrm>
          <a:off x="28462" y="2499519"/>
          <a:ext cx="13076238" cy="725040"/>
        </p:xfrm>
        <a:graphic>
          <a:graphicData uri="http://schemas.openxmlformats.org/drawingml/2006/table">
            <a:tbl>
              <a:tblPr firstRow="1" bandRow="1">
                <a:tableStyleId>{5C22544A-7EE6-4342-B048-85BDC9FD1C3A}</a:tableStyleId>
              </a:tblPr>
              <a:tblGrid>
                <a:gridCol w="13076238">
                  <a:extLst>
                    <a:ext uri="{9D8B030D-6E8A-4147-A177-3AD203B41FA5}">
                      <a16:colId xmlns:a16="http://schemas.microsoft.com/office/drawing/2014/main" val="20000"/>
                    </a:ext>
                  </a:extLst>
                </a:gridCol>
              </a:tblGrid>
              <a:tr h="725040">
                <a:tc>
                  <a:txBody>
                    <a:bodyPr/>
                    <a:lstStyle/>
                    <a:p>
                      <a:pPr algn="ctr"/>
                      <a:endParaRPr lang="en-US" sz="3400" dirty="0"/>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graphicFrame>
        <p:nvGraphicFramePr>
          <p:cNvPr id="8" name="Table 7"/>
          <p:cNvGraphicFramePr>
            <a:graphicFrameLocks noGrp="1"/>
          </p:cNvGraphicFramePr>
          <p:nvPr>
            <p:extLst/>
          </p:nvPr>
        </p:nvGraphicFramePr>
        <p:xfrm>
          <a:off x="-4724" y="6919119"/>
          <a:ext cx="13080962" cy="2209800"/>
        </p:xfrm>
        <a:graphic>
          <a:graphicData uri="http://schemas.openxmlformats.org/drawingml/2006/table">
            <a:tbl>
              <a:tblPr firstRow="1" bandRow="1">
                <a:tableStyleId>{5C22544A-7EE6-4342-B048-85BDC9FD1C3A}</a:tableStyleId>
              </a:tblPr>
              <a:tblGrid>
                <a:gridCol w="13080962">
                  <a:extLst>
                    <a:ext uri="{9D8B030D-6E8A-4147-A177-3AD203B41FA5}">
                      <a16:colId xmlns:a16="http://schemas.microsoft.com/office/drawing/2014/main" val="20000"/>
                    </a:ext>
                  </a:extLst>
                </a:gridCol>
              </a:tblGrid>
              <a:tr h="2209800">
                <a:tc>
                  <a:txBody>
                    <a:bodyPr/>
                    <a:lstStyle/>
                    <a:p>
                      <a:pPr algn="ctr"/>
                      <a:endParaRPr lang="en-US" sz="3200" dirty="0"/>
                    </a:p>
                  </a:txBody>
                  <a:tcPr marL="130762" marR="130762" marT="62791" marB="62791" anchor="ctr">
                    <a:solidFill>
                      <a:srgbClr val="00000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3228212"/>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0A05EA-8D63-4A53-AC22-C0E71A353607}"/>
              </a:ext>
            </a:extLst>
          </p:cNvPr>
          <p:cNvSpPr>
            <a:spLocks noGrp="1"/>
          </p:cNvSpPr>
          <p:nvPr>
            <p:ph type="title"/>
          </p:nvPr>
        </p:nvSpPr>
        <p:spPr>
          <a:xfrm>
            <a:off x="540235" y="518319"/>
            <a:ext cx="12322034" cy="860148"/>
          </a:xfrm>
        </p:spPr>
        <p:txBody>
          <a:bodyPr/>
          <a:lstStyle/>
          <a:p>
            <a:pPr algn="ctr"/>
            <a:r>
              <a:rPr lang="en-US" sz="5400" dirty="0">
                <a:solidFill>
                  <a:schemeClr val="accent1"/>
                </a:solidFill>
              </a:rPr>
              <a:t>M2401 Rows a and b</a:t>
            </a:r>
          </a:p>
        </p:txBody>
      </p:sp>
      <p:sp>
        <p:nvSpPr>
          <p:cNvPr id="6" name="Content Placeholder 5">
            <a:extLst>
              <a:ext uri="{FF2B5EF4-FFF2-40B4-BE49-F238E27FC236}">
                <a16:creationId xmlns:a16="http://schemas.microsoft.com/office/drawing/2014/main" id="{5A592498-4962-4C8C-97D5-C194B45043C0}"/>
              </a:ext>
            </a:extLst>
          </p:cNvPr>
          <p:cNvSpPr>
            <a:spLocks noGrp="1"/>
          </p:cNvSpPr>
          <p:nvPr>
            <p:ph idx="1"/>
          </p:nvPr>
        </p:nvSpPr>
        <p:spPr>
          <a:xfrm>
            <a:off x="540235" y="1487136"/>
            <a:ext cx="11636506" cy="5203383"/>
          </a:xfrm>
        </p:spPr>
        <p:txBody>
          <a:bodyPr/>
          <a:lstStyle/>
          <a:p>
            <a:pPr marL="685800" indent="-685800">
              <a:buFont typeface="Arial" panose="020B0604020202020204" pitchFamily="34" charset="0"/>
              <a:buChar char="•"/>
            </a:pPr>
            <a:r>
              <a:rPr lang="en-US" dirty="0"/>
              <a:t>For rows </a:t>
            </a:r>
            <a:r>
              <a:rPr lang="en-US" b="1" dirty="0">
                <a:solidFill>
                  <a:schemeClr val="accent1"/>
                </a:solidFill>
              </a:rPr>
              <a:t>a and d</a:t>
            </a:r>
            <a:r>
              <a:rPr lang="en-US" dirty="0"/>
              <a:t>, </a:t>
            </a:r>
            <a:r>
              <a:rPr lang="en-US" dirty="0">
                <a:solidFill>
                  <a:schemeClr val="accent1"/>
                </a:solidFill>
              </a:rPr>
              <a:t>BOTH of the interventions </a:t>
            </a:r>
            <a:r>
              <a:rPr lang="en-US" dirty="0"/>
              <a:t>specified in the first column must be both on the physician ordered Plan of Care AND implemented for “Yes” to be selected.</a:t>
            </a:r>
          </a:p>
        </p:txBody>
      </p:sp>
      <p:sp>
        <p:nvSpPr>
          <p:cNvPr id="2" name="Slide Number Placeholder 1">
            <a:extLst>
              <a:ext uri="{FF2B5EF4-FFF2-40B4-BE49-F238E27FC236}">
                <a16:creationId xmlns:a16="http://schemas.microsoft.com/office/drawing/2014/main" id="{3260B3AE-E5A2-4BDB-B3DB-884B0EAA56FD}"/>
              </a:ext>
            </a:extLst>
          </p:cNvPr>
          <p:cNvSpPr>
            <a:spLocks noGrp="1"/>
          </p:cNvSpPr>
          <p:nvPr>
            <p:ph type="sldNum" sz="quarter" idx="12"/>
          </p:nvPr>
        </p:nvSpPr>
        <p:spPr/>
        <p:txBody>
          <a:bodyPr/>
          <a:lstStyle/>
          <a:p>
            <a:fld id="{895F941F-37F6-4B1F-AEB2-74CB5EFF426C}" type="slidenum">
              <a:rPr lang="en-US" smtClean="0"/>
              <a:pPr/>
              <a:t>333</a:t>
            </a:fld>
            <a:endParaRPr lang="en-US" dirty="0"/>
          </a:p>
        </p:txBody>
      </p:sp>
      <p:pic>
        <p:nvPicPr>
          <p:cNvPr id="7" name="Picture 6">
            <a:extLst>
              <a:ext uri="{FF2B5EF4-FFF2-40B4-BE49-F238E27FC236}">
                <a16:creationId xmlns:a16="http://schemas.microsoft.com/office/drawing/2014/main" id="{EA3B8C98-4357-4FFE-B19B-5E29E86E994B}"/>
              </a:ext>
            </a:extLst>
          </p:cNvPr>
          <p:cNvPicPr>
            <a:picLocks noChangeAspect="1"/>
          </p:cNvPicPr>
          <p:nvPr/>
        </p:nvPicPr>
        <p:blipFill>
          <a:blip r:embed="rId3"/>
          <a:stretch>
            <a:fillRect/>
          </a:stretch>
        </p:blipFill>
        <p:spPr>
          <a:xfrm>
            <a:off x="289719" y="4441358"/>
            <a:ext cx="12572550" cy="2249161"/>
          </a:xfrm>
          <a:prstGeom prst="rect">
            <a:avLst/>
          </a:prstGeom>
        </p:spPr>
      </p:pic>
      <p:pic>
        <p:nvPicPr>
          <p:cNvPr id="8" name="Picture 7">
            <a:extLst>
              <a:ext uri="{FF2B5EF4-FFF2-40B4-BE49-F238E27FC236}">
                <a16:creationId xmlns:a16="http://schemas.microsoft.com/office/drawing/2014/main" id="{3404FE64-266B-40E6-8765-C87F89143ACE}"/>
              </a:ext>
            </a:extLst>
          </p:cNvPr>
          <p:cNvPicPr>
            <a:picLocks noChangeAspect="1"/>
          </p:cNvPicPr>
          <p:nvPr/>
        </p:nvPicPr>
        <p:blipFill>
          <a:blip r:embed="rId4"/>
          <a:stretch>
            <a:fillRect/>
          </a:stretch>
        </p:blipFill>
        <p:spPr>
          <a:xfrm>
            <a:off x="289719" y="6832541"/>
            <a:ext cx="12572550" cy="2317504"/>
          </a:xfrm>
          <a:prstGeom prst="rect">
            <a:avLst/>
          </a:prstGeom>
        </p:spPr>
      </p:pic>
    </p:spTree>
    <p:extLst>
      <p:ext uri="{BB962C8B-B14F-4D97-AF65-F5344CB8AC3E}">
        <p14:creationId xmlns:p14="http://schemas.microsoft.com/office/powerpoint/2010/main" val="572471858"/>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76" y="247860"/>
            <a:ext cx="11768614" cy="1052023"/>
          </a:xfrm>
        </p:spPr>
        <p:txBody>
          <a:bodyPr>
            <a:normAutofit/>
          </a:bodyPr>
          <a:lstStyle/>
          <a:p>
            <a:pPr algn="ctr"/>
            <a:r>
              <a:rPr lang="en-US" sz="3700" u="sng" dirty="0">
                <a:solidFill>
                  <a:schemeClr val="accent1"/>
                </a:solidFill>
              </a:rPr>
              <a:t>M2401 Intervention Synopsis P-2</a:t>
            </a:r>
          </a:p>
        </p:txBody>
      </p:sp>
      <p:sp>
        <p:nvSpPr>
          <p:cNvPr id="3" name="Content Placeholder 2"/>
          <p:cNvSpPr>
            <a:spLocks noGrp="1"/>
          </p:cNvSpPr>
          <p:nvPr>
            <p:ph idx="1"/>
          </p:nvPr>
        </p:nvSpPr>
        <p:spPr>
          <a:xfrm>
            <a:off x="670575" y="1508919"/>
            <a:ext cx="12039744" cy="7696200"/>
          </a:xfrm>
        </p:spPr>
        <p:txBody>
          <a:bodyPr>
            <a:noAutofit/>
          </a:bodyPr>
          <a:lstStyle/>
          <a:p>
            <a:pPr marL="571500" indent="-571500">
              <a:buFont typeface="Arial"/>
              <a:buChar char="•"/>
            </a:pPr>
            <a:r>
              <a:rPr lang="en-US" sz="3600" dirty="0">
                <a:solidFill>
                  <a:srgbClr val="000000"/>
                </a:solidFill>
              </a:rPr>
              <a:t>Specific interventions provided by HHA staff, including the assessing clinician, may be reported by the assessing clinician.</a:t>
            </a:r>
          </a:p>
          <a:p>
            <a:pPr marL="324331" indent="-171450">
              <a:buFont typeface="Arial"/>
              <a:buChar char="•"/>
            </a:pPr>
            <a:endParaRPr lang="en-US" sz="1000" dirty="0">
              <a:solidFill>
                <a:srgbClr val="000000"/>
              </a:solidFill>
            </a:endParaRPr>
          </a:p>
          <a:p>
            <a:pPr marL="571500" indent="-571500">
              <a:buFont typeface="Arial"/>
              <a:buChar char="•"/>
            </a:pPr>
            <a:r>
              <a:rPr lang="en-US" sz="3600" b="1" dirty="0">
                <a:solidFill>
                  <a:srgbClr val="000000"/>
                </a:solidFill>
              </a:rPr>
              <a:t>Example:  </a:t>
            </a:r>
            <a:r>
              <a:rPr lang="en-US" sz="3600" dirty="0">
                <a:solidFill>
                  <a:srgbClr val="000000"/>
                </a:solidFill>
              </a:rPr>
              <a:t>if the RN finds a patient to be at risk for falls, and the physical therapist implements fall prevention interventions included on the POC prior to the end of the allowed assessment time frame, the RN may select “Yes” for Row b .</a:t>
            </a:r>
          </a:p>
          <a:p>
            <a:pPr marL="324331" indent="-171450">
              <a:buFont typeface="Arial"/>
              <a:buChar char="•"/>
            </a:pPr>
            <a:endParaRPr lang="en-US" sz="1000" dirty="0">
              <a:solidFill>
                <a:srgbClr val="000000"/>
              </a:solidFill>
            </a:endParaRPr>
          </a:p>
          <a:p>
            <a:pPr marL="571500" indent="-571500">
              <a:buFont typeface="Arial"/>
              <a:buChar char="•"/>
            </a:pPr>
            <a:r>
              <a:rPr lang="en-US" sz="3600" b="1" dirty="0">
                <a:solidFill>
                  <a:srgbClr val="000000"/>
                </a:solidFill>
              </a:rPr>
              <a:t>Best Answers</a:t>
            </a:r>
            <a:r>
              <a:rPr lang="en-US" sz="3600" dirty="0">
                <a:solidFill>
                  <a:srgbClr val="000000"/>
                </a:solidFill>
              </a:rPr>
              <a:t>: Yes, if unable then NA and hopefully not NO.</a:t>
            </a:r>
          </a:p>
          <a:p>
            <a:pPr marL="724381" indent="-571500">
              <a:buFont typeface="Arial"/>
              <a:buChar char="•"/>
            </a:pPr>
            <a:endParaRPr lang="en-US" sz="32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334</a:t>
            </a:fld>
            <a:endParaRPr lang="en-US" dirty="0"/>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749" y="165241"/>
            <a:ext cx="11768614" cy="789890"/>
          </a:xfrm>
        </p:spPr>
        <p:txBody>
          <a:bodyPr>
            <a:normAutofit/>
          </a:bodyPr>
          <a:lstStyle/>
          <a:p>
            <a:pPr algn="ctr"/>
            <a:r>
              <a:rPr lang="en-US" sz="3700" u="sng" dirty="0">
                <a:solidFill>
                  <a:schemeClr val="accent1"/>
                </a:solidFill>
              </a:rPr>
              <a:t>M2401 Intervention Synopsis P-2</a:t>
            </a:r>
          </a:p>
        </p:txBody>
      </p:sp>
      <p:sp>
        <p:nvSpPr>
          <p:cNvPr id="3" name="Content Placeholder 2"/>
          <p:cNvSpPr>
            <a:spLocks noGrp="1"/>
          </p:cNvSpPr>
          <p:nvPr>
            <p:ph idx="1"/>
          </p:nvPr>
        </p:nvSpPr>
        <p:spPr>
          <a:xfrm>
            <a:off x="435876" y="837212"/>
            <a:ext cx="12095520" cy="8581426"/>
          </a:xfrm>
        </p:spPr>
        <p:txBody>
          <a:bodyPr>
            <a:noAutofit/>
          </a:bodyPr>
          <a:lstStyle/>
          <a:p>
            <a:pPr marL="324331" indent="-171450">
              <a:buFont typeface="Arial"/>
              <a:buChar char="•"/>
            </a:pPr>
            <a:endParaRPr lang="en-US" sz="500" b="1" dirty="0"/>
          </a:p>
          <a:p>
            <a:pPr marL="685800" indent="-685800">
              <a:buFont typeface="Arial"/>
              <a:buChar char="•"/>
            </a:pPr>
            <a:r>
              <a:rPr lang="en-US" sz="3200" b="1" dirty="0">
                <a:solidFill>
                  <a:srgbClr val="000000"/>
                </a:solidFill>
              </a:rPr>
              <a:t>Select Response </a:t>
            </a:r>
            <a:r>
              <a:rPr lang="en-US" sz="2800" b="1" dirty="0">
                <a:solidFill>
                  <a:srgbClr val="000000"/>
                </a:solidFill>
              </a:rPr>
              <a:t>“Yes” </a:t>
            </a:r>
            <a:r>
              <a:rPr lang="en-US" sz="2800" dirty="0">
                <a:solidFill>
                  <a:srgbClr val="000000"/>
                </a:solidFill>
              </a:rPr>
              <a:t>- </a:t>
            </a:r>
            <a:r>
              <a:rPr lang="en-US" sz="3200" dirty="0">
                <a:solidFill>
                  <a:srgbClr val="000000"/>
                </a:solidFill>
              </a:rPr>
              <a:t>If the clinical intervention was included in the POC AND evidence it was implemented for each of these specified rows at the time of or at any time since the most recent OASIS assessment. “Yes” may be selected even if the “formal” assessment was not done, or did not suggest a need for the particular intervention.</a:t>
            </a:r>
          </a:p>
          <a:p>
            <a:pPr marL="324331" indent="-171450">
              <a:buFont typeface="Arial"/>
              <a:buChar char="•"/>
            </a:pPr>
            <a:endParaRPr lang="en-US" sz="500" dirty="0">
              <a:solidFill>
                <a:srgbClr val="000000"/>
              </a:solidFill>
            </a:endParaRPr>
          </a:p>
          <a:p>
            <a:pPr marL="685800" indent="-685800">
              <a:buFont typeface="Arial"/>
              <a:buChar char="•"/>
            </a:pPr>
            <a:r>
              <a:rPr lang="en-US" sz="3200" b="1" dirty="0">
                <a:solidFill>
                  <a:srgbClr val="000000"/>
                </a:solidFill>
              </a:rPr>
              <a:t>Select Response “No” </a:t>
            </a:r>
            <a:r>
              <a:rPr lang="en-US" sz="3200" dirty="0">
                <a:solidFill>
                  <a:srgbClr val="000000"/>
                </a:solidFill>
              </a:rPr>
              <a:t>- If the intervention was on the POC but not implemented OR if the intervention was implemented but not on the POC – unless “NA” applies.  </a:t>
            </a:r>
          </a:p>
          <a:p>
            <a:pPr marL="324331" indent="-171450">
              <a:buFont typeface="Arial"/>
              <a:buChar char="•"/>
            </a:pPr>
            <a:endParaRPr lang="en-US" sz="500" dirty="0">
              <a:solidFill>
                <a:srgbClr val="000000"/>
              </a:solidFill>
            </a:endParaRPr>
          </a:p>
          <a:p>
            <a:pPr marL="685800" indent="-685800">
              <a:buFont typeface="Arial"/>
              <a:buChar char="•"/>
            </a:pPr>
            <a:r>
              <a:rPr lang="en-US" sz="3200" b="1" dirty="0">
                <a:solidFill>
                  <a:srgbClr val="000000"/>
                </a:solidFill>
              </a:rPr>
              <a:t>“NA” </a:t>
            </a:r>
            <a:r>
              <a:rPr lang="en-US" sz="3200" dirty="0">
                <a:solidFill>
                  <a:srgbClr val="000000"/>
                </a:solidFill>
              </a:rPr>
              <a:t>– If plan/intervention specified in each row is Not applicable to this patient.  To select “NA” – must have completed a standardized, validated assessment when those assessment are included in “NA” box.  Each assessment completed must indicate NO RISK.</a:t>
            </a:r>
          </a:p>
          <a:p>
            <a:pPr marL="324331" indent="-171450">
              <a:buFont typeface="Arial"/>
              <a:buChar char="•"/>
            </a:pPr>
            <a:endParaRPr lang="en-US" sz="500" dirty="0">
              <a:solidFill>
                <a:srgbClr val="000000"/>
              </a:solidFill>
            </a:endParaRPr>
          </a:p>
          <a:p>
            <a:pPr marL="324331" indent="-171450">
              <a:buFont typeface="Arial"/>
              <a:buChar char="•"/>
            </a:pPr>
            <a:endParaRPr lang="en-US" sz="500" dirty="0">
              <a:solidFill>
                <a:srgbClr val="000000"/>
              </a:solidFill>
            </a:endParaRPr>
          </a:p>
          <a:p>
            <a:pPr marL="685800" indent="-685800">
              <a:buFont typeface="Arial"/>
              <a:buChar char="•"/>
            </a:pPr>
            <a:r>
              <a:rPr lang="en-US" sz="3200" b="1" dirty="0">
                <a:solidFill>
                  <a:srgbClr val="000000"/>
                </a:solidFill>
              </a:rPr>
              <a:t>NO</a:t>
            </a:r>
            <a:r>
              <a:rPr lang="en-US" sz="3200" dirty="0">
                <a:solidFill>
                  <a:srgbClr val="000000"/>
                </a:solidFill>
              </a:rPr>
              <a:t>  - Document why not.</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335</a:t>
            </a:fld>
            <a:endParaRPr lang="en-US" dirty="0"/>
          </a:p>
        </p:txBody>
      </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213519"/>
            <a:ext cx="13076238" cy="1321915"/>
          </a:xfrm>
        </p:spPr>
        <p:txBody>
          <a:bodyPr>
            <a:noAutofit/>
          </a:bodyPr>
          <a:lstStyle/>
          <a:p>
            <a:pPr algn="ctr"/>
            <a:r>
              <a:rPr lang="en-US" sz="4000" u="sng" spc="-300" dirty="0">
                <a:solidFill>
                  <a:schemeClr val="accent1"/>
                </a:solidFill>
              </a:rPr>
              <a:t>Office Clinician Assist with Discharge Record Review for “Responses”</a:t>
            </a:r>
          </a:p>
        </p:txBody>
      </p:sp>
      <p:sp>
        <p:nvSpPr>
          <p:cNvPr id="6" name="Content Placeholder 5"/>
          <p:cNvSpPr>
            <a:spLocks noGrp="1"/>
          </p:cNvSpPr>
          <p:nvPr>
            <p:ph idx="1"/>
          </p:nvPr>
        </p:nvSpPr>
        <p:spPr>
          <a:xfrm>
            <a:off x="518319" y="1585119"/>
            <a:ext cx="11768614" cy="7436950"/>
          </a:xfrm>
        </p:spPr>
        <p:txBody>
          <a:bodyPr>
            <a:noAutofit/>
          </a:bodyPr>
          <a:lstStyle/>
          <a:p>
            <a:pPr marL="685800" indent="-685800">
              <a:buFont typeface="Arial"/>
              <a:buChar char="•"/>
            </a:pPr>
            <a:r>
              <a:rPr lang="en-US" sz="3200" dirty="0">
                <a:solidFill>
                  <a:schemeClr val="tx1"/>
                </a:solidFill>
              </a:rPr>
              <a:t>CMS encourages a tracking form for these sections</a:t>
            </a:r>
          </a:p>
          <a:p>
            <a:pPr marL="685800" indent="-685800">
              <a:buFont typeface="Arial"/>
              <a:buChar char="•"/>
            </a:pPr>
            <a:r>
              <a:rPr lang="en-US" sz="3200" dirty="0">
                <a:solidFill>
                  <a:schemeClr val="tx1"/>
                </a:solidFill>
              </a:rPr>
              <a:t>CMS qualifications as a clinician – RN, PT, SLP, OT</a:t>
            </a:r>
          </a:p>
          <a:p>
            <a:pPr lvl="1"/>
            <a:r>
              <a:rPr lang="en-US" sz="3200" dirty="0">
                <a:solidFill>
                  <a:schemeClr val="tx1"/>
                </a:solidFill>
              </a:rPr>
              <a:t>Review record for responses to non-assessment items</a:t>
            </a:r>
          </a:p>
          <a:p>
            <a:pPr lvl="1"/>
            <a:r>
              <a:rPr lang="en-US" sz="3200" dirty="0">
                <a:solidFill>
                  <a:schemeClr val="tx1"/>
                </a:solidFill>
              </a:rPr>
              <a:t>Communicates findings back to the assessing clinician</a:t>
            </a:r>
          </a:p>
          <a:p>
            <a:pPr lvl="1"/>
            <a:r>
              <a:rPr lang="en-US" sz="3200" dirty="0">
                <a:solidFill>
                  <a:schemeClr val="tx1"/>
                </a:solidFill>
              </a:rPr>
              <a:t>Information then validated by the assessing clinician</a:t>
            </a:r>
          </a:p>
          <a:p>
            <a:pPr lvl="1"/>
            <a:r>
              <a:rPr lang="en-US" sz="3200" dirty="0">
                <a:solidFill>
                  <a:schemeClr val="tx1"/>
                </a:solidFill>
              </a:rPr>
              <a:t>Examples:  M1511 Heart Failure Follow – Up</a:t>
            </a:r>
          </a:p>
          <a:p>
            <a:pPr lvl="2"/>
            <a:r>
              <a:rPr lang="en-US" sz="3200" dirty="0">
                <a:solidFill>
                  <a:schemeClr val="tx1"/>
                </a:solidFill>
              </a:rPr>
              <a:t>M2003 Medication Follow – Up</a:t>
            </a:r>
          </a:p>
          <a:p>
            <a:pPr lvl="2"/>
            <a:r>
              <a:rPr lang="en-US" sz="3200" dirty="0">
                <a:solidFill>
                  <a:schemeClr val="tx1"/>
                </a:solidFill>
              </a:rPr>
              <a:t>M2016 Patient/Caregiver Drug Education Intervention</a:t>
            </a:r>
          </a:p>
          <a:p>
            <a:pPr lvl="2"/>
            <a:r>
              <a:rPr lang="en-US" sz="3200" dirty="0">
                <a:solidFill>
                  <a:schemeClr val="tx1"/>
                </a:solidFill>
              </a:rPr>
              <a:t>M2250 POC Synopsis</a:t>
            </a:r>
          </a:p>
          <a:p>
            <a:pPr lvl="2"/>
            <a:r>
              <a:rPr lang="en-US" sz="3200" dirty="0">
                <a:solidFill>
                  <a:schemeClr val="tx1"/>
                </a:solidFill>
              </a:rPr>
              <a:t>M2401 Intervention Synopsis</a:t>
            </a:r>
          </a:p>
          <a:p>
            <a:pPr marL="1285372" lvl="2" indent="0">
              <a:buNone/>
            </a:pPr>
            <a:endParaRPr lang="en-US" sz="3200" dirty="0">
              <a:solidFill>
                <a:schemeClr val="tx1"/>
              </a:solidFill>
            </a:endParaRPr>
          </a:p>
          <a:p>
            <a:pPr marL="685800" indent="-685800">
              <a:buFont typeface="Arial"/>
              <a:buChar char="•"/>
            </a:pPr>
            <a:r>
              <a:rPr lang="en-US" sz="3200" dirty="0">
                <a:solidFill>
                  <a:schemeClr val="tx1"/>
                </a:solidFill>
              </a:rPr>
              <a:t>*Still only one clinician completes the actual assessment</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336</a:t>
            </a:fld>
            <a:endParaRPr lang="en-US" dirty="0"/>
          </a:p>
        </p:txBody>
      </p:sp>
    </p:spTree>
    <p:extLst>
      <p:ext uri="{BB962C8B-B14F-4D97-AF65-F5344CB8AC3E}">
        <p14:creationId xmlns:p14="http://schemas.microsoft.com/office/powerpoint/2010/main" val="130248319"/>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30137" y="4216673"/>
            <a:ext cx="12691359" cy="5201965"/>
          </a:xfrm>
        </p:spPr>
        <p:txBody>
          <a:bodyPr anchor="t">
            <a:noAutofit/>
          </a:bodyPr>
          <a:lstStyle/>
          <a:p>
            <a:pPr marL="395288" indent="-314325">
              <a:spcBef>
                <a:spcPts val="0"/>
              </a:spcBef>
              <a:buFont typeface="Arial"/>
              <a:buChar char="•"/>
            </a:pPr>
            <a:r>
              <a:rPr lang="en-US" b="1" dirty="0"/>
              <a:t>“0”</a:t>
            </a:r>
            <a:r>
              <a:rPr lang="en-US" dirty="0"/>
              <a:t>- No – no ER visits</a:t>
            </a:r>
          </a:p>
          <a:p>
            <a:pPr marL="395288" lvl="1" indent="-314325">
              <a:spcBef>
                <a:spcPts val="0"/>
              </a:spcBef>
              <a:buFont typeface="Arial"/>
              <a:buChar char="•"/>
            </a:pPr>
            <a:r>
              <a:rPr lang="en-US" sz="2800" b="1" dirty="0">
                <a:solidFill>
                  <a:srgbClr val="000000"/>
                </a:solidFill>
              </a:rPr>
              <a:t>N0</a:t>
            </a:r>
            <a:r>
              <a:rPr lang="en-US" sz="2800" dirty="0">
                <a:solidFill>
                  <a:srgbClr val="000000"/>
                </a:solidFill>
              </a:rPr>
              <a:t> - (can be marked if patient was directly admitted to the hospital and not treated or evaluated in ER/ED)</a:t>
            </a:r>
            <a:endParaRPr lang="en-US" sz="2800" dirty="0"/>
          </a:p>
          <a:p>
            <a:pPr marL="395288" indent="-314325">
              <a:spcBef>
                <a:spcPts val="0"/>
              </a:spcBef>
              <a:buFont typeface="Arial" panose="020B0604020202020204" pitchFamily="34" charset="0"/>
              <a:buChar char="•"/>
            </a:pPr>
            <a:r>
              <a:rPr lang="en-US" b="1" dirty="0"/>
              <a:t>“1” </a:t>
            </a:r>
            <a:r>
              <a:rPr lang="en-US" dirty="0"/>
              <a:t>– Yes, used hospital emergency department WITHOUT hospital admission</a:t>
            </a:r>
          </a:p>
          <a:p>
            <a:pPr marL="395288" indent="-314325">
              <a:spcBef>
                <a:spcPts val="0"/>
              </a:spcBef>
              <a:buFont typeface="Arial" panose="020B0604020202020204" pitchFamily="34" charset="0"/>
              <a:buChar char="•"/>
            </a:pPr>
            <a:r>
              <a:rPr lang="en-US" b="1" dirty="0"/>
              <a:t>“1” </a:t>
            </a:r>
            <a:r>
              <a:rPr lang="en-US" dirty="0"/>
              <a:t>– Yes, went to ER was held and released.</a:t>
            </a:r>
          </a:p>
          <a:p>
            <a:pPr marL="395288" indent="-314325">
              <a:spcBef>
                <a:spcPts val="0"/>
              </a:spcBef>
              <a:buFont typeface="Arial" panose="020B0604020202020204" pitchFamily="34" charset="0"/>
              <a:buChar char="•"/>
            </a:pPr>
            <a:r>
              <a:rPr lang="en-US" dirty="0"/>
              <a:t>“1” – Yes, went to ER was held at hospital for observation without admission.</a:t>
            </a:r>
          </a:p>
          <a:p>
            <a:pPr marL="395288" indent="-314325">
              <a:spcBef>
                <a:spcPts val="0"/>
              </a:spcBef>
              <a:buFont typeface="Arial" panose="020B0604020202020204" pitchFamily="34" charset="0"/>
              <a:buChar char="•"/>
            </a:pPr>
            <a:r>
              <a:rPr lang="en-US" b="1" dirty="0"/>
              <a:t>“2” </a:t>
            </a:r>
            <a:r>
              <a:rPr lang="en-US" dirty="0"/>
              <a:t>– Yes, used hospital emergency department WITH hospital admission </a:t>
            </a:r>
            <a:br>
              <a:rPr lang="en-US" dirty="0"/>
            </a:br>
            <a:r>
              <a:rPr lang="en-US" dirty="0"/>
              <a:t>(went to ER then admitted to hospital) </a:t>
            </a:r>
          </a:p>
          <a:p>
            <a:pPr marL="395288" indent="-314325">
              <a:spcBef>
                <a:spcPts val="0"/>
              </a:spcBef>
              <a:buFont typeface="Arial" panose="020B0604020202020204" pitchFamily="34" charset="0"/>
              <a:buChar char="•"/>
            </a:pPr>
            <a:r>
              <a:rPr lang="en-US" b="1" dirty="0"/>
              <a:t>“2” </a:t>
            </a:r>
            <a:r>
              <a:rPr lang="en-US" dirty="0"/>
              <a:t>– Multiple ER visits and any of them resulted in hospital admission</a:t>
            </a:r>
          </a:p>
          <a:p>
            <a:pPr marL="395288" indent="-314325">
              <a:spcBef>
                <a:spcPts val="0"/>
              </a:spcBef>
              <a:buFont typeface="Arial" panose="020B0604020202020204" pitchFamily="34" charset="0"/>
              <a:buChar char="•"/>
            </a:pPr>
            <a:r>
              <a:rPr lang="en-US" b="1" dirty="0"/>
              <a:t>UK</a:t>
            </a:r>
            <a:r>
              <a:rPr lang="en-US" dirty="0"/>
              <a:t> - Unknown</a:t>
            </a:r>
          </a:p>
          <a:p>
            <a:pPr marL="395288" indent="-314325">
              <a:spcBef>
                <a:spcPts val="0"/>
              </a:spcBef>
              <a:buFont typeface="Arial" panose="020B0604020202020204" pitchFamily="34" charset="0"/>
              <a:buChar char="•"/>
            </a:pPr>
            <a:r>
              <a:rPr lang="en-US" dirty="0"/>
              <a:t>Look back to the most recent SOC/ROC OASIS assessment and includes </a:t>
            </a:r>
            <a:br>
              <a:rPr lang="en-US" dirty="0"/>
            </a:br>
            <a:r>
              <a:rPr lang="en-US" dirty="0"/>
              <a:t>current events.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337</a:t>
            </a:fld>
            <a:endParaRPr lang="en-US" dirty="0"/>
          </a:p>
        </p:txBody>
      </p:sp>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87" y="228596"/>
            <a:ext cx="13076238" cy="3873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3829881197"/>
              </p:ext>
            </p:extLst>
          </p:nvPr>
        </p:nvGraphicFramePr>
        <p:xfrm>
          <a:off x="11845294" y="1171224"/>
          <a:ext cx="941225" cy="648840"/>
        </p:xfrm>
        <a:graphic>
          <a:graphicData uri="http://schemas.openxmlformats.org/drawingml/2006/table">
            <a:tbl>
              <a:tblPr firstRow="1" bandRow="1">
                <a:tableStyleId>{5C22544A-7EE6-4342-B048-85BDC9FD1C3A}</a:tableStyleId>
              </a:tblPr>
              <a:tblGrid>
                <a:gridCol w="941225">
                  <a:extLst>
                    <a:ext uri="{9D8B030D-6E8A-4147-A177-3AD203B41FA5}">
                      <a16:colId xmlns:a16="http://schemas.microsoft.com/office/drawing/2014/main" val="20000"/>
                    </a:ext>
                  </a:extLst>
                </a:gridCol>
              </a:tblGrid>
              <a:tr h="648840">
                <a:tc>
                  <a:txBody>
                    <a:bodyPr/>
                    <a:lstStyle/>
                    <a:p>
                      <a:r>
                        <a:rPr lang="en-US" sz="3400" dirty="0"/>
                        <a:t>O-1</a:t>
                      </a:r>
                    </a:p>
                  </a:txBody>
                  <a:tcPr marL="130762" marR="130762" marT="62791" marB="62791">
                    <a:solidFill>
                      <a:srgbClr val="000000"/>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9" y="137319"/>
            <a:ext cx="11768614" cy="762000"/>
          </a:xfrm>
        </p:spPr>
        <p:txBody>
          <a:bodyPr>
            <a:normAutofit/>
          </a:bodyPr>
          <a:lstStyle/>
          <a:p>
            <a:pPr algn="ctr"/>
            <a:r>
              <a:rPr lang="en-US" sz="3700" u="sng" dirty="0">
                <a:solidFill>
                  <a:schemeClr val="accent1"/>
                </a:solidFill>
              </a:rPr>
              <a:t>M2300 Emergent Care 0-2</a:t>
            </a:r>
          </a:p>
        </p:txBody>
      </p:sp>
      <p:sp>
        <p:nvSpPr>
          <p:cNvPr id="3" name="Content Placeholder 2"/>
          <p:cNvSpPr>
            <a:spLocks noGrp="1"/>
          </p:cNvSpPr>
          <p:nvPr>
            <p:ph idx="1"/>
          </p:nvPr>
        </p:nvSpPr>
        <p:spPr>
          <a:xfrm>
            <a:off x="365919" y="594519"/>
            <a:ext cx="12420600" cy="8496073"/>
          </a:xfrm>
        </p:spPr>
        <p:txBody>
          <a:bodyPr>
            <a:noAutofit/>
          </a:bodyPr>
          <a:lstStyle/>
          <a:p>
            <a:pPr marL="324331" indent="-171450">
              <a:buFont typeface="Arial"/>
              <a:buChar char="•"/>
            </a:pPr>
            <a:endParaRPr lang="en-US" sz="500" dirty="0">
              <a:solidFill>
                <a:srgbClr val="000000"/>
              </a:solidFill>
            </a:endParaRPr>
          </a:p>
          <a:p>
            <a:pPr>
              <a:buFont typeface="Arial"/>
              <a:buChar char="•"/>
            </a:pPr>
            <a:r>
              <a:rPr lang="en-US" sz="3200" b="1" dirty="0">
                <a:solidFill>
                  <a:srgbClr val="000000"/>
                </a:solidFill>
              </a:rPr>
              <a:t>Select Response “2” - </a:t>
            </a:r>
            <a:r>
              <a:rPr lang="en-US" sz="3200" dirty="0">
                <a:solidFill>
                  <a:srgbClr val="000000"/>
                </a:solidFill>
              </a:rPr>
              <a:t>If the patient went to the hospital emergency department and was subsequently </a:t>
            </a:r>
            <a:r>
              <a:rPr lang="en-US" sz="3200" b="1" dirty="0">
                <a:solidFill>
                  <a:srgbClr val="000000"/>
                </a:solidFill>
              </a:rPr>
              <a:t>admitted</a:t>
            </a:r>
            <a:r>
              <a:rPr lang="en-US" sz="3200" dirty="0">
                <a:solidFill>
                  <a:srgbClr val="000000"/>
                </a:solidFill>
              </a:rPr>
              <a:t> to the hospital (complete a Transferred to Inpatient Facility – Patient Not Discharged From Agency, RFA 6 assuming the patient stay was for 24 hours or more for reasons other than diagnostic testing).</a:t>
            </a:r>
            <a:endParaRPr lang="en-US" sz="3200" b="1" dirty="0">
              <a:solidFill>
                <a:srgbClr val="000000"/>
              </a:solidFill>
            </a:endParaRPr>
          </a:p>
          <a:p>
            <a:pPr marL="324331" indent="-171450">
              <a:buFont typeface="Arial"/>
              <a:buChar char="•"/>
            </a:pPr>
            <a:endParaRPr lang="en-US" sz="500" b="1" dirty="0">
              <a:solidFill>
                <a:srgbClr val="000000"/>
              </a:solidFill>
            </a:endParaRPr>
          </a:p>
          <a:p>
            <a:pPr marL="324331" indent="-171450">
              <a:buFont typeface="Arial"/>
              <a:buChar char="•"/>
            </a:pPr>
            <a:endParaRPr lang="en-US" sz="300" b="1" dirty="0">
              <a:solidFill>
                <a:srgbClr val="000000"/>
              </a:solidFill>
            </a:endParaRPr>
          </a:p>
          <a:p>
            <a:pPr>
              <a:buFont typeface="Arial"/>
              <a:buChar char="•"/>
            </a:pPr>
            <a:r>
              <a:rPr lang="en-US" sz="3200" b="1" dirty="0">
                <a:solidFill>
                  <a:srgbClr val="000000"/>
                </a:solidFill>
              </a:rPr>
              <a:t>**Select Response “1</a:t>
            </a:r>
            <a:r>
              <a:rPr lang="en-US" sz="3200" dirty="0">
                <a:solidFill>
                  <a:srgbClr val="000000"/>
                </a:solidFill>
              </a:rPr>
              <a:t>” - When a patient </a:t>
            </a:r>
            <a:r>
              <a:rPr lang="en-US" sz="3200" b="1" dirty="0">
                <a:solidFill>
                  <a:srgbClr val="000000"/>
                </a:solidFill>
              </a:rPr>
              <a:t>dies in a hospital </a:t>
            </a:r>
            <a:r>
              <a:rPr lang="en-US" sz="3200" dirty="0">
                <a:solidFill>
                  <a:srgbClr val="000000"/>
                </a:solidFill>
              </a:rPr>
              <a:t>emergency department (complete a Transferred to Inpatient Facility-Discharge from Agency, RFA 7).</a:t>
            </a:r>
          </a:p>
          <a:p>
            <a:pPr marL="324331" indent="-171450">
              <a:buFont typeface="Arial"/>
              <a:buChar char="•"/>
            </a:pPr>
            <a:endParaRPr lang="en-US" sz="500" dirty="0">
              <a:solidFill>
                <a:srgbClr val="000000"/>
              </a:solidFill>
            </a:endParaRPr>
          </a:p>
          <a:p>
            <a:pPr>
              <a:buFont typeface="Arial"/>
              <a:buChar char="•"/>
            </a:pPr>
            <a:r>
              <a:rPr lang="en-US" sz="3200" b="1" dirty="0">
                <a:solidFill>
                  <a:srgbClr val="000000"/>
                </a:solidFill>
              </a:rPr>
              <a:t>Response “0” </a:t>
            </a:r>
            <a:r>
              <a:rPr lang="en-US" sz="3200" dirty="0">
                <a:solidFill>
                  <a:srgbClr val="000000"/>
                </a:solidFill>
              </a:rPr>
              <a:t>– No  If the patient is admitted to the hospital for a stay requiring an OASIS Transfer – Response 0 – No should </a:t>
            </a:r>
            <a:r>
              <a:rPr lang="en-US" sz="3200" b="1" dirty="0">
                <a:solidFill>
                  <a:srgbClr val="000000"/>
                </a:solidFill>
              </a:rPr>
              <a:t>only be marked if</a:t>
            </a:r>
            <a:r>
              <a:rPr lang="en-US" sz="3200" dirty="0">
                <a:solidFill>
                  <a:srgbClr val="000000"/>
                </a:solidFill>
              </a:rPr>
              <a:t> the </a:t>
            </a:r>
            <a:r>
              <a:rPr lang="en-US" sz="3200" b="1" dirty="0">
                <a:solidFill>
                  <a:srgbClr val="000000"/>
                </a:solidFill>
              </a:rPr>
              <a:t>patient was directly admitted </a:t>
            </a:r>
            <a:r>
              <a:rPr lang="en-US" sz="3200" dirty="0">
                <a:solidFill>
                  <a:srgbClr val="000000"/>
                </a:solidFill>
              </a:rPr>
              <a:t>to the hospital and was not treated or evaluated in the ER and the patient has had no other emergency department visits at or since the most recent SOC/ROC.</a:t>
            </a:r>
          </a:p>
          <a:p>
            <a:pPr>
              <a:buFont typeface="Arial"/>
              <a:buChar char="•"/>
            </a:pPr>
            <a:r>
              <a:rPr lang="en-US" sz="3200" b="1" dirty="0">
                <a:solidFill>
                  <a:srgbClr val="000000"/>
                </a:solidFill>
              </a:rPr>
              <a:t>Response 1 and 2 </a:t>
            </a:r>
            <a:r>
              <a:rPr lang="en-US" sz="3200" dirty="0">
                <a:solidFill>
                  <a:srgbClr val="000000"/>
                </a:solidFill>
              </a:rPr>
              <a:t>– “hospital admission” is defined as admission to a hospital where the stay is for 24 hours or longer, for reasons other than diagnostic testing.</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338</a:t>
            </a:fld>
            <a:endParaRPr lang="en-US" dirty="0"/>
          </a:p>
        </p:txBody>
      </p:sp>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319" y="213519"/>
            <a:ext cx="12322035" cy="860148"/>
          </a:xfrm>
        </p:spPr>
        <p:txBody>
          <a:bodyPr>
            <a:normAutofit/>
          </a:bodyPr>
          <a:lstStyle/>
          <a:p>
            <a:pPr algn="ctr"/>
            <a:r>
              <a:rPr lang="en-US" sz="3700" u="sng" dirty="0">
                <a:solidFill>
                  <a:schemeClr val="accent1"/>
                </a:solidFill>
              </a:rPr>
              <a:t>M2300 Emergent Care O-1</a:t>
            </a:r>
            <a:endParaRPr lang="en-US" sz="3700" dirty="0">
              <a:solidFill>
                <a:schemeClr val="accent1"/>
              </a:solidFill>
            </a:endParaRPr>
          </a:p>
        </p:txBody>
      </p:sp>
      <p:sp>
        <p:nvSpPr>
          <p:cNvPr id="3" name="Content Placeholder 2"/>
          <p:cNvSpPr>
            <a:spLocks noGrp="1"/>
          </p:cNvSpPr>
          <p:nvPr>
            <p:ph idx="1"/>
          </p:nvPr>
        </p:nvSpPr>
        <p:spPr>
          <a:xfrm>
            <a:off x="670719" y="1127919"/>
            <a:ext cx="11768614" cy="6904606"/>
          </a:xfrm>
        </p:spPr>
        <p:txBody>
          <a:bodyPr/>
          <a:lstStyle/>
          <a:p>
            <a:r>
              <a:rPr lang="en-US" sz="5400" dirty="0">
                <a:solidFill>
                  <a:srgbClr val="000000"/>
                </a:solidFill>
              </a:rPr>
              <a:t>Excludes:</a:t>
            </a:r>
          </a:p>
          <a:p>
            <a:pPr marL="152880" indent="0"/>
            <a:endParaRPr lang="en-US" sz="1100" dirty="0">
              <a:solidFill>
                <a:srgbClr val="000000"/>
              </a:solidFill>
            </a:endParaRPr>
          </a:p>
          <a:p>
            <a:pPr lvl="1"/>
            <a:r>
              <a:rPr lang="en-US" sz="3600" dirty="0">
                <a:solidFill>
                  <a:srgbClr val="000000"/>
                </a:solidFill>
              </a:rPr>
              <a:t>Urgent care services </a:t>
            </a:r>
            <a:r>
              <a:rPr lang="en-US" sz="3600" b="1" dirty="0">
                <a:solidFill>
                  <a:srgbClr val="000000"/>
                </a:solidFill>
              </a:rPr>
              <a:t>not</a:t>
            </a:r>
            <a:r>
              <a:rPr lang="en-US" sz="3600" dirty="0">
                <a:solidFill>
                  <a:srgbClr val="000000"/>
                </a:solidFill>
              </a:rPr>
              <a:t> provided in a hospital emergency department.</a:t>
            </a:r>
          </a:p>
          <a:p>
            <a:pPr marL="652294" lvl="1" indent="0">
              <a:buNone/>
            </a:pPr>
            <a:endParaRPr lang="en-US" sz="1000" dirty="0">
              <a:solidFill>
                <a:srgbClr val="000000"/>
              </a:solidFill>
            </a:endParaRPr>
          </a:p>
          <a:p>
            <a:pPr lvl="1"/>
            <a:r>
              <a:rPr lang="en-US" sz="3600" dirty="0">
                <a:solidFill>
                  <a:srgbClr val="000000"/>
                </a:solidFill>
              </a:rPr>
              <a:t>Doctor’s office visits scheduled less than 24 hours in advance.</a:t>
            </a:r>
          </a:p>
          <a:p>
            <a:pPr marL="652294" lvl="1" indent="0">
              <a:buNone/>
            </a:pPr>
            <a:endParaRPr lang="en-US" sz="1000" dirty="0">
              <a:solidFill>
                <a:srgbClr val="000000"/>
              </a:solidFill>
            </a:endParaRPr>
          </a:p>
          <a:p>
            <a:pPr lvl="1"/>
            <a:r>
              <a:rPr lang="en-US" sz="3600" dirty="0">
                <a:solidFill>
                  <a:srgbClr val="000000"/>
                </a:solidFill>
              </a:rPr>
              <a:t>Care provided by an ambulance crew without transport.</a:t>
            </a:r>
          </a:p>
          <a:p>
            <a:pPr marL="652294" lvl="1" indent="0">
              <a:buNone/>
            </a:pPr>
            <a:endParaRPr lang="en-US" sz="1000" dirty="0">
              <a:solidFill>
                <a:srgbClr val="000000"/>
              </a:solidFill>
            </a:endParaRPr>
          </a:p>
          <a:p>
            <a:pPr lvl="1"/>
            <a:r>
              <a:rPr lang="en-US" sz="3600" dirty="0">
                <a:solidFill>
                  <a:srgbClr val="000000"/>
                </a:solidFill>
              </a:rPr>
              <a:t>Care received in urgent care facilities (free standing walk-in clinics (not a department of a hospital) for patients in need of immediate medical care).</a:t>
            </a:r>
          </a:p>
          <a:p>
            <a:endParaRPr lang="en-US" sz="2400" dirty="0"/>
          </a:p>
          <a:p>
            <a:r>
              <a:rPr lang="en-US" sz="2400" dirty="0"/>
              <a:t>Star: ED claims based measure only available to agency’s fee-for-service patients </a:t>
            </a:r>
          </a:p>
          <a:p>
            <a:r>
              <a:rPr lang="en-US" sz="2400" dirty="0"/>
              <a:t>Star: Flu Measure is available for ALL quality episodes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339</a:t>
            </a:fld>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A54F4-157C-4F9A-9428-38C3EF7D4FB9}"/>
              </a:ext>
            </a:extLst>
          </p:cNvPr>
          <p:cNvSpPr>
            <a:spLocks noGrp="1"/>
          </p:cNvSpPr>
          <p:nvPr>
            <p:ph type="title"/>
          </p:nvPr>
        </p:nvSpPr>
        <p:spPr>
          <a:xfrm>
            <a:off x="213518" y="204374"/>
            <a:ext cx="12683496" cy="1143000"/>
          </a:xfrm>
        </p:spPr>
        <p:txBody>
          <a:bodyPr/>
          <a:lstStyle/>
          <a:p>
            <a:r>
              <a:rPr lang="en-US" sz="4800" spc="-300" dirty="0">
                <a:solidFill>
                  <a:schemeClr val="accent1"/>
                </a:solidFill>
              </a:rPr>
              <a:t>Primary diagnosis and which clinical group it will go to</a:t>
            </a:r>
          </a:p>
        </p:txBody>
      </p:sp>
      <p:sp>
        <p:nvSpPr>
          <p:cNvPr id="4" name="Slide Number Placeholder 3">
            <a:extLst>
              <a:ext uri="{FF2B5EF4-FFF2-40B4-BE49-F238E27FC236}">
                <a16:creationId xmlns:a16="http://schemas.microsoft.com/office/drawing/2014/main" id="{68A6ADDF-7385-42C3-8D4B-39C94A410D06}"/>
              </a:ext>
            </a:extLst>
          </p:cNvPr>
          <p:cNvSpPr>
            <a:spLocks noGrp="1"/>
          </p:cNvSpPr>
          <p:nvPr>
            <p:ph type="sldNum" sz="quarter" idx="12"/>
          </p:nvPr>
        </p:nvSpPr>
        <p:spPr/>
        <p:txBody>
          <a:bodyPr/>
          <a:lstStyle/>
          <a:p>
            <a:fld id="{895F941F-37F6-4B1F-AEB2-74CB5EFF426C}" type="slidenum">
              <a:rPr lang="en-US" smtClean="0"/>
              <a:pPr/>
              <a:t>34</a:t>
            </a:fld>
            <a:endParaRPr lang="en-US" dirty="0"/>
          </a:p>
        </p:txBody>
      </p:sp>
      <p:sp>
        <p:nvSpPr>
          <p:cNvPr id="6" name="Content Placeholder 5">
            <a:extLst>
              <a:ext uri="{FF2B5EF4-FFF2-40B4-BE49-F238E27FC236}">
                <a16:creationId xmlns:a16="http://schemas.microsoft.com/office/drawing/2014/main" id="{3447166C-B74B-4B23-9153-7ACD2ED55AA5}"/>
              </a:ext>
            </a:extLst>
          </p:cNvPr>
          <p:cNvSpPr>
            <a:spLocks noGrp="1"/>
          </p:cNvSpPr>
          <p:nvPr>
            <p:ph idx="1"/>
          </p:nvPr>
        </p:nvSpPr>
        <p:spPr/>
        <p:txBody>
          <a:bodyPr/>
          <a:lstStyle/>
          <a:p>
            <a:endParaRPr lang="en-US"/>
          </a:p>
        </p:txBody>
      </p:sp>
      <p:pic>
        <p:nvPicPr>
          <p:cNvPr id="7" name="Picture 6">
            <a:extLst>
              <a:ext uri="{FF2B5EF4-FFF2-40B4-BE49-F238E27FC236}">
                <a16:creationId xmlns:a16="http://schemas.microsoft.com/office/drawing/2014/main" id="{3D2D430D-B2CF-439F-8561-D110ACC82C4C}"/>
              </a:ext>
            </a:extLst>
          </p:cNvPr>
          <p:cNvPicPr>
            <a:picLocks noChangeAspect="1"/>
          </p:cNvPicPr>
          <p:nvPr/>
        </p:nvPicPr>
        <p:blipFill>
          <a:blip r:embed="rId3"/>
          <a:stretch>
            <a:fillRect/>
          </a:stretch>
        </p:blipFill>
        <p:spPr>
          <a:xfrm>
            <a:off x="213518" y="1508920"/>
            <a:ext cx="12496801" cy="7705344"/>
          </a:xfrm>
          <a:prstGeom prst="rect">
            <a:avLst/>
          </a:prstGeom>
        </p:spPr>
      </p:pic>
    </p:spTree>
    <p:extLst>
      <p:ext uri="{BB962C8B-B14F-4D97-AF65-F5344CB8AC3E}">
        <p14:creationId xmlns:p14="http://schemas.microsoft.com/office/powerpoint/2010/main" val="1729256030"/>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8F7103-F94D-49DC-96DC-E36308C677BD}"/>
              </a:ext>
            </a:extLst>
          </p:cNvPr>
          <p:cNvSpPr>
            <a:spLocks noGrp="1"/>
          </p:cNvSpPr>
          <p:nvPr>
            <p:ph type="title"/>
          </p:nvPr>
        </p:nvSpPr>
        <p:spPr>
          <a:xfrm>
            <a:off x="365919" y="3612659"/>
            <a:ext cx="12530976" cy="2315860"/>
          </a:xfrm>
        </p:spPr>
        <p:txBody>
          <a:bodyPr/>
          <a:lstStyle/>
          <a:p>
            <a:r>
              <a:rPr lang="en-US" dirty="0">
                <a:solidFill>
                  <a:schemeClr val="accent1"/>
                </a:solidFill>
              </a:rPr>
              <a:t>J1800 – J1900 D1</a:t>
            </a:r>
            <a:br>
              <a:rPr lang="en-US" dirty="0">
                <a:solidFill>
                  <a:schemeClr val="accent1"/>
                </a:solidFill>
              </a:rPr>
            </a:br>
            <a:r>
              <a:rPr lang="en-US" dirty="0">
                <a:solidFill>
                  <a:schemeClr val="accent1"/>
                </a:solidFill>
              </a:rPr>
              <a:t>Falls</a:t>
            </a:r>
          </a:p>
        </p:txBody>
      </p:sp>
      <p:sp>
        <p:nvSpPr>
          <p:cNvPr id="4" name="Slide Number Placeholder 3">
            <a:extLst>
              <a:ext uri="{FF2B5EF4-FFF2-40B4-BE49-F238E27FC236}">
                <a16:creationId xmlns:a16="http://schemas.microsoft.com/office/drawing/2014/main" id="{8D1C3216-B361-485E-B329-FBEB2FD28170}"/>
              </a:ext>
            </a:extLst>
          </p:cNvPr>
          <p:cNvSpPr>
            <a:spLocks noGrp="1"/>
          </p:cNvSpPr>
          <p:nvPr>
            <p:ph type="sldNum" sz="quarter" idx="12"/>
          </p:nvPr>
        </p:nvSpPr>
        <p:spPr/>
        <p:txBody>
          <a:bodyPr/>
          <a:lstStyle/>
          <a:p>
            <a:fld id="{895F941F-37F6-4B1F-AEB2-74CB5EFF426C}" type="slidenum">
              <a:rPr lang="en-US" smtClean="0"/>
              <a:pPr/>
              <a:t>340</a:t>
            </a:fld>
            <a:endParaRPr lang="en-US" dirty="0"/>
          </a:p>
        </p:txBody>
      </p:sp>
    </p:spTree>
    <p:extLst>
      <p:ext uri="{BB962C8B-B14F-4D97-AF65-F5344CB8AC3E}">
        <p14:creationId xmlns:p14="http://schemas.microsoft.com/office/powerpoint/2010/main" val="2189260446"/>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7FA960-0168-4E0F-AF02-6CDCFAB03720}"/>
              </a:ext>
            </a:extLst>
          </p:cNvPr>
          <p:cNvSpPr>
            <a:spLocks noGrp="1"/>
          </p:cNvSpPr>
          <p:nvPr>
            <p:ph idx="1"/>
          </p:nvPr>
        </p:nvSpPr>
        <p:spPr>
          <a:xfrm>
            <a:off x="427038" y="3807327"/>
            <a:ext cx="11995388" cy="5423811"/>
          </a:xfrm>
        </p:spPr>
        <p:txBody>
          <a:bodyPr/>
          <a:lstStyle/>
          <a:p>
            <a:r>
              <a:rPr lang="en-US" sz="4000" dirty="0">
                <a:solidFill>
                  <a:schemeClr val="accent1"/>
                </a:solidFill>
              </a:rPr>
              <a:t>Fall Definition:</a:t>
            </a:r>
          </a:p>
          <a:p>
            <a:pPr marL="685800" indent="-685800">
              <a:buFont typeface="Arial" panose="020B0604020202020204" pitchFamily="34" charset="0"/>
              <a:buChar char="•"/>
            </a:pPr>
            <a:r>
              <a:rPr lang="en-US" sz="3000" dirty="0">
                <a:solidFill>
                  <a:schemeClr val="tx1"/>
                </a:solidFill>
              </a:rPr>
              <a:t>Unintentional change in position coming to rest on the ground, floor, or onto the next lower surface (such as a bed or chair).  The fall may be witnessed or unwitnessed, reported by the patient or an observer, or identified when the patient is found on the floor or ground. </a:t>
            </a:r>
          </a:p>
          <a:p>
            <a:pPr marL="685800" indent="-685800">
              <a:buFont typeface="Arial" panose="020B0604020202020204" pitchFamily="34" charset="0"/>
              <a:buChar char="•"/>
            </a:pPr>
            <a:r>
              <a:rPr lang="en-US" sz="3000" dirty="0">
                <a:solidFill>
                  <a:schemeClr val="tx1"/>
                </a:solidFill>
              </a:rPr>
              <a:t>Fall are </a:t>
            </a:r>
            <a:r>
              <a:rPr lang="en-US" sz="3000" dirty="0">
                <a:solidFill>
                  <a:schemeClr val="accent1"/>
                </a:solidFill>
              </a:rPr>
              <a:t>NOT</a:t>
            </a:r>
            <a:r>
              <a:rPr lang="en-US" sz="3000" dirty="0">
                <a:solidFill>
                  <a:schemeClr val="tx1"/>
                </a:solidFill>
              </a:rPr>
              <a:t> a result of an overwhelming external force (such as, a person pushes a patient).  </a:t>
            </a:r>
          </a:p>
          <a:p>
            <a:pPr marL="685800" indent="-685800">
              <a:buFont typeface="Arial" panose="020B0604020202020204" pitchFamily="34" charset="0"/>
              <a:buChar char="•"/>
            </a:pPr>
            <a:r>
              <a:rPr lang="en-US" sz="3000" dirty="0">
                <a:solidFill>
                  <a:schemeClr val="tx1"/>
                </a:solidFill>
              </a:rPr>
              <a:t>An Intercepted Fall occurs when the patient would have fallen if he/she had not caught him/herself or had not been intercepted by another person – still considered a fall.</a:t>
            </a:r>
          </a:p>
          <a:p>
            <a:endParaRPr lang="en-US" dirty="0"/>
          </a:p>
        </p:txBody>
      </p:sp>
      <p:sp>
        <p:nvSpPr>
          <p:cNvPr id="4" name="Slide Number Placeholder 3">
            <a:extLst>
              <a:ext uri="{FF2B5EF4-FFF2-40B4-BE49-F238E27FC236}">
                <a16:creationId xmlns:a16="http://schemas.microsoft.com/office/drawing/2014/main" id="{8DEAFA07-A3EE-4625-8827-87574C04526F}"/>
              </a:ext>
            </a:extLst>
          </p:cNvPr>
          <p:cNvSpPr>
            <a:spLocks noGrp="1"/>
          </p:cNvSpPr>
          <p:nvPr>
            <p:ph type="sldNum" sz="quarter" idx="12"/>
          </p:nvPr>
        </p:nvSpPr>
        <p:spPr/>
        <p:txBody>
          <a:bodyPr/>
          <a:lstStyle/>
          <a:p>
            <a:fld id="{895F941F-37F6-4B1F-AEB2-74CB5EFF426C}" type="slidenum">
              <a:rPr lang="en-US" smtClean="0"/>
              <a:pPr/>
              <a:t>341</a:t>
            </a:fld>
            <a:endParaRPr lang="en-US" dirty="0"/>
          </a:p>
        </p:txBody>
      </p:sp>
      <p:pic>
        <p:nvPicPr>
          <p:cNvPr id="5" name="Picture 4">
            <a:extLst>
              <a:ext uri="{FF2B5EF4-FFF2-40B4-BE49-F238E27FC236}">
                <a16:creationId xmlns:a16="http://schemas.microsoft.com/office/drawing/2014/main" id="{7544009F-CA83-4C37-915F-1F2ECDBFF6BD}"/>
              </a:ext>
            </a:extLst>
          </p:cNvPr>
          <p:cNvPicPr>
            <a:picLocks noChangeAspect="1"/>
          </p:cNvPicPr>
          <p:nvPr/>
        </p:nvPicPr>
        <p:blipFill>
          <a:blip r:embed="rId3"/>
          <a:stretch>
            <a:fillRect/>
          </a:stretch>
        </p:blipFill>
        <p:spPr>
          <a:xfrm>
            <a:off x="427038" y="357007"/>
            <a:ext cx="12649200" cy="3450653"/>
          </a:xfrm>
          <a:prstGeom prst="rect">
            <a:avLst/>
          </a:prstGeom>
        </p:spPr>
      </p:pic>
    </p:spTree>
    <p:extLst>
      <p:ext uri="{BB962C8B-B14F-4D97-AF65-F5344CB8AC3E}">
        <p14:creationId xmlns:p14="http://schemas.microsoft.com/office/powerpoint/2010/main" val="2401444925"/>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5C897-3737-47FD-93F2-9D97A45BB665}"/>
              </a:ext>
            </a:extLst>
          </p:cNvPr>
          <p:cNvSpPr>
            <a:spLocks noGrp="1"/>
          </p:cNvSpPr>
          <p:nvPr>
            <p:ph type="title"/>
          </p:nvPr>
        </p:nvSpPr>
        <p:spPr>
          <a:xfrm>
            <a:off x="186265" y="442119"/>
            <a:ext cx="12897015" cy="860148"/>
          </a:xfrm>
        </p:spPr>
        <p:txBody>
          <a:bodyPr/>
          <a:lstStyle/>
          <a:p>
            <a:pPr algn="ctr"/>
            <a:r>
              <a:rPr lang="en-US" sz="5400" dirty="0">
                <a:solidFill>
                  <a:schemeClr val="accent1"/>
                </a:solidFill>
              </a:rPr>
              <a:t>J1800 Any Falls Since SOC/ROC</a:t>
            </a:r>
          </a:p>
        </p:txBody>
      </p:sp>
      <p:sp>
        <p:nvSpPr>
          <p:cNvPr id="3" name="Content Placeholder 2">
            <a:extLst>
              <a:ext uri="{FF2B5EF4-FFF2-40B4-BE49-F238E27FC236}">
                <a16:creationId xmlns:a16="http://schemas.microsoft.com/office/drawing/2014/main" id="{B4D4DFDE-63B7-4644-97EA-DFFB1D1B1C84}"/>
              </a:ext>
            </a:extLst>
          </p:cNvPr>
          <p:cNvSpPr>
            <a:spLocks noGrp="1"/>
          </p:cNvSpPr>
          <p:nvPr>
            <p:ph idx="1"/>
          </p:nvPr>
        </p:nvSpPr>
        <p:spPr>
          <a:xfrm>
            <a:off x="574981" y="1661319"/>
            <a:ext cx="11636506" cy="6781800"/>
          </a:xfrm>
        </p:spPr>
        <p:txBody>
          <a:bodyPr/>
          <a:lstStyle/>
          <a:p>
            <a:r>
              <a:rPr lang="en-US" sz="3600" dirty="0">
                <a:solidFill>
                  <a:schemeClr val="accent1"/>
                </a:solidFill>
              </a:rPr>
              <a:t>Fall Definition Continues:  </a:t>
            </a:r>
          </a:p>
          <a:p>
            <a:pPr marL="685800" indent="-685800">
              <a:buFont typeface="Arial" panose="020B0604020202020204" pitchFamily="34" charset="0"/>
              <a:buChar char="•"/>
            </a:pPr>
            <a:r>
              <a:rPr lang="en-US" sz="3200" dirty="0">
                <a:solidFill>
                  <a:schemeClr val="tx1"/>
                </a:solidFill>
              </a:rPr>
              <a:t>CMS understands that challenging a patient’s balance and training him/her to recover a loss of balance is an intentional therapeutic intervention and does NOT consider this anticipated loss of balance during supervised therapeutic intervention as an intercepted fall.  </a:t>
            </a:r>
          </a:p>
          <a:p>
            <a:pPr marL="685800" indent="-685800">
              <a:buFont typeface="Arial" panose="020B0604020202020204" pitchFamily="34" charset="0"/>
              <a:buChar char="•"/>
            </a:pPr>
            <a:endParaRPr lang="en-US" sz="3200" dirty="0">
              <a:solidFill>
                <a:schemeClr val="accent1"/>
              </a:solidFill>
            </a:endParaRPr>
          </a:p>
          <a:p>
            <a:pPr marL="685800" indent="-685800">
              <a:buFont typeface="Arial" panose="020B0604020202020204" pitchFamily="34" charset="0"/>
              <a:buChar char="•"/>
            </a:pPr>
            <a:r>
              <a:rPr lang="en-US" sz="3200" dirty="0">
                <a:solidFill>
                  <a:schemeClr val="tx1"/>
                </a:solidFill>
              </a:rPr>
              <a:t>Code 0, No, if the patient has NOT had any fall since the most recent SOC/ROC</a:t>
            </a:r>
          </a:p>
          <a:p>
            <a:pPr marL="685800" indent="-685800">
              <a:buFont typeface="Arial" panose="020B0604020202020204" pitchFamily="34" charset="0"/>
              <a:buChar char="•"/>
            </a:pPr>
            <a:r>
              <a:rPr lang="en-US" sz="3200" dirty="0">
                <a:solidFill>
                  <a:schemeClr val="tx1"/>
                </a:solidFill>
              </a:rPr>
              <a:t>Code 1, Yes, if the patient has fallen since the most recent SOC/ROC.</a:t>
            </a:r>
          </a:p>
          <a:p>
            <a:pPr marL="685800" indent="-685800">
              <a:buFont typeface="Arial" panose="020B0604020202020204" pitchFamily="34" charset="0"/>
              <a:buChar char="•"/>
            </a:pPr>
            <a:r>
              <a:rPr lang="en-US" sz="3200" dirty="0">
                <a:solidFill>
                  <a:schemeClr val="tx1"/>
                </a:solidFill>
              </a:rPr>
              <a:t>A dash is a valid response for this item.</a:t>
            </a:r>
          </a:p>
        </p:txBody>
      </p:sp>
      <p:sp>
        <p:nvSpPr>
          <p:cNvPr id="4" name="Slide Number Placeholder 3">
            <a:extLst>
              <a:ext uri="{FF2B5EF4-FFF2-40B4-BE49-F238E27FC236}">
                <a16:creationId xmlns:a16="http://schemas.microsoft.com/office/drawing/2014/main" id="{318C2481-5E17-4157-B865-B96128A49B5E}"/>
              </a:ext>
            </a:extLst>
          </p:cNvPr>
          <p:cNvSpPr>
            <a:spLocks noGrp="1"/>
          </p:cNvSpPr>
          <p:nvPr>
            <p:ph type="sldNum" sz="quarter" idx="12"/>
          </p:nvPr>
        </p:nvSpPr>
        <p:spPr/>
        <p:txBody>
          <a:bodyPr/>
          <a:lstStyle/>
          <a:p>
            <a:fld id="{895F941F-37F6-4B1F-AEB2-74CB5EFF426C}" type="slidenum">
              <a:rPr lang="en-US" smtClean="0"/>
              <a:pPr/>
              <a:t>342</a:t>
            </a:fld>
            <a:endParaRPr lang="en-US" dirty="0"/>
          </a:p>
        </p:txBody>
      </p:sp>
    </p:spTree>
    <p:extLst>
      <p:ext uri="{BB962C8B-B14F-4D97-AF65-F5344CB8AC3E}">
        <p14:creationId xmlns:p14="http://schemas.microsoft.com/office/powerpoint/2010/main" val="2775089846"/>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72D4F-D00A-4D50-8B33-12398012C5BB}"/>
              </a:ext>
            </a:extLst>
          </p:cNvPr>
          <p:cNvSpPr>
            <a:spLocks noGrp="1"/>
          </p:cNvSpPr>
          <p:nvPr>
            <p:ph type="title"/>
          </p:nvPr>
        </p:nvSpPr>
        <p:spPr>
          <a:xfrm>
            <a:off x="234471" y="442119"/>
            <a:ext cx="12607296" cy="860148"/>
          </a:xfrm>
        </p:spPr>
        <p:txBody>
          <a:bodyPr/>
          <a:lstStyle/>
          <a:p>
            <a:pPr algn="ctr"/>
            <a:r>
              <a:rPr lang="en-US" sz="5400" dirty="0">
                <a:solidFill>
                  <a:schemeClr val="accent1"/>
                </a:solidFill>
              </a:rPr>
              <a:t>Test Your Knowledge:</a:t>
            </a:r>
          </a:p>
        </p:txBody>
      </p:sp>
      <p:sp>
        <p:nvSpPr>
          <p:cNvPr id="3" name="Content Placeholder 2">
            <a:extLst>
              <a:ext uri="{FF2B5EF4-FFF2-40B4-BE49-F238E27FC236}">
                <a16:creationId xmlns:a16="http://schemas.microsoft.com/office/drawing/2014/main" id="{6538E12D-FB4E-49D2-A58B-2AA1569B9F59}"/>
              </a:ext>
            </a:extLst>
          </p:cNvPr>
          <p:cNvSpPr>
            <a:spLocks noGrp="1"/>
          </p:cNvSpPr>
          <p:nvPr>
            <p:ph idx="1"/>
          </p:nvPr>
        </p:nvSpPr>
        <p:spPr>
          <a:xfrm>
            <a:off x="574981" y="1508919"/>
            <a:ext cx="11636506" cy="7467600"/>
          </a:xfrm>
        </p:spPr>
        <p:txBody>
          <a:bodyPr/>
          <a:lstStyle/>
          <a:p>
            <a:pPr marL="685800" indent="-685800">
              <a:buFont typeface="Arial" panose="020B0604020202020204" pitchFamily="34" charset="0"/>
              <a:buChar char="•"/>
            </a:pPr>
            <a:r>
              <a:rPr lang="en-US" dirty="0"/>
              <a:t>The discharging RN reviews the clinical record and interviews the patient, caregiver Mrs. K, and her daughter, determining that a single fall occurred since the most recent SOC/ROC.  The fall is documented on a clinical note from an RN home visit in which the daughter reported her mother slipped from her wheelchair to the floor the previous day.</a:t>
            </a:r>
          </a:p>
          <a:p>
            <a:pPr marL="685800" indent="-685800">
              <a:buFont typeface="Arial" panose="020B0604020202020204" pitchFamily="34" charset="0"/>
              <a:buChar char="•"/>
            </a:pPr>
            <a:r>
              <a:rPr lang="en-US" dirty="0"/>
              <a:t>Coding? Yes or No since most recent SOC/ROC  </a:t>
            </a:r>
          </a:p>
        </p:txBody>
      </p:sp>
      <p:sp>
        <p:nvSpPr>
          <p:cNvPr id="4" name="Slide Number Placeholder 3">
            <a:extLst>
              <a:ext uri="{FF2B5EF4-FFF2-40B4-BE49-F238E27FC236}">
                <a16:creationId xmlns:a16="http://schemas.microsoft.com/office/drawing/2014/main" id="{D12378D1-B524-4B0C-A696-1035B619B451}"/>
              </a:ext>
            </a:extLst>
          </p:cNvPr>
          <p:cNvSpPr>
            <a:spLocks noGrp="1"/>
          </p:cNvSpPr>
          <p:nvPr>
            <p:ph type="sldNum" sz="quarter" idx="12"/>
          </p:nvPr>
        </p:nvSpPr>
        <p:spPr/>
        <p:txBody>
          <a:bodyPr/>
          <a:lstStyle/>
          <a:p>
            <a:fld id="{895F941F-37F6-4B1F-AEB2-74CB5EFF426C}" type="slidenum">
              <a:rPr lang="en-US" smtClean="0"/>
              <a:pPr/>
              <a:t>343</a:t>
            </a:fld>
            <a:endParaRPr lang="en-US" dirty="0"/>
          </a:p>
        </p:txBody>
      </p:sp>
    </p:spTree>
    <p:extLst>
      <p:ext uri="{BB962C8B-B14F-4D97-AF65-F5344CB8AC3E}">
        <p14:creationId xmlns:p14="http://schemas.microsoft.com/office/powerpoint/2010/main" val="750950328"/>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E3718-85F3-4A47-86E9-B6950EE8FB4B}"/>
              </a:ext>
            </a:extLst>
          </p:cNvPr>
          <p:cNvSpPr>
            <a:spLocks noGrp="1"/>
          </p:cNvSpPr>
          <p:nvPr>
            <p:ph type="title"/>
          </p:nvPr>
        </p:nvSpPr>
        <p:spPr>
          <a:xfrm>
            <a:off x="584481" y="442119"/>
            <a:ext cx="12322035" cy="860148"/>
          </a:xfrm>
        </p:spPr>
        <p:txBody>
          <a:bodyPr/>
          <a:lstStyle/>
          <a:p>
            <a:pPr algn="ctr"/>
            <a:r>
              <a:rPr lang="en-US" sz="5400" dirty="0">
                <a:solidFill>
                  <a:schemeClr val="accent1"/>
                </a:solidFill>
              </a:rPr>
              <a:t>Test Your Knowledge:</a:t>
            </a:r>
          </a:p>
        </p:txBody>
      </p:sp>
      <p:sp>
        <p:nvSpPr>
          <p:cNvPr id="3" name="Content Placeholder 2">
            <a:extLst>
              <a:ext uri="{FF2B5EF4-FFF2-40B4-BE49-F238E27FC236}">
                <a16:creationId xmlns:a16="http://schemas.microsoft.com/office/drawing/2014/main" id="{8059F4F0-1AC1-4C27-B06F-B5AE5CC67280}"/>
              </a:ext>
            </a:extLst>
          </p:cNvPr>
          <p:cNvSpPr>
            <a:spLocks noGrp="1"/>
          </p:cNvSpPr>
          <p:nvPr>
            <p:ph idx="1"/>
          </p:nvPr>
        </p:nvSpPr>
        <p:spPr>
          <a:xfrm>
            <a:off x="574981" y="1889919"/>
            <a:ext cx="11636506" cy="2097285"/>
          </a:xfrm>
        </p:spPr>
        <p:txBody>
          <a:bodyPr/>
          <a:lstStyle/>
          <a:p>
            <a:pPr marL="685800" indent="-685800">
              <a:buFont typeface="Arial" panose="020B0604020202020204" pitchFamily="34" charset="0"/>
              <a:buChar char="•"/>
            </a:pPr>
            <a:r>
              <a:rPr lang="en-US" dirty="0"/>
              <a:t>An incident report describes an event in which Mr. S appeared to slip on a wet spot on the floor during a home health aide bath visit.  He lost his balance and bumped into the was and was able to steady himself and remain standing.</a:t>
            </a:r>
          </a:p>
          <a:p>
            <a:pPr marL="685800" indent="-685800">
              <a:buFont typeface="Arial" panose="020B0604020202020204" pitchFamily="34" charset="0"/>
              <a:buChar char="•"/>
            </a:pPr>
            <a:r>
              <a:rPr lang="en-US" dirty="0"/>
              <a:t>Code?  Yes or NO?</a:t>
            </a:r>
          </a:p>
        </p:txBody>
      </p:sp>
      <p:sp>
        <p:nvSpPr>
          <p:cNvPr id="4" name="Slide Number Placeholder 3">
            <a:extLst>
              <a:ext uri="{FF2B5EF4-FFF2-40B4-BE49-F238E27FC236}">
                <a16:creationId xmlns:a16="http://schemas.microsoft.com/office/drawing/2014/main" id="{DF5F2277-CFC6-43E7-B696-A1E1443D0BE1}"/>
              </a:ext>
            </a:extLst>
          </p:cNvPr>
          <p:cNvSpPr>
            <a:spLocks noGrp="1"/>
          </p:cNvSpPr>
          <p:nvPr>
            <p:ph type="sldNum" sz="quarter" idx="12"/>
          </p:nvPr>
        </p:nvSpPr>
        <p:spPr/>
        <p:txBody>
          <a:bodyPr/>
          <a:lstStyle/>
          <a:p>
            <a:fld id="{895F941F-37F6-4B1F-AEB2-74CB5EFF426C}" type="slidenum">
              <a:rPr lang="en-US" smtClean="0"/>
              <a:pPr/>
              <a:t>344</a:t>
            </a:fld>
            <a:endParaRPr lang="en-US" dirty="0"/>
          </a:p>
        </p:txBody>
      </p:sp>
    </p:spTree>
    <p:extLst>
      <p:ext uri="{BB962C8B-B14F-4D97-AF65-F5344CB8AC3E}">
        <p14:creationId xmlns:p14="http://schemas.microsoft.com/office/powerpoint/2010/main" val="2696365602"/>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C56DF-273E-4D28-A243-54FE30B9D130}"/>
              </a:ext>
            </a:extLst>
          </p:cNvPr>
          <p:cNvSpPr>
            <a:spLocks noGrp="1"/>
          </p:cNvSpPr>
          <p:nvPr>
            <p:ph type="title"/>
          </p:nvPr>
        </p:nvSpPr>
        <p:spPr>
          <a:xfrm>
            <a:off x="574981" y="365919"/>
            <a:ext cx="12322035" cy="860148"/>
          </a:xfrm>
        </p:spPr>
        <p:txBody>
          <a:bodyPr/>
          <a:lstStyle/>
          <a:p>
            <a:pPr algn="ctr"/>
            <a:r>
              <a:rPr lang="en-US" sz="5400" dirty="0">
                <a:solidFill>
                  <a:schemeClr val="accent1"/>
                </a:solidFill>
              </a:rPr>
              <a:t>Test Your Knowledge:</a:t>
            </a:r>
          </a:p>
        </p:txBody>
      </p:sp>
      <p:sp>
        <p:nvSpPr>
          <p:cNvPr id="3" name="Content Placeholder 2">
            <a:extLst>
              <a:ext uri="{FF2B5EF4-FFF2-40B4-BE49-F238E27FC236}">
                <a16:creationId xmlns:a16="http://schemas.microsoft.com/office/drawing/2014/main" id="{52ED9836-60C1-486E-8B71-E4CFE0A87B0B}"/>
              </a:ext>
            </a:extLst>
          </p:cNvPr>
          <p:cNvSpPr>
            <a:spLocks noGrp="1"/>
          </p:cNvSpPr>
          <p:nvPr>
            <p:ph idx="1"/>
          </p:nvPr>
        </p:nvSpPr>
        <p:spPr>
          <a:xfrm>
            <a:off x="682976" y="1849900"/>
            <a:ext cx="11636506" cy="6879783"/>
          </a:xfrm>
        </p:spPr>
        <p:txBody>
          <a:bodyPr/>
          <a:lstStyle/>
          <a:p>
            <a:pPr marL="685800" indent="-685800">
              <a:buFont typeface="Arial" panose="020B0604020202020204" pitchFamily="34" charset="0"/>
              <a:buChar char="•"/>
            </a:pPr>
            <a:r>
              <a:rPr lang="en-US" dirty="0"/>
              <a:t>A patient is participating in balance retraining activities during a therapy visit. The therapist is intentionally challenging the patient’s balance, anticipating a loss of balance.   The patient has a loss of balance to the left due to hemiplegia and the physical therapist provides minimal assistance to allow the patient to remain standing.</a:t>
            </a:r>
          </a:p>
          <a:p>
            <a:pPr marL="685800" indent="-685800">
              <a:buFont typeface="Arial" panose="020B0604020202020204" pitchFamily="34" charset="0"/>
              <a:buChar char="•"/>
            </a:pPr>
            <a:r>
              <a:rPr lang="en-US" dirty="0"/>
              <a:t>Code:  Yes or NO?</a:t>
            </a:r>
          </a:p>
        </p:txBody>
      </p:sp>
      <p:sp>
        <p:nvSpPr>
          <p:cNvPr id="4" name="Slide Number Placeholder 3">
            <a:extLst>
              <a:ext uri="{FF2B5EF4-FFF2-40B4-BE49-F238E27FC236}">
                <a16:creationId xmlns:a16="http://schemas.microsoft.com/office/drawing/2014/main" id="{79480B0C-B041-485F-A1D4-683A250FA184}"/>
              </a:ext>
            </a:extLst>
          </p:cNvPr>
          <p:cNvSpPr>
            <a:spLocks noGrp="1"/>
          </p:cNvSpPr>
          <p:nvPr>
            <p:ph type="sldNum" sz="quarter" idx="12"/>
          </p:nvPr>
        </p:nvSpPr>
        <p:spPr/>
        <p:txBody>
          <a:bodyPr/>
          <a:lstStyle/>
          <a:p>
            <a:fld id="{895F941F-37F6-4B1F-AEB2-74CB5EFF426C}" type="slidenum">
              <a:rPr lang="en-US" smtClean="0"/>
              <a:pPr/>
              <a:t>345</a:t>
            </a:fld>
            <a:endParaRPr lang="en-US" dirty="0"/>
          </a:p>
        </p:txBody>
      </p:sp>
    </p:spTree>
    <p:extLst>
      <p:ext uri="{BB962C8B-B14F-4D97-AF65-F5344CB8AC3E}">
        <p14:creationId xmlns:p14="http://schemas.microsoft.com/office/powerpoint/2010/main" val="1684261593"/>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CA5E7-8811-4DDE-8FDE-FF8C37B5EF4C}"/>
              </a:ext>
            </a:extLst>
          </p:cNvPr>
          <p:cNvSpPr>
            <a:spLocks noGrp="1"/>
          </p:cNvSpPr>
          <p:nvPr>
            <p:ph type="title"/>
          </p:nvPr>
        </p:nvSpPr>
        <p:spPr>
          <a:xfrm>
            <a:off x="377101" y="518319"/>
            <a:ext cx="12322035" cy="860148"/>
          </a:xfrm>
        </p:spPr>
        <p:txBody>
          <a:bodyPr/>
          <a:lstStyle/>
          <a:p>
            <a:pPr algn="ctr"/>
            <a:r>
              <a:rPr lang="en-US" sz="5400" dirty="0">
                <a:solidFill>
                  <a:schemeClr val="accent1"/>
                </a:solidFill>
              </a:rPr>
              <a:t>Test Your Knowledge:</a:t>
            </a:r>
          </a:p>
        </p:txBody>
      </p:sp>
      <p:sp>
        <p:nvSpPr>
          <p:cNvPr id="3" name="Content Placeholder 2">
            <a:extLst>
              <a:ext uri="{FF2B5EF4-FFF2-40B4-BE49-F238E27FC236}">
                <a16:creationId xmlns:a16="http://schemas.microsoft.com/office/drawing/2014/main" id="{8B827965-3AC1-438F-8C59-7DCA77D2F8C2}"/>
              </a:ext>
            </a:extLst>
          </p:cNvPr>
          <p:cNvSpPr>
            <a:spLocks noGrp="1"/>
          </p:cNvSpPr>
          <p:nvPr>
            <p:ph idx="1"/>
          </p:nvPr>
        </p:nvSpPr>
        <p:spPr/>
        <p:txBody>
          <a:bodyPr/>
          <a:lstStyle/>
          <a:p>
            <a:pPr marL="685800" indent="-685800">
              <a:buFont typeface="Arial" panose="020B0604020202020204" pitchFamily="34" charset="0"/>
              <a:buChar char="•"/>
            </a:pPr>
            <a:r>
              <a:rPr lang="en-US" dirty="0"/>
              <a:t>A patient is ambulating with a walker with the help of the physical therapist. The patient stumbles and the therapist has to bear some of the patients weight in order to prevent a fall.</a:t>
            </a:r>
          </a:p>
          <a:p>
            <a:pPr marL="685800" indent="-685800">
              <a:buFont typeface="Arial" panose="020B0604020202020204" pitchFamily="34" charset="0"/>
              <a:buChar char="•"/>
            </a:pPr>
            <a:r>
              <a:rPr lang="en-US" dirty="0"/>
              <a:t>Code:?  Yes or NO</a:t>
            </a:r>
          </a:p>
        </p:txBody>
      </p:sp>
      <p:sp>
        <p:nvSpPr>
          <p:cNvPr id="4" name="Slide Number Placeholder 3">
            <a:extLst>
              <a:ext uri="{FF2B5EF4-FFF2-40B4-BE49-F238E27FC236}">
                <a16:creationId xmlns:a16="http://schemas.microsoft.com/office/drawing/2014/main" id="{0B2D349C-AF16-4F62-B4BC-904E22D7C200}"/>
              </a:ext>
            </a:extLst>
          </p:cNvPr>
          <p:cNvSpPr>
            <a:spLocks noGrp="1"/>
          </p:cNvSpPr>
          <p:nvPr>
            <p:ph type="sldNum" sz="quarter" idx="12"/>
          </p:nvPr>
        </p:nvSpPr>
        <p:spPr/>
        <p:txBody>
          <a:bodyPr/>
          <a:lstStyle/>
          <a:p>
            <a:fld id="{895F941F-37F6-4B1F-AEB2-74CB5EFF426C}" type="slidenum">
              <a:rPr lang="en-US" smtClean="0"/>
              <a:pPr/>
              <a:t>346</a:t>
            </a:fld>
            <a:endParaRPr lang="en-US" dirty="0"/>
          </a:p>
        </p:txBody>
      </p:sp>
    </p:spTree>
    <p:extLst>
      <p:ext uri="{BB962C8B-B14F-4D97-AF65-F5344CB8AC3E}">
        <p14:creationId xmlns:p14="http://schemas.microsoft.com/office/powerpoint/2010/main" val="2184197292"/>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91E64-31BD-4D6F-B9AF-7E756C575447}"/>
              </a:ext>
            </a:extLst>
          </p:cNvPr>
          <p:cNvSpPr>
            <a:spLocks noGrp="1"/>
          </p:cNvSpPr>
          <p:nvPr>
            <p:ph type="title"/>
          </p:nvPr>
        </p:nvSpPr>
        <p:spPr>
          <a:xfrm>
            <a:off x="196371" y="518319"/>
            <a:ext cx="12683496" cy="860148"/>
          </a:xfrm>
        </p:spPr>
        <p:txBody>
          <a:bodyPr/>
          <a:lstStyle/>
          <a:p>
            <a:pPr algn="ctr"/>
            <a:r>
              <a:rPr lang="en-US" sz="5400" dirty="0">
                <a:solidFill>
                  <a:schemeClr val="accent1"/>
                </a:solidFill>
              </a:rPr>
              <a:t>Test Your Knowledge</a:t>
            </a:r>
          </a:p>
        </p:txBody>
      </p:sp>
      <p:sp>
        <p:nvSpPr>
          <p:cNvPr id="3" name="Content Placeholder 2">
            <a:extLst>
              <a:ext uri="{FF2B5EF4-FFF2-40B4-BE49-F238E27FC236}">
                <a16:creationId xmlns:a16="http://schemas.microsoft.com/office/drawing/2014/main" id="{0C5E999E-1BD8-4B4B-8649-519A0A6BBAEE}"/>
              </a:ext>
            </a:extLst>
          </p:cNvPr>
          <p:cNvSpPr>
            <a:spLocks noGrp="1"/>
          </p:cNvSpPr>
          <p:nvPr>
            <p:ph idx="1"/>
          </p:nvPr>
        </p:nvSpPr>
        <p:spPr>
          <a:xfrm>
            <a:off x="653812" y="1671481"/>
            <a:ext cx="11636506" cy="7058202"/>
          </a:xfrm>
        </p:spPr>
        <p:txBody>
          <a:bodyPr/>
          <a:lstStyle/>
          <a:p>
            <a:pPr marL="685800" indent="-685800">
              <a:buFont typeface="Arial" panose="020B0604020202020204" pitchFamily="34" charset="0"/>
              <a:buChar char="•"/>
            </a:pPr>
            <a:r>
              <a:rPr lang="en-US" dirty="0"/>
              <a:t>We are completing an unplanned discharge for a patient who was receiving nursing services only.  All recent home health visits have been provided by an LPN, with the last RN visit being 2 weeks prior to this discharge.  When the RN completed the discharge assessment document, should events such as emergent care use and falls that occurred since the last RN visit be reported on the Discharge OASIS in M2301 and J1800?</a:t>
            </a:r>
          </a:p>
        </p:txBody>
      </p:sp>
      <p:sp>
        <p:nvSpPr>
          <p:cNvPr id="4" name="Slide Number Placeholder 3">
            <a:extLst>
              <a:ext uri="{FF2B5EF4-FFF2-40B4-BE49-F238E27FC236}">
                <a16:creationId xmlns:a16="http://schemas.microsoft.com/office/drawing/2014/main" id="{AB41CC0A-5062-4DAD-B528-90FB707963F6}"/>
              </a:ext>
            </a:extLst>
          </p:cNvPr>
          <p:cNvSpPr>
            <a:spLocks noGrp="1"/>
          </p:cNvSpPr>
          <p:nvPr>
            <p:ph type="sldNum" sz="quarter" idx="12"/>
          </p:nvPr>
        </p:nvSpPr>
        <p:spPr/>
        <p:txBody>
          <a:bodyPr/>
          <a:lstStyle/>
          <a:p>
            <a:fld id="{895F941F-37F6-4B1F-AEB2-74CB5EFF426C}" type="slidenum">
              <a:rPr lang="en-US" smtClean="0"/>
              <a:pPr/>
              <a:t>347</a:t>
            </a:fld>
            <a:endParaRPr lang="en-US" dirty="0"/>
          </a:p>
        </p:txBody>
      </p:sp>
    </p:spTree>
    <p:extLst>
      <p:ext uri="{BB962C8B-B14F-4D97-AF65-F5344CB8AC3E}">
        <p14:creationId xmlns:p14="http://schemas.microsoft.com/office/powerpoint/2010/main" val="1411607549"/>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C23D9-AB89-4F67-8B16-5A09C90DFD37}"/>
              </a:ext>
            </a:extLst>
          </p:cNvPr>
          <p:cNvSpPr>
            <a:spLocks noGrp="1"/>
          </p:cNvSpPr>
          <p:nvPr>
            <p:ph type="title"/>
          </p:nvPr>
        </p:nvSpPr>
        <p:spPr>
          <a:xfrm>
            <a:off x="574981" y="442119"/>
            <a:ext cx="12322035" cy="860148"/>
          </a:xfrm>
        </p:spPr>
        <p:txBody>
          <a:bodyPr/>
          <a:lstStyle/>
          <a:p>
            <a:pPr algn="ctr"/>
            <a:r>
              <a:rPr lang="en-US" sz="5400" dirty="0">
                <a:solidFill>
                  <a:schemeClr val="accent1"/>
                </a:solidFill>
              </a:rPr>
              <a:t>Response:</a:t>
            </a:r>
          </a:p>
        </p:txBody>
      </p:sp>
      <p:sp>
        <p:nvSpPr>
          <p:cNvPr id="3" name="Content Placeholder 2">
            <a:extLst>
              <a:ext uri="{FF2B5EF4-FFF2-40B4-BE49-F238E27FC236}">
                <a16:creationId xmlns:a16="http://schemas.microsoft.com/office/drawing/2014/main" id="{0474FF30-B958-42EA-A5ED-A4895F82F4F7}"/>
              </a:ext>
            </a:extLst>
          </p:cNvPr>
          <p:cNvSpPr>
            <a:spLocks noGrp="1"/>
          </p:cNvSpPr>
          <p:nvPr>
            <p:ph idx="1"/>
          </p:nvPr>
        </p:nvSpPr>
        <p:spPr>
          <a:xfrm>
            <a:off x="810168" y="1695727"/>
            <a:ext cx="11636506" cy="6366391"/>
          </a:xfrm>
        </p:spPr>
        <p:txBody>
          <a:bodyPr/>
          <a:lstStyle/>
          <a:p>
            <a:pPr marL="685800" indent="-685800">
              <a:buFont typeface="Arial" panose="020B0604020202020204" pitchFamily="34" charset="0"/>
              <a:buChar char="•"/>
            </a:pPr>
            <a:r>
              <a:rPr lang="en-US" dirty="0"/>
              <a:t>Yes, whether the discharge is planned or unplanned, all events that have occurred at the time of or any time since the most recent SOC/ROC assessment should be reported on such items as M2301 and J1800.  This is true regardless of when the last qualifying clinician conducted a visit.</a:t>
            </a:r>
          </a:p>
        </p:txBody>
      </p:sp>
      <p:sp>
        <p:nvSpPr>
          <p:cNvPr id="4" name="Slide Number Placeholder 3">
            <a:extLst>
              <a:ext uri="{FF2B5EF4-FFF2-40B4-BE49-F238E27FC236}">
                <a16:creationId xmlns:a16="http://schemas.microsoft.com/office/drawing/2014/main" id="{B3CAA34E-BD94-4EBE-A98D-AF22388720F9}"/>
              </a:ext>
            </a:extLst>
          </p:cNvPr>
          <p:cNvSpPr>
            <a:spLocks noGrp="1"/>
          </p:cNvSpPr>
          <p:nvPr>
            <p:ph type="sldNum" sz="quarter" idx="12"/>
          </p:nvPr>
        </p:nvSpPr>
        <p:spPr/>
        <p:txBody>
          <a:bodyPr/>
          <a:lstStyle/>
          <a:p>
            <a:fld id="{895F941F-37F6-4B1F-AEB2-74CB5EFF426C}" type="slidenum">
              <a:rPr lang="en-US" smtClean="0"/>
              <a:pPr/>
              <a:t>348</a:t>
            </a:fld>
            <a:endParaRPr lang="en-US" dirty="0"/>
          </a:p>
        </p:txBody>
      </p:sp>
    </p:spTree>
    <p:extLst>
      <p:ext uri="{BB962C8B-B14F-4D97-AF65-F5344CB8AC3E}">
        <p14:creationId xmlns:p14="http://schemas.microsoft.com/office/powerpoint/2010/main" val="3778948259"/>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EBD06D-19D0-449E-ACB4-4D91ECE86933}"/>
              </a:ext>
            </a:extLst>
          </p:cNvPr>
          <p:cNvSpPr>
            <a:spLocks noGrp="1"/>
          </p:cNvSpPr>
          <p:nvPr>
            <p:ph idx="1"/>
          </p:nvPr>
        </p:nvSpPr>
        <p:spPr>
          <a:xfrm>
            <a:off x="815084" y="6213927"/>
            <a:ext cx="11636506" cy="2911288"/>
          </a:xfrm>
        </p:spPr>
        <p:txBody>
          <a:bodyPr/>
          <a:lstStyle/>
          <a:p>
            <a:pPr marL="685800" indent="-685800">
              <a:buFont typeface="Arial" panose="020B0604020202020204" pitchFamily="34" charset="0"/>
              <a:buChar char="•"/>
            </a:pPr>
            <a:r>
              <a:rPr lang="en-US" dirty="0"/>
              <a:t>This item identifies the number of falls a patient had since the most recent SOC/ROC, and fall-related injury.  You will have a response in each of boxes A, B, C.</a:t>
            </a:r>
          </a:p>
        </p:txBody>
      </p:sp>
      <p:sp>
        <p:nvSpPr>
          <p:cNvPr id="4" name="Slide Number Placeholder 3">
            <a:extLst>
              <a:ext uri="{FF2B5EF4-FFF2-40B4-BE49-F238E27FC236}">
                <a16:creationId xmlns:a16="http://schemas.microsoft.com/office/drawing/2014/main" id="{98087A9C-EFFB-4D51-8E35-E4330F3725B4}"/>
              </a:ext>
            </a:extLst>
          </p:cNvPr>
          <p:cNvSpPr>
            <a:spLocks noGrp="1"/>
          </p:cNvSpPr>
          <p:nvPr>
            <p:ph type="sldNum" sz="quarter" idx="12"/>
          </p:nvPr>
        </p:nvSpPr>
        <p:spPr/>
        <p:txBody>
          <a:bodyPr/>
          <a:lstStyle/>
          <a:p>
            <a:fld id="{895F941F-37F6-4B1F-AEB2-74CB5EFF426C}" type="slidenum">
              <a:rPr lang="en-US" smtClean="0"/>
              <a:pPr/>
              <a:t>349</a:t>
            </a:fld>
            <a:endParaRPr lang="en-US" dirty="0"/>
          </a:p>
        </p:txBody>
      </p:sp>
      <p:pic>
        <p:nvPicPr>
          <p:cNvPr id="5" name="Picture 4">
            <a:extLst>
              <a:ext uri="{FF2B5EF4-FFF2-40B4-BE49-F238E27FC236}">
                <a16:creationId xmlns:a16="http://schemas.microsoft.com/office/drawing/2014/main" id="{93D53288-97E6-4349-9958-A67BAD740D73}"/>
              </a:ext>
            </a:extLst>
          </p:cNvPr>
          <p:cNvPicPr>
            <a:picLocks noChangeAspect="1"/>
          </p:cNvPicPr>
          <p:nvPr/>
        </p:nvPicPr>
        <p:blipFill>
          <a:blip r:embed="rId3"/>
          <a:stretch>
            <a:fillRect/>
          </a:stretch>
        </p:blipFill>
        <p:spPr>
          <a:xfrm>
            <a:off x="253013" y="293423"/>
            <a:ext cx="12618209" cy="5635096"/>
          </a:xfrm>
          <a:prstGeom prst="rect">
            <a:avLst/>
          </a:prstGeom>
        </p:spPr>
      </p:pic>
    </p:spTree>
    <p:extLst>
      <p:ext uri="{BB962C8B-B14F-4D97-AF65-F5344CB8AC3E}">
        <p14:creationId xmlns:p14="http://schemas.microsoft.com/office/powerpoint/2010/main" val="683244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1D995-F924-4F44-BD52-2A7CABF30708}"/>
              </a:ext>
            </a:extLst>
          </p:cNvPr>
          <p:cNvSpPr>
            <a:spLocks noGrp="1"/>
          </p:cNvSpPr>
          <p:nvPr>
            <p:ph type="title"/>
          </p:nvPr>
        </p:nvSpPr>
        <p:spPr>
          <a:xfrm>
            <a:off x="255588" y="365919"/>
            <a:ext cx="12322035" cy="860148"/>
          </a:xfrm>
        </p:spPr>
        <p:txBody>
          <a:bodyPr/>
          <a:lstStyle/>
          <a:p>
            <a:pPr algn="ctr"/>
            <a:r>
              <a:rPr lang="en-US" sz="4800" dirty="0">
                <a:solidFill>
                  <a:schemeClr val="accent1"/>
                </a:solidFill>
              </a:rPr>
              <a:t>PDGM – Comorbidity from ICD-10 Coding</a:t>
            </a:r>
          </a:p>
        </p:txBody>
      </p:sp>
      <p:pic>
        <p:nvPicPr>
          <p:cNvPr id="5" name="Content Placeholder 4">
            <a:extLst>
              <a:ext uri="{FF2B5EF4-FFF2-40B4-BE49-F238E27FC236}">
                <a16:creationId xmlns:a16="http://schemas.microsoft.com/office/drawing/2014/main" id="{EA07CA9E-A75C-41CC-8C42-36EB611ECD44}"/>
              </a:ext>
            </a:extLst>
          </p:cNvPr>
          <p:cNvPicPr>
            <a:picLocks noGrp="1" noChangeAspect="1"/>
          </p:cNvPicPr>
          <p:nvPr>
            <p:ph idx="1"/>
          </p:nvPr>
        </p:nvPicPr>
        <p:blipFill>
          <a:blip r:embed="rId3"/>
          <a:stretch>
            <a:fillRect/>
          </a:stretch>
        </p:blipFill>
        <p:spPr>
          <a:xfrm>
            <a:off x="255588" y="1226068"/>
            <a:ext cx="12607296" cy="7989990"/>
          </a:xfrm>
          <a:prstGeom prst="rect">
            <a:avLst/>
          </a:prstGeom>
        </p:spPr>
      </p:pic>
      <p:sp>
        <p:nvSpPr>
          <p:cNvPr id="4" name="Slide Number Placeholder 3">
            <a:extLst>
              <a:ext uri="{FF2B5EF4-FFF2-40B4-BE49-F238E27FC236}">
                <a16:creationId xmlns:a16="http://schemas.microsoft.com/office/drawing/2014/main" id="{0A5ED530-1B4F-4FD8-8AA4-082FD32F655C}"/>
              </a:ext>
            </a:extLst>
          </p:cNvPr>
          <p:cNvSpPr>
            <a:spLocks noGrp="1"/>
          </p:cNvSpPr>
          <p:nvPr>
            <p:ph type="sldNum" sz="quarter" idx="12"/>
          </p:nvPr>
        </p:nvSpPr>
        <p:spPr/>
        <p:txBody>
          <a:bodyPr/>
          <a:lstStyle/>
          <a:p>
            <a:fld id="{895F941F-37F6-4B1F-AEB2-74CB5EFF426C}" type="slidenum">
              <a:rPr lang="en-US" smtClean="0"/>
              <a:pPr/>
              <a:t>35</a:t>
            </a:fld>
            <a:endParaRPr lang="en-US" dirty="0"/>
          </a:p>
        </p:txBody>
      </p:sp>
    </p:spTree>
    <p:extLst>
      <p:ext uri="{BB962C8B-B14F-4D97-AF65-F5344CB8AC3E}">
        <p14:creationId xmlns:p14="http://schemas.microsoft.com/office/powerpoint/2010/main" val="947519519"/>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6D6FC0-E595-4AB5-8BFA-A802BFE0442F}"/>
              </a:ext>
            </a:extLst>
          </p:cNvPr>
          <p:cNvSpPr>
            <a:spLocks noGrp="1"/>
          </p:cNvSpPr>
          <p:nvPr>
            <p:ph idx="1"/>
          </p:nvPr>
        </p:nvSpPr>
        <p:spPr>
          <a:xfrm>
            <a:off x="365919" y="4709319"/>
            <a:ext cx="11636506" cy="1814268"/>
          </a:xfrm>
        </p:spPr>
        <p:txBody>
          <a:bodyPr/>
          <a:lstStyle/>
          <a:p>
            <a:pPr marL="685800" indent="-685800">
              <a:buFont typeface="Arial" panose="020B0604020202020204" pitchFamily="34" charset="0"/>
              <a:buChar char="•"/>
            </a:pPr>
            <a:r>
              <a:rPr lang="en-US" dirty="0"/>
              <a:t>Code falls no matter where the fall occurred.</a:t>
            </a:r>
          </a:p>
          <a:p>
            <a:pPr marL="685800" indent="-685800">
              <a:buFont typeface="Arial" panose="020B0604020202020204" pitchFamily="34" charset="0"/>
              <a:buChar char="•"/>
            </a:pPr>
            <a:r>
              <a:rPr lang="en-US" dirty="0"/>
              <a:t>Code each fall only once.</a:t>
            </a:r>
          </a:p>
          <a:p>
            <a:pPr marL="685800" indent="-685800">
              <a:buFont typeface="Arial" panose="020B0604020202020204" pitchFamily="34" charset="0"/>
              <a:buChar char="•"/>
            </a:pPr>
            <a:r>
              <a:rPr lang="en-US" dirty="0"/>
              <a:t>If the patient has multiple injuries in a singe fall, code the fall for the highest level of injury.</a:t>
            </a:r>
          </a:p>
        </p:txBody>
      </p:sp>
      <p:sp>
        <p:nvSpPr>
          <p:cNvPr id="4" name="Slide Number Placeholder 3">
            <a:extLst>
              <a:ext uri="{FF2B5EF4-FFF2-40B4-BE49-F238E27FC236}">
                <a16:creationId xmlns:a16="http://schemas.microsoft.com/office/drawing/2014/main" id="{557745D5-481B-42E9-971F-36C5BF376C86}"/>
              </a:ext>
            </a:extLst>
          </p:cNvPr>
          <p:cNvSpPr>
            <a:spLocks noGrp="1"/>
          </p:cNvSpPr>
          <p:nvPr>
            <p:ph type="sldNum" sz="quarter" idx="12"/>
          </p:nvPr>
        </p:nvSpPr>
        <p:spPr/>
        <p:txBody>
          <a:bodyPr/>
          <a:lstStyle/>
          <a:p>
            <a:fld id="{895F941F-37F6-4B1F-AEB2-74CB5EFF426C}" type="slidenum">
              <a:rPr lang="en-US" smtClean="0"/>
              <a:pPr/>
              <a:t>350</a:t>
            </a:fld>
            <a:endParaRPr lang="en-US" dirty="0"/>
          </a:p>
        </p:txBody>
      </p:sp>
      <p:pic>
        <p:nvPicPr>
          <p:cNvPr id="5" name="Picture 4">
            <a:extLst>
              <a:ext uri="{FF2B5EF4-FFF2-40B4-BE49-F238E27FC236}">
                <a16:creationId xmlns:a16="http://schemas.microsoft.com/office/drawing/2014/main" id="{D60190D9-2C78-4830-AC03-905A5C183648}"/>
              </a:ext>
            </a:extLst>
          </p:cNvPr>
          <p:cNvPicPr>
            <a:picLocks noChangeAspect="1"/>
          </p:cNvPicPr>
          <p:nvPr/>
        </p:nvPicPr>
        <p:blipFill>
          <a:blip r:embed="rId3"/>
          <a:stretch>
            <a:fillRect/>
          </a:stretch>
        </p:blipFill>
        <p:spPr>
          <a:xfrm>
            <a:off x="0" y="365919"/>
            <a:ext cx="13076238" cy="4343400"/>
          </a:xfrm>
          <a:prstGeom prst="rect">
            <a:avLst/>
          </a:prstGeom>
        </p:spPr>
      </p:pic>
    </p:spTree>
    <p:extLst>
      <p:ext uri="{BB962C8B-B14F-4D97-AF65-F5344CB8AC3E}">
        <p14:creationId xmlns:p14="http://schemas.microsoft.com/office/powerpoint/2010/main" val="3478508871"/>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1E29A-762F-4A2C-B79B-C39139F4DC75}"/>
              </a:ext>
            </a:extLst>
          </p:cNvPr>
          <p:cNvSpPr>
            <a:spLocks noGrp="1"/>
          </p:cNvSpPr>
          <p:nvPr>
            <p:ph type="title"/>
          </p:nvPr>
        </p:nvSpPr>
        <p:spPr>
          <a:xfrm>
            <a:off x="574981" y="184709"/>
            <a:ext cx="12322035" cy="860148"/>
          </a:xfrm>
        </p:spPr>
        <p:txBody>
          <a:bodyPr/>
          <a:lstStyle/>
          <a:p>
            <a:pPr algn="ctr"/>
            <a:r>
              <a:rPr lang="en-US" sz="5400" dirty="0">
                <a:solidFill>
                  <a:schemeClr val="accent1"/>
                </a:solidFill>
              </a:rPr>
              <a:t>Fall injury definitions</a:t>
            </a:r>
          </a:p>
        </p:txBody>
      </p:sp>
      <p:sp>
        <p:nvSpPr>
          <p:cNvPr id="3" name="Content Placeholder 2">
            <a:extLst>
              <a:ext uri="{FF2B5EF4-FFF2-40B4-BE49-F238E27FC236}">
                <a16:creationId xmlns:a16="http://schemas.microsoft.com/office/drawing/2014/main" id="{37450B57-4E54-4BE6-9997-E0D9A86AF97B}"/>
              </a:ext>
            </a:extLst>
          </p:cNvPr>
          <p:cNvSpPr>
            <a:spLocks noGrp="1"/>
          </p:cNvSpPr>
          <p:nvPr>
            <p:ph idx="1"/>
          </p:nvPr>
        </p:nvSpPr>
        <p:spPr>
          <a:xfrm>
            <a:off x="542694" y="1546312"/>
            <a:ext cx="11636506" cy="6515807"/>
          </a:xfrm>
        </p:spPr>
        <p:txBody>
          <a:bodyPr/>
          <a:lstStyle/>
          <a:p>
            <a:pPr marL="685800" indent="-685800">
              <a:buFont typeface="Arial" panose="020B0604020202020204" pitchFamily="34" charset="0"/>
              <a:buChar char="•"/>
            </a:pPr>
            <a:r>
              <a:rPr lang="en-US" sz="3200" dirty="0"/>
              <a:t>Code any documented or reported injury that occurred as a result of, or was recognized with a short period of time (e.g., hours to a few days) after a fall and attributed to the fall</a:t>
            </a:r>
            <a:r>
              <a:rPr lang="en-US" dirty="0"/>
              <a:t>.</a:t>
            </a:r>
          </a:p>
          <a:p>
            <a:pPr marL="685800" indent="-685800">
              <a:buFont typeface="Arial" panose="020B0604020202020204" pitchFamily="34" charset="0"/>
              <a:buChar char="•"/>
            </a:pPr>
            <a:r>
              <a:rPr lang="en-US" sz="3200" dirty="0"/>
              <a:t>No Injury:  No evidence of any injury noted on assessment, no complaints of pain or injury by the patient, no change in patient’s </a:t>
            </a:r>
            <a:r>
              <a:rPr lang="en-US" sz="3600" dirty="0"/>
              <a:t>behavior is noted after the fall.</a:t>
            </a:r>
          </a:p>
          <a:p>
            <a:pPr marL="685800" indent="-685800">
              <a:buFont typeface="Arial" panose="020B0604020202020204" pitchFamily="34" charset="0"/>
              <a:buChar char="•"/>
            </a:pPr>
            <a:r>
              <a:rPr lang="en-US" sz="3200" dirty="0"/>
              <a:t>Injury (Except Major):  Includes skin tears, abrasions, lacerations, superficial bruised, hematomas, and sprains; or any fall – related injury that causes the patient to complain of pain.</a:t>
            </a:r>
          </a:p>
          <a:p>
            <a:pPr marL="685800" indent="-685800">
              <a:buFont typeface="Arial" panose="020B0604020202020204" pitchFamily="34" charset="0"/>
              <a:buChar char="•"/>
            </a:pPr>
            <a:r>
              <a:rPr lang="en-US" sz="3200" dirty="0"/>
              <a:t>Major Injury:  Includes bone fractures, joint dislocations, closed head injuries with altered consciousness, subdural hematoma.</a:t>
            </a:r>
          </a:p>
        </p:txBody>
      </p:sp>
      <p:sp>
        <p:nvSpPr>
          <p:cNvPr id="4" name="Slide Number Placeholder 3">
            <a:extLst>
              <a:ext uri="{FF2B5EF4-FFF2-40B4-BE49-F238E27FC236}">
                <a16:creationId xmlns:a16="http://schemas.microsoft.com/office/drawing/2014/main" id="{A8320978-0357-47A3-A9FD-C25516277333}"/>
              </a:ext>
            </a:extLst>
          </p:cNvPr>
          <p:cNvSpPr>
            <a:spLocks noGrp="1"/>
          </p:cNvSpPr>
          <p:nvPr>
            <p:ph type="sldNum" sz="quarter" idx="12"/>
          </p:nvPr>
        </p:nvSpPr>
        <p:spPr/>
        <p:txBody>
          <a:bodyPr/>
          <a:lstStyle/>
          <a:p>
            <a:fld id="{895F941F-37F6-4B1F-AEB2-74CB5EFF426C}" type="slidenum">
              <a:rPr lang="en-US" smtClean="0"/>
              <a:pPr/>
              <a:t>351</a:t>
            </a:fld>
            <a:endParaRPr lang="en-US" dirty="0"/>
          </a:p>
        </p:txBody>
      </p:sp>
    </p:spTree>
    <p:extLst>
      <p:ext uri="{BB962C8B-B14F-4D97-AF65-F5344CB8AC3E}">
        <p14:creationId xmlns:p14="http://schemas.microsoft.com/office/powerpoint/2010/main" val="3339172372"/>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E1A8B2-C8FF-42BF-9942-8EDD74AE64F6}"/>
              </a:ext>
            </a:extLst>
          </p:cNvPr>
          <p:cNvSpPr>
            <a:spLocks noGrp="1"/>
          </p:cNvSpPr>
          <p:nvPr>
            <p:ph idx="1"/>
          </p:nvPr>
        </p:nvSpPr>
        <p:spPr>
          <a:xfrm>
            <a:off x="537819" y="2721858"/>
            <a:ext cx="12000599" cy="6401796"/>
          </a:xfrm>
        </p:spPr>
        <p:txBody>
          <a:bodyPr/>
          <a:lstStyle/>
          <a:p>
            <a:r>
              <a:rPr lang="en-US" dirty="0">
                <a:solidFill>
                  <a:schemeClr val="accent1"/>
                </a:solidFill>
              </a:rPr>
              <a:t>J1900A – Box A </a:t>
            </a:r>
            <a:r>
              <a:rPr lang="en-US" dirty="0"/>
              <a:t>– No Injury:</a:t>
            </a:r>
          </a:p>
          <a:p>
            <a:pPr marL="685800" indent="-685800">
              <a:buFont typeface="Arial" panose="020B0604020202020204" pitchFamily="34" charset="0"/>
              <a:buChar char="•"/>
            </a:pPr>
            <a:r>
              <a:rPr lang="en-US" sz="4000" dirty="0"/>
              <a:t>Code with a 0, None if no injurious falls since most recent  SOC/ROC</a:t>
            </a:r>
          </a:p>
          <a:p>
            <a:pPr marL="685800" indent="-685800">
              <a:buFont typeface="Arial" panose="020B0604020202020204" pitchFamily="34" charset="0"/>
              <a:buChar char="•"/>
            </a:pPr>
            <a:r>
              <a:rPr lang="en-US" sz="4000" dirty="0"/>
              <a:t>Code with a 1, ONE – if the patient had one non-injurious fall since the most recent SOC/ROC</a:t>
            </a:r>
          </a:p>
          <a:p>
            <a:pPr marL="685800" indent="-685800">
              <a:buFont typeface="Arial" panose="020B0604020202020204" pitchFamily="34" charset="0"/>
              <a:buChar char="•"/>
            </a:pPr>
            <a:r>
              <a:rPr lang="en-US" sz="4000" dirty="0"/>
              <a:t>Code with a 2, Two or More – if the patient had two or more injurious falls since the most recent SOC/ROC. </a:t>
            </a:r>
          </a:p>
          <a:p>
            <a:pPr marL="685800" indent="-685800">
              <a:buFont typeface="Arial" panose="020B0604020202020204" pitchFamily="34" charset="0"/>
              <a:buChar char="•"/>
            </a:pPr>
            <a:r>
              <a:rPr lang="en-US" sz="4000" dirty="0"/>
              <a:t>A dash is a valid response.</a:t>
            </a:r>
          </a:p>
        </p:txBody>
      </p:sp>
      <p:sp>
        <p:nvSpPr>
          <p:cNvPr id="4" name="Slide Number Placeholder 3">
            <a:extLst>
              <a:ext uri="{FF2B5EF4-FFF2-40B4-BE49-F238E27FC236}">
                <a16:creationId xmlns:a16="http://schemas.microsoft.com/office/drawing/2014/main" id="{85C8433B-303F-4D64-B5D9-68CF272B8DF5}"/>
              </a:ext>
            </a:extLst>
          </p:cNvPr>
          <p:cNvSpPr>
            <a:spLocks noGrp="1"/>
          </p:cNvSpPr>
          <p:nvPr>
            <p:ph type="sldNum" sz="quarter" idx="12"/>
          </p:nvPr>
        </p:nvSpPr>
        <p:spPr/>
        <p:txBody>
          <a:bodyPr/>
          <a:lstStyle/>
          <a:p>
            <a:fld id="{895F941F-37F6-4B1F-AEB2-74CB5EFF426C}" type="slidenum">
              <a:rPr lang="en-US" smtClean="0"/>
              <a:pPr/>
              <a:t>352</a:t>
            </a:fld>
            <a:endParaRPr lang="en-US" dirty="0"/>
          </a:p>
        </p:txBody>
      </p:sp>
      <p:pic>
        <p:nvPicPr>
          <p:cNvPr id="5" name="Picture 4">
            <a:extLst>
              <a:ext uri="{FF2B5EF4-FFF2-40B4-BE49-F238E27FC236}">
                <a16:creationId xmlns:a16="http://schemas.microsoft.com/office/drawing/2014/main" id="{4DFAA8B8-BAFD-4554-BE7F-E04AA9DAB451}"/>
              </a:ext>
            </a:extLst>
          </p:cNvPr>
          <p:cNvPicPr>
            <a:picLocks noChangeAspect="1"/>
          </p:cNvPicPr>
          <p:nvPr/>
        </p:nvPicPr>
        <p:blipFill>
          <a:blip r:embed="rId3"/>
          <a:stretch>
            <a:fillRect/>
          </a:stretch>
        </p:blipFill>
        <p:spPr>
          <a:xfrm>
            <a:off x="0" y="187500"/>
            <a:ext cx="13076238" cy="2426873"/>
          </a:xfrm>
          <a:prstGeom prst="rect">
            <a:avLst/>
          </a:prstGeom>
        </p:spPr>
      </p:pic>
    </p:spTree>
    <p:extLst>
      <p:ext uri="{BB962C8B-B14F-4D97-AF65-F5344CB8AC3E}">
        <p14:creationId xmlns:p14="http://schemas.microsoft.com/office/powerpoint/2010/main" val="1981722464"/>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D0D49-550A-47F5-928C-B7DAC5E83644}"/>
              </a:ext>
            </a:extLst>
          </p:cNvPr>
          <p:cNvSpPr>
            <a:spLocks noGrp="1"/>
          </p:cNvSpPr>
          <p:nvPr>
            <p:ph idx="1"/>
          </p:nvPr>
        </p:nvSpPr>
        <p:spPr>
          <a:xfrm>
            <a:off x="719866" y="2499519"/>
            <a:ext cx="11636506" cy="5584383"/>
          </a:xfrm>
        </p:spPr>
        <p:txBody>
          <a:bodyPr/>
          <a:lstStyle/>
          <a:p>
            <a:r>
              <a:rPr lang="en-US" dirty="0">
                <a:solidFill>
                  <a:schemeClr val="accent1"/>
                </a:solidFill>
              </a:rPr>
              <a:t>J1900B</a:t>
            </a:r>
            <a:r>
              <a:rPr lang="en-US" dirty="0"/>
              <a:t>.  Injury, Except Major</a:t>
            </a:r>
          </a:p>
          <a:p>
            <a:pPr marL="685800" indent="-685800">
              <a:buFont typeface="Arial" panose="020B0604020202020204" pitchFamily="34" charset="0"/>
              <a:buChar char="•"/>
            </a:pPr>
            <a:r>
              <a:rPr lang="en-US" dirty="0"/>
              <a:t>Cone 0, None, if had falls with injury except major</a:t>
            </a:r>
          </a:p>
          <a:p>
            <a:pPr marL="685800" indent="-685800">
              <a:buFont typeface="Arial" panose="020B0604020202020204" pitchFamily="34" charset="0"/>
              <a:buChar char="•"/>
            </a:pPr>
            <a:r>
              <a:rPr lang="en-US" dirty="0"/>
              <a:t>Code 1, One if fall with injury except major</a:t>
            </a:r>
          </a:p>
          <a:p>
            <a:pPr marL="685800" indent="-685800">
              <a:buFont typeface="Arial" panose="020B0604020202020204" pitchFamily="34" charset="0"/>
              <a:buChar char="•"/>
            </a:pPr>
            <a:r>
              <a:rPr lang="en-US" dirty="0"/>
              <a:t>Code 2, Two or more if two or more falls with injury except major.</a:t>
            </a:r>
          </a:p>
          <a:p>
            <a:pPr marL="685800" indent="-685800">
              <a:buFont typeface="Arial" panose="020B0604020202020204" pitchFamily="34" charset="0"/>
              <a:buChar char="•"/>
            </a:pPr>
            <a:r>
              <a:rPr lang="en-US" dirty="0"/>
              <a:t>A dash is a valid response.</a:t>
            </a:r>
          </a:p>
        </p:txBody>
      </p:sp>
      <p:sp>
        <p:nvSpPr>
          <p:cNvPr id="4" name="Slide Number Placeholder 3">
            <a:extLst>
              <a:ext uri="{FF2B5EF4-FFF2-40B4-BE49-F238E27FC236}">
                <a16:creationId xmlns:a16="http://schemas.microsoft.com/office/drawing/2014/main" id="{E4625B2D-E33E-4133-AA60-792CA3693E29}"/>
              </a:ext>
            </a:extLst>
          </p:cNvPr>
          <p:cNvSpPr>
            <a:spLocks noGrp="1"/>
          </p:cNvSpPr>
          <p:nvPr>
            <p:ph type="sldNum" sz="quarter" idx="12"/>
          </p:nvPr>
        </p:nvSpPr>
        <p:spPr/>
        <p:txBody>
          <a:bodyPr/>
          <a:lstStyle/>
          <a:p>
            <a:fld id="{895F941F-37F6-4B1F-AEB2-74CB5EFF426C}" type="slidenum">
              <a:rPr lang="en-US" smtClean="0"/>
              <a:pPr/>
              <a:t>353</a:t>
            </a:fld>
            <a:endParaRPr lang="en-US" dirty="0"/>
          </a:p>
        </p:txBody>
      </p:sp>
      <p:pic>
        <p:nvPicPr>
          <p:cNvPr id="5" name="Picture 4">
            <a:extLst>
              <a:ext uri="{FF2B5EF4-FFF2-40B4-BE49-F238E27FC236}">
                <a16:creationId xmlns:a16="http://schemas.microsoft.com/office/drawing/2014/main" id="{F4206378-8FF6-4B3C-AD64-3A75A5318118}"/>
              </a:ext>
            </a:extLst>
          </p:cNvPr>
          <p:cNvPicPr>
            <a:picLocks noChangeAspect="1"/>
          </p:cNvPicPr>
          <p:nvPr/>
        </p:nvPicPr>
        <p:blipFill>
          <a:blip r:embed="rId2"/>
          <a:stretch>
            <a:fillRect/>
          </a:stretch>
        </p:blipFill>
        <p:spPr>
          <a:xfrm>
            <a:off x="0" y="372073"/>
            <a:ext cx="13076238" cy="1594046"/>
          </a:xfrm>
          <a:prstGeom prst="rect">
            <a:avLst/>
          </a:prstGeom>
        </p:spPr>
      </p:pic>
    </p:spTree>
    <p:extLst>
      <p:ext uri="{BB962C8B-B14F-4D97-AF65-F5344CB8AC3E}">
        <p14:creationId xmlns:p14="http://schemas.microsoft.com/office/powerpoint/2010/main" val="407969331"/>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01FC7B-FDC9-4DA4-A6A2-659D3EB9B469}"/>
              </a:ext>
            </a:extLst>
          </p:cNvPr>
          <p:cNvSpPr>
            <a:spLocks noGrp="1"/>
          </p:cNvSpPr>
          <p:nvPr>
            <p:ph idx="1"/>
          </p:nvPr>
        </p:nvSpPr>
        <p:spPr>
          <a:xfrm>
            <a:off x="768980" y="2831129"/>
            <a:ext cx="11636506" cy="5930286"/>
          </a:xfrm>
        </p:spPr>
        <p:txBody>
          <a:bodyPr/>
          <a:lstStyle/>
          <a:p>
            <a:r>
              <a:rPr lang="en-US" dirty="0">
                <a:solidFill>
                  <a:schemeClr val="accent1"/>
                </a:solidFill>
              </a:rPr>
              <a:t>J1900C </a:t>
            </a:r>
            <a:r>
              <a:rPr lang="en-US" dirty="0">
                <a:solidFill>
                  <a:schemeClr val="tx1"/>
                </a:solidFill>
              </a:rPr>
              <a:t>Major Injury:</a:t>
            </a:r>
          </a:p>
          <a:p>
            <a:pPr marL="685800" indent="-685800">
              <a:buFont typeface="Arial" panose="020B0604020202020204" pitchFamily="34" charset="0"/>
              <a:buChar char="•"/>
            </a:pPr>
            <a:r>
              <a:rPr lang="en-US" dirty="0">
                <a:solidFill>
                  <a:schemeClr val="tx1"/>
                </a:solidFill>
              </a:rPr>
              <a:t>Code 0, None – no falls with major injury</a:t>
            </a:r>
          </a:p>
          <a:p>
            <a:pPr marL="685800" indent="-685800">
              <a:buFont typeface="Arial" panose="020B0604020202020204" pitchFamily="34" charset="0"/>
              <a:buChar char="•"/>
            </a:pPr>
            <a:r>
              <a:rPr lang="en-US" dirty="0">
                <a:solidFill>
                  <a:schemeClr val="tx1"/>
                </a:solidFill>
              </a:rPr>
              <a:t>Code 1, One if patient had one fall with major injury.</a:t>
            </a:r>
          </a:p>
          <a:p>
            <a:pPr marL="685800" indent="-685800">
              <a:buFont typeface="Arial" panose="020B0604020202020204" pitchFamily="34" charset="0"/>
              <a:buChar char="•"/>
            </a:pPr>
            <a:r>
              <a:rPr lang="en-US" dirty="0">
                <a:solidFill>
                  <a:schemeClr val="tx1"/>
                </a:solidFill>
              </a:rPr>
              <a:t>Code 2, Two or More if patient had two or more falls with major injury.</a:t>
            </a:r>
          </a:p>
          <a:p>
            <a:pPr marL="685800" indent="-685800">
              <a:buFont typeface="Arial" panose="020B0604020202020204" pitchFamily="34" charset="0"/>
              <a:buChar char="•"/>
            </a:pPr>
            <a:r>
              <a:rPr lang="en-US" dirty="0">
                <a:solidFill>
                  <a:schemeClr val="tx1"/>
                </a:solidFill>
              </a:rPr>
              <a:t>A dash is a valid response</a:t>
            </a:r>
          </a:p>
        </p:txBody>
      </p:sp>
      <p:sp>
        <p:nvSpPr>
          <p:cNvPr id="4" name="Slide Number Placeholder 3">
            <a:extLst>
              <a:ext uri="{FF2B5EF4-FFF2-40B4-BE49-F238E27FC236}">
                <a16:creationId xmlns:a16="http://schemas.microsoft.com/office/drawing/2014/main" id="{C2181EC2-9637-4BA0-9781-9A6B80891FA1}"/>
              </a:ext>
            </a:extLst>
          </p:cNvPr>
          <p:cNvSpPr>
            <a:spLocks noGrp="1"/>
          </p:cNvSpPr>
          <p:nvPr>
            <p:ph type="sldNum" sz="quarter" idx="12"/>
          </p:nvPr>
        </p:nvSpPr>
        <p:spPr/>
        <p:txBody>
          <a:bodyPr/>
          <a:lstStyle/>
          <a:p>
            <a:fld id="{895F941F-37F6-4B1F-AEB2-74CB5EFF426C}" type="slidenum">
              <a:rPr lang="en-US" smtClean="0"/>
              <a:pPr/>
              <a:t>354</a:t>
            </a:fld>
            <a:endParaRPr lang="en-US" dirty="0"/>
          </a:p>
        </p:txBody>
      </p:sp>
      <p:pic>
        <p:nvPicPr>
          <p:cNvPr id="5" name="Picture 4">
            <a:extLst>
              <a:ext uri="{FF2B5EF4-FFF2-40B4-BE49-F238E27FC236}">
                <a16:creationId xmlns:a16="http://schemas.microsoft.com/office/drawing/2014/main" id="{322F8504-4F9F-4BD1-A6FB-2D7F4A30B2B4}"/>
              </a:ext>
            </a:extLst>
          </p:cNvPr>
          <p:cNvPicPr>
            <a:picLocks noChangeAspect="1"/>
          </p:cNvPicPr>
          <p:nvPr/>
        </p:nvPicPr>
        <p:blipFill>
          <a:blip r:embed="rId2"/>
          <a:stretch>
            <a:fillRect/>
          </a:stretch>
        </p:blipFill>
        <p:spPr>
          <a:xfrm>
            <a:off x="251619" y="422953"/>
            <a:ext cx="12573000" cy="2000365"/>
          </a:xfrm>
          <a:prstGeom prst="rect">
            <a:avLst/>
          </a:prstGeom>
        </p:spPr>
      </p:pic>
    </p:spTree>
    <p:extLst>
      <p:ext uri="{BB962C8B-B14F-4D97-AF65-F5344CB8AC3E}">
        <p14:creationId xmlns:p14="http://schemas.microsoft.com/office/powerpoint/2010/main" val="1987034651"/>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0DF76F-D28B-4598-AB56-D569E0D3FAC6}"/>
              </a:ext>
            </a:extLst>
          </p:cNvPr>
          <p:cNvSpPr>
            <a:spLocks noGrp="1"/>
          </p:cNvSpPr>
          <p:nvPr>
            <p:ph idx="1"/>
          </p:nvPr>
        </p:nvSpPr>
        <p:spPr>
          <a:xfrm>
            <a:off x="365919" y="594519"/>
            <a:ext cx="11636506" cy="1814268"/>
          </a:xfrm>
        </p:spPr>
        <p:txBody>
          <a:bodyPr/>
          <a:lstStyle/>
          <a:p>
            <a:pPr marL="685800" indent="-685800">
              <a:buFont typeface="Arial" panose="020B0604020202020204" pitchFamily="34" charset="0"/>
              <a:buChar char="•"/>
            </a:pPr>
            <a:r>
              <a:rPr lang="en-US" dirty="0"/>
              <a:t>The discharging RN reviews the clinical record and interviews the patient, caregiver Mrs. K, and her daughter, determining that a single fall occurred since the most recent SOC/ROC.  The fall is documented on a clinical note from an RN home visit in which the daughter reported her mother slipped from her wheelchair to the floor the previous day.</a:t>
            </a:r>
          </a:p>
          <a:p>
            <a:endParaRPr lang="en-US" dirty="0"/>
          </a:p>
        </p:txBody>
      </p:sp>
      <p:sp>
        <p:nvSpPr>
          <p:cNvPr id="4" name="Slide Number Placeholder 3">
            <a:extLst>
              <a:ext uri="{FF2B5EF4-FFF2-40B4-BE49-F238E27FC236}">
                <a16:creationId xmlns:a16="http://schemas.microsoft.com/office/drawing/2014/main" id="{5B9BCC5D-E690-4DE8-AE5E-E0B9C45944A6}"/>
              </a:ext>
            </a:extLst>
          </p:cNvPr>
          <p:cNvSpPr>
            <a:spLocks noGrp="1"/>
          </p:cNvSpPr>
          <p:nvPr>
            <p:ph type="sldNum" sz="quarter" idx="12"/>
          </p:nvPr>
        </p:nvSpPr>
        <p:spPr/>
        <p:txBody>
          <a:bodyPr/>
          <a:lstStyle/>
          <a:p>
            <a:fld id="{895F941F-37F6-4B1F-AEB2-74CB5EFF426C}" type="slidenum">
              <a:rPr lang="en-US" smtClean="0"/>
              <a:pPr/>
              <a:t>355</a:t>
            </a:fld>
            <a:endParaRPr lang="en-US" dirty="0"/>
          </a:p>
        </p:txBody>
      </p:sp>
      <p:pic>
        <p:nvPicPr>
          <p:cNvPr id="5" name="Picture 4">
            <a:extLst>
              <a:ext uri="{FF2B5EF4-FFF2-40B4-BE49-F238E27FC236}">
                <a16:creationId xmlns:a16="http://schemas.microsoft.com/office/drawing/2014/main" id="{8D9819DA-5893-49E8-903A-711AD5C6F781}"/>
              </a:ext>
            </a:extLst>
          </p:cNvPr>
          <p:cNvPicPr>
            <a:picLocks noChangeAspect="1"/>
          </p:cNvPicPr>
          <p:nvPr/>
        </p:nvPicPr>
        <p:blipFill>
          <a:blip r:embed="rId3"/>
          <a:stretch>
            <a:fillRect/>
          </a:stretch>
        </p:blipFill>
        <p:spPr>
          <a:xfrm>
            <a:off x="0" y="6303411"/>
            <a:ext cx="13076238" cy="3115227"/>
          </a:xfrm>
          <a:prstGeom prst="rect">
            <a:avLst/>
          </a:prstGeom>
        </p:spPr>
      </p:pic>
    </p:spTree>
    <p:extLst>
      <p:ext uri="{BB962C8B-B14F-4D97-AF65-F5344CB8AC3E}">
        <p14:creationId xmlns:p14="http://schemas.microsoft.com/office/powerpoint/2010/main" val="496497695"/>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6919" y="1051720"/>
            <a:ext cx="11566538" cy="2362199"/>
          </a:xfrm>
        </p:spPr>
        <p:txBody>
          <a:bodyPr>
            <a:normAutofit/>
          </a:bodyPr>
          <a:lstStyle/>
          <a:p>
            <a:pPr algn="ctr"/>
            <a:r>
              <a:rPr lang="en-US" sz="8000" dirty="0">
                <a:solidFill>
                  <a:schemeClr val="accent1"/>
                </a:solidFill>
              </a:rPr>
              <a:t>Q U E S T I O N S ?</a:t>
            </a:r>
          </a:p>
        </p:txBody>
      </p:sp>
      <p:sp>
        <p:nvSpPr>
          <p:cNvPr id="5" name="Slide Number Placeholder 4"/>
          <p:cNvSpPr>
            <a:spLocks noGrp="1"/>
          </p:cNvSpPr>
          <p:nvPr>
            <p:ph type="sldNum" sz="quarter" idx="12"/>
          </p:nvPr>
        </p:nvSpPr>
        <p:spPr/>
        <p:txBody>
          <a:bodyPr/>
          <a:lstStyle/>
          <a:p>
            <a:fld id="{895F941F-37F6-4B1F-AEB2-74CB5EFF426C}" type="slidenum">
              <a:rPr lang="en-US" smtClean="0"/>
              <a:pPr/>
              <a:t>356</a:t>
            </a:fld>
            <a:endParaRPr lang="en-US" dirty="0"/>
          </a:p>
        </p:txBody>
      </p:sp>
      <p:pic>
        <p:nvPicPr>
          <p:cNvPr id="4" name="Picture 3" descr="Description: C:\Users\crystal.robertson\AppData\Local\Microsoft\Windows\Temporary Internet Files\Content.IE5\7GTL054R\MC900434475[1].wmf"/>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2194719" y="4328319"/>
            <a:ext cx="9437897" cy="381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749" accel="50000" decel="50000" autoRev="1" fill="hold">
                                          <p:stCondLst>
                                            <p:cond delay="0"/>
                                          </p:stCondLst>
                                        </p:cTn>
                                        <p:tgtEl>
                                          <p:spTgt spid="2"/>
                                        </p:tgtEl>
                                        <p:attrNameLst>
                                          <p:attrName>ppt_x</p:attrName>
                                          <p:attrName>ppt_y</p:attrName>
                                        </p:attrNameLst>
                                      </p:cBhvr>
                                    </p:animMotion>
                                    <p:animRot by="1500000">
                                      <p:cBhvr>
                                        <p:cTn id="7" dur="375" fill="hold">
                                          <p:stCondLst>
                                            <p:cond delay="0"/>
                                          </p:stCondLst>
                                        </p:cTn>
                                        <p:tgtEl>
                                          <p:spTgt spid="2"/>
                                        </p:tgtEl>
                                        <p:attrNameLst>
                                          <p:attrName>r</p:attrName>
                                        </p:attrNameLst>
                                      </p:cBhvr>
                                    </p:animRot>
                                    <p:animRot by="-1500000">
                                      <p:cBhvr>
                                        <p:cTn id="8" dur="375" fill="hold">
                                          <p:stCondLst>
                                            <p:cond delay="375"/>
                                          </p:stCondLst>
                                        </p:cTn>
                                        <p:tgtEl>
                                          <p:spTgt spid="2"/>
                                        </p:tgtEl>
                                        <p:attrNameLst>
                                          <p:attrName>r</p:attrName>
                                        </p:attrNameLst>
                                      </p:cBhvr>
                                    </p:animRot>
                                    <p:animRot by="-1500000">
                                      <p:cBhvr>
                                        <p:cTn id="9" dur="375" fill="hold">
                                          <p:stCondLst>
                                            <p:cond delay="749"/>
                                          </p:stCondLst>
                                        </p:cTn>
                                        <p:tgtEl>
                                          <p:spTgt spid="2"/>
                                        </p:tgtEl>
                                        <p:attrNameLst>
                                          <p:attrName>r</p:attrName>
                                        </p:attrNameLst>
                                      </p:cBhvr>
                                    </p:animRot>
                                    <p:animRot by="1500000">
                                      <p:cBhvr>
                                        <p:cTn id="10" dur="375" fill="hold">
                                          <p:stCondLst>
                                            <p:cond delay="1125"/>
                                          </p:stCondLst>
                                        </p:cTn>
                                        <p:tgtEl>
                                          <p:spTgt spid="2"/>
                                        </p:tgtEl>
                                        <p:attrNameLst>
                                          <p:attrName>r</p:attrName>
                                        </p:attrNameLst>
                                      </p:cBhvr>
                                    </p:animRot>
                                  </p:childTnLst>
                                </p:cTn>
                              </p:par>
                              <p:par>
                                <p:cTn id="11" presetID="53" presetClass="entr" presetSubtype="16"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500" fill="hold"/>
                                        <p:tgtEl>
                                          <p:spTgt spid="4"/>
                                        </p:tgtEl>
                                        <p:attrNameLst>
                                          <p:attrName>ppt_w</p:attrName>
                                        </p:attrNameLst>
                                      </p:cBhvr>
                                      <p:tavLst>
                                        <p:tav tm="0">
                                          <p:val>
                                            <p:fltVal val="0"/>
                                          </p:val>
                                        </p:tav>
                                        <p:tav tm="100000">
                                          <p:val>
                                            <p:strVal val="#ppt_w"/>
                                          </p:val>
                                        </p:tav>
                                      </p:tavLst>
                                    </p:anim>
                                    <p:anim calcmode="lin" valueType="num">
                                      <p:cBhvr>
                                        <p:cTn id="14" dur="1500" fill="hold"/>
                                        <p:tgtEl>
                                          <p:spTgt spid="4"/>
                                        </p:tgtEl>
                                        <p:attrNameLst>
                                          <p:attrName>ppt_h</p:attrName>
                                        </p:attrNameLst>
                                      </p:cBhvr>
                                      <p:tavLst>
                                        <p:tav tm="0">
                                          <p:val>
                                            <p:fltVal val="0"/>
                                          </p:val>
                                        </p:tav>
                                        <p:tav tm="100000">
                                          <p:val>
                                            <p:strVal val="#ppt_h"/>
                                          </p:val>
                                        </p:tav>
                                      </p:tavLst>
                                    </p:anim>
                                    <p:animEffect transition="in" filter="fade">
                                      <p:cBhvr>
                                        <p:cTn id="15"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31715-EEA8-4062-B8E3-878012D52DA7}"/>
              </a:ext>
            </a:extLst>
          </p:cNvPr>
          <p:cNvSpPr>
            <a:spLocks noGrp="1"/>
          </p:cNvSpPr>
          <p:nvPr>
            <p:ph type="title"/>
          </p:nvPr>
        </p:nvSpPr>
        <p:spPr>
          <a:xfrm>
            <a:off x="559898" y="365919"/>
            <a:ext cx="12322035" cy="860148"/>
          </a:xfrm>
        </p:spPr>
        <p:txBody>
          <a:bodyPr/>
          <a:lstStyle/>
          <a:p>
            <a:pPr algn="ctr"/>
            <a:r>
              <a:rPr lang="en-US" dirty="0">
                <a:solidFill>
                  <a:srgbClr val="FF0000"/>
                </a:solidFill>
              </a:rPr>
              <a:t>PDGM Tool - Online</a:t>
            </a:r>
          </a:p>
        </p:txBody>
      </p:sp>
      <p:sp>
        <p:nvSpPr>
          <p:cNvPr id="4" name="Slide Number Placeholder 3">
            <a:extLst>
              <a:ext uri="{FF2B5EF4-FFF2-40B4-BE49-F238E27FC236}">
                <a16:creationId xmlns:a16="http://schemas.microsoft.com/office/drawing/2014/main" id="{3F91C344-D4A8-4144-9DE7-77C6F76453BC}"/>
              </a:ext>
            </a:extLst>
          </p:cNvPr>
          <p:cNvSpPr>
            <a:spLocks noGrp="1"/>
          </p:cNvSpPr>
          <p:nvPr>
            <p:ph type="sldNum" sz="quarter" idx="12"/>
          </p:nvPr>
        </p:nvSpPr>
        <p:spPr/>
        <p:txBody>
          <a:bodyPr/>
          <a:lstStyle/>
          <a:p>
            <a:fld id="{895F941F-37F6-4B1F-AEB2-74CB5EFF426C}" type="slidenum">
              <a:rPr lang="en-US" smtClean="0"/>
              <a:pPr/>
              <a:t>36</a:t>
            </a:fld>
            <a:endParaRPr lang="en-US" dirty="0"/>
          </a:p>
        </p:txBody>
      </p:sp>
      <p:sp>
        <p:nvSpPr>
          <p:cNvPr id="6" name="Content Placeholder 5">
            <a:extLst>
              <a:ext uri="{FF2B5EF4-FFF2-40B4-BE49-F238E27FC236}">
                <a16:creationId xmlns:a16="http://schemas.microsoft.com/office/drawing/2014/main" id="{AAF09BAD-FC4E-4D15-BEB8-6144419339CD}"/>
              </a:ext>
            </a:extLst>
          </p:cNvPr>
          <p:cNvSpPr>
            <a:spLocks noGrp="1"/>
          </p:cNvSpPr>
          <p:nvPr>
            <p:ph idx="1"/>
          </p:nvPr>
        </p:nvSpPr>
        <p:spPr/>
        <p:txBody>
          <a:bodyPr/>
          <a:lstStyle/>
          <a:p>
            <a:endParaRPr lang="en-US"/>
          </a:p>
        </p:txBody>
      </p:sp>
      <p:pic>
        <p:nvPicPr>
          <p:cNvPr id="7" name="Picture 6">
            <a:extLst>
              <a:ext uri="{FF2B5EF4-FFF2-40B4-BE49-F238E27FC236}">
                <a16:creationId xmlns:a16="http://schemas.microsoft.com/office/drawing/2014/main" id="{D394B21B-EC30-4BF5-9523-9DEB45942C8D}"/>
              </a:ext>
            </a:extLst>
          </p:cNvPr>
          <p:cNvPicPr>
            <a:picLocks noChangeAspect="1"/>
          </p:cNvPicPr>
          <p:nvPr/>
        </p:nvPicPr>
        <p:blipFill>
          <a:blip r:embed="rId3"/>
          <a:stretch>
            <a:fillRect/>
          </a:stretch>
        </p:blipFill>
        <p:spPr>
          <a:xfrm>
            <a:off x="213519" y="1356519"/>
            <a:ext cx="12683495" cy="7874619"/>
          </a:xfrm>
          <a:prstGeom prst="rect">
            <a:avLst/>
          </a:prstGeom>
        </p:spPr>
      </p:pic>
    </p:spTree>
    <p:extLst>
      <p:ext uri="{BB962C8B-B14F-4D97-AF65-F5344CB8AC3E}">
        <p14:creationId xmlns:p14="http://schemas.microsoft.com/office/powerpoint/2010/main" val="18448585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C8BF5-FE50-43F7-BB0C-35485F886067}"/>
              </a:ext>
            </a:extLst>
          </p:cNvPr>
          <p:cNvSpPr>
            <a:spLocks noGrp="1"/>
          </p:cNvSpPr>
          <p:nvPr>
            <p:ph type="title"/>
          </p:nvPr>
        </p:nvSpPr>
        <p:spPr>
          <a:xfrm>
            <a:off x="377101" y="442119"/>
            <a:ext cx="12322035" cy="860148"/>
          </a:xfrm>
        </p:spPr>
        <p:txBody>
          <a:bodyPr/>
          <a:lstStyle/>
          <a:p>
            <a:r>
              <a:rPr lang="en-US" sz="4800" dirty="0">
                <a:solidFill>
                  <a:schemeClr val="accent1"/>
                </a:solidFill>
              </a:rPr>
              <a:t>PDGM - Home Health Identified Comorbidities</a:t>
            </a:r>
          </a:p>
        </p:txBody>
      </p:sp>
      <p:pic>
        <p:nvPicPr>
          <p:cNvPr id="5" name="Content Placeholder 4">
            <a:extLst>
              <a:ext uri="{FF2B5EF4-FFF2-40B4-BE49-F238E27FC236}">
                <a16:creationId xmlns:a16="http://schemas.microsoft.com/office/drawing/2014/main" id="{3EF31B68-DFBF-4363-B846-A33338BE3AB2}"/>
              </a:ext>
            </a:extLst>
          </p:cNvPr>
          <p:cNvPicPr>
            <a:picLocks noGrp="1" noChangeAspect="1"/>
          </p:cNvPicPr>
          <p:nvPr>
            <p:ph idx="1"/>
          </p:nvPr>
        </p:nvPicPr>
        <p:blipFill>
          <a:blip r:embed="rId3"/>
          <a:stretch>
            <a:fillRect/>
          </a:stretch>
        </p:blipFill>
        <p:spPr>
          <a:xfrm>
            <a:off x="377101" y="1450201"/>
            <a:ext cx="12607296" cy="7780937"/>
          </a:xfrm>
          <a:prstGeom prst="rect">
            <a:avLst/>
          </a:prstGeom>
        </p:spPr>
      </p:pic>
      <p:sp>
        <p:nvSpPr>
          <p:cNvPr id="4" name="Slide Number Placeholder 3">
            <a:extLst>
              <a:ext uri="{FF2B5EF4-FFF2-40B4-BE49-F238E27FC236}">
                <a16:creationId xmlns:a16="http://schemas.microsoft.com/office/drawing/2014/main" id="{5C0E116D-67BA-4A54-8F58-0A6C045B488C}"/>
              </a:ext>
            </a:extLst>
          </p:cNvPr>
          <p:cNvSpPr>
            <a:spLocks noGrp="1"/>
          </p:cNvSpPr>
          <p:nvPr>
            <p:ph type="sldNum" sz="quarter" idx="12"/>
          </p:nvPr>
        </p:nvSpPr>
        <p:spPr/>
        <p:txBody>
          <a:bodyPr/>
          <a:lstStyle/>
          <a:p>
            <a:fld id="{895F941F-37F6-4B1F-AEB2-74CB5EFF426C}" type="slidenum">
              <a:rPr lang="en-US" smtClean="0"/>
              <a:pPr/>
              <a:t>37</a:t>
            </a:fld>
            <a:endParaRPr lang="en-US" dirty="0"/>
          </a:p>
        </p:txBody>
      </p:sp>
    </p:spTree>
    <p:extLst>
      <p:ext uri="{BB962C8B-B14F-4D97-AF65-F5344CB8AC3E}">
        <p14:creationId xmlns:p14="http://schemas.microsoft.com/office/powerpoint/2010/main" val="30137224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49152-D0A9-4EDB-B82F-A18F6198EDC4}"/>
              </a:ext>
            </a:extLst>
          </p:cNvPr>
          <p:cNvSpPr>
            <a:spLocks noGrp="1"/>
          </p:cNvSpPr>
          <p:nvPr>
            <p:ph type="title"/>
          </p:nvPr>
        </p:nvSpPr>
        <p:spPr>
          <a:xfrm>
            <a:off x="377101" y="442119"/>
            <a:ext cx="12322035" cy="860148"/>
          </a:xfrm>
        </p:spPr>
        <p:txBody>
          <a:bodyPr/>
          <a:lstStyle/>
          <a:p>
            <a:pPr algn="ctr"/>
            <a:r>
              <a:rPr lang="en-US" dirty="0">
                <a:solidFill>
                  <a:schemeClr val="accent1"/>
                </a:solidFill>
              </a:rPr>
              <a:t>Comorbidities Continued</a:t>
            </a:r>
          </a:p>
        </p:txBody>
      </p:sp>
      <p:pic>
        <p:nvPicPr>
          <p:cNvPr id="5" name="Content Placeholder 4">
            <a:extLst>
              <a:ext uri="{FF2B5EF4-FFF2-40B4-BE49-F238E27FC236}">
                <a16:creationId xmlns:a16="http://schemas.microsoft.com/office/drawing/2014/main" id="{024715EA-8366-4A0D-B923-76542C6ADDD2}"/>
              </a:ext>
            </a:extLst>
          </p:cNvPr>
          <p:cNvPicPr>
            <a:picLocks noGrp="1" noChangeAspect="1"/>
          </p:cNvPicPr>
          <p:nvPr>
            <p:ph idx="1"/>
          </p:nvPr>
        </p:nvPicPr>
        <p:blipFill>
          <a:blip r:embed="rId2"/>
          <a:stretch>
            <a:fillRect/>
          </a:stretch>
        </p:blipFill>
        <p:spPr>
          <a:xfrm>
            <a:off x="289719" y="1637701"/>
            <a:ext cx="12786519" cy="7593437"/>
          </a:xfrm>
          <a:prstGeom prst="rect">
            <a:avLst/>
          </a:prstGeom>
        </p:spPr>
      </p:pic>
      <p:sp>
        <p:nvSpPr>
          <p:cNvPr id="4" name="Slide Number Placeholder 3">
            <a:extLst>
              <a:ext uri="{FF2B5EF4-FFF2-40B4-BE49-F238E27FC236}">
                <a16:creationId xmlns:a16="http://schemas.microsoft.com/office/drawing/2014/main" id="{9984BE0A-9219-4E2C-8D2E-F6ACAF2E5C60}"/>
              </a:ext>
            </a:extLst>
          </p:cNvPr>
          <p:cNvSpPr>
            <a:spLocks noGrp="1"/>
          </p:cNvSpPr>
          <p:nvPr>
            <p:ph type="sldNum" sz="quarter" idx="12"/>
          </p:nvPr>
        </p:nvSpPr>
        <p:spPr/>
        <p:txBody>
          <a:bodyPr/>
          <a:lstStyle/>
          <a:p>
            <a:fld id="{895F941F-37F6-4B1F-AEB2-74CB5EFF426C}" type="slidenum">
              <a:rPr lang="en-US" smtClean="0"/>
              <a:pPr/>
              <a:t>38</a:t>
            </a:fld>
            <a:endParaRPr lang="en-US" dirty="0"/>
          </a:p>
        </p:txBody>
      </p:sp>
    </p:spTree>
    <p:extLst>
      <p:ext uri="{BB962C8B-B14F-4D97-AF65-F5344CB8AC3E}">
        <p14:creationId xmlns:p14="http://schemas.microsoft.com/office/powerpoint/2010/main" val="38931400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28067-FE26-4B11-B4C9-7760FF12BF1B}"/>
              </a:ext>
            </a:extLst>
          </p:cNvPr>
          <p:cNvSpPr>
            <a:spLocks noGrp="1"/>
          </p:cNvSpPr>
          <p:nvPr>
            <p:ph type="title"/>
          </p:nvPr>
        </p:nvSpPr>
        <p:spPr>
          <a:xfrm>
            <a:off x="377101" y="365919"/>
            <a:ext cx="12322035" cy="860148"/>
          </a:xfrm>
        </p:spPr>
        <p:txBody>
          <a:bodyPr/>
          <a:lstStyle/>
          <a:p>
            <a:pPr algn="ctr"/>
            <a:r>
              <a:rPr lang="en-US" sz="4800" dirty="0">
                <a:solidFill>
                  <a:schemeClr val="accent1"/>
                </a:solidFill>
              </a:rPr>
              <a:t>Low Comorbidity Subgroups</a:t>
            </a:r>
          </a:p>
        </p:txBody>
      </p:sp>
      <p:pic>
        <p:nvPicPr>
          <p:cNvPr id="5" name="Content Placeholder 4">
            <a:extLst>
              <a:ext uri="{FF2B5EF4-FFF2-40B4-BE49-F238E27FC236}">
                <a16:creationId xmlns:a16="http://schemas.microsoft.com/office/drawing/2014/main" id="{7EC45DCB-A4D8-43C1-901B-6BA070E084EC}"/>
              </a:ext>
            </a:extLst>
          </p:cNvPr>
          <p:cNvPicPr>
            <a:picLocks noGrp="1" noChangeAspect="1"/>
          </p:cNvPicPr>
          <p:nvPr>
            <p:ph idx="1"/>
          </p:nvPr>
        </p:nvPicPr>
        <p:blipFill>
          <a:blip r:embed="rId3"/>
          <a:stretch>
            <a:fillRect/>
          </a:stretch>
        </p:blipFill>
        <p:spPr>
          <a:xfrm>
            <a:off x="289719" y="1226067"/>
            <a:ext cx="12607296" cy="8005071"/>
          </a:xfrm>
          <a:prstGeom prst="rect">
            <a:avLst/>
          </a:prstGeom>
        </p:spPr>
      </p:pic>
      <p:sp>
        <p:nvSpPr>
          <p:cNvPr id="4" name="Slide Number Placeholder 3">
            <a:extLst>
              <a:ext uri="{FF2B5EF4-FFF2-40B4-BE49-F238E27FC236}">
                <a16:creationId xmlns:a16="http://schemas.microsoft.com/office/drawing/2014/main" id="{20D81D7C-6AFA-4FC5-BA6B-C8A67834B958}"/>
              </a:ext>
            </a:extLst>
          </p:cNvPr>
          <p:cNvSpPr>
            <a:spLocks noGrp="1"/>
          </p:cNvSpPr>
          <p:nvPr>
            <p:ph type="sldNum" sz="quarter" idx="12"/>
          </p:nvPr>
        </p:nvSpPr>
        <p:spPr/>
        <p:txBody>
          <a:bodyPr/>
          <a:lstStyle/>
          <a:p>
            <a:fld id="{895F941F-37F6-4B1F-AEB2-74CB5EFF426C}" type="slidenum">
              <a:rPr lang="en-US" smtClean="0"/>
              <a:pPr/>
              <a:t>39</a:t>
            </a:fld>
            <a:endParaRPr lang="en-US" dirty="0"/>
          </a:p>
        </p:txBody>
      </p:sp>
    </p:spTree>
    <p:extLst>
      <p:ext uri="{BB962C8B-B14F-4D97-AF65-F5344CB8AC3E}">
        <p14:creationId xmlns:p14="http://schemas.microsoft.com/office/powerpoint/2010/main" val="4260144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319" y="213519"/>
            <a:ext cx="11768614" cy="878638"/>
          </a:xfrm>
        </p:spPr>
        <p:txBody>
          <a:bodyPr>
            <a:normAutofit/>
          </a:bodyPr>
          <a:lstStyle/>
          <a:p>
            <a:pPr algn="ctr"/>
            <a:r>
              <a:rPr lang="en-US" sz="4000" u="sng" dirty="0">
                <a:solidFill>
                  <a:schemeClr val="accent1"/>
                </a:solidFill>
              </a:rPr>
              <a:t>Patient Tracking Items A-1</a:t>
            </a:r>
          </a:p>
        </p:txBody>
      </p:sp>
      <p:sp>
        <p:nvSpPr>
          <p:cNvPr id="3" name="Content Placeholder 2"/>
          <p:cNvSpPr>
            <a:spLocks noGrp="1"/>
          </p:cNvSpPr>
          <p:nvPr>
            <p:ph idx="1"/>
          </p:nvPr>
        </p:nvSpPr>
        <p:spPr>
          <a:xfrm>
            <a:off x="419111" y="1156676"/>
            <a:ext cx="12443607" cy="8261961"/>
          </a:xfrm>
        </p:spPr>
        <p:txBody>
          <a:bodyPr>
            <a:normAutofit fontScale="92500" lnSpcReduction="10000"/>
          </a:bodyPr>
          <a:lstStyle/>
          <a:p>
            <a:pPr marL="571500" indent="-571500">
              <a:buFont typeface="Arial"/>
              <a:buChar char="•"/>
            </a:pPr>
            <a:r>
              <a:rPr lang="en-US" sz="3500" dirty="0">
                <a:solidFill>
                  <a:schemeClr val="tx1"/>
                </a:solidFill>
              </a:rPr>
              <a:t>(M0010) CMS Certification Number   </a:t>
            </a:r>
            <a:endParaRPr lang="en-US" sz="3500" b="1" dirty="0">
              <a:solidFill>
                <a:schemeClr val="tx1"/>
              </a:solidFill>
            </a:endParaRPr>
          </a:p>
          <a:p>
            <a:pPr marL="571500" indent="-571500">
              <a:buFont typeface="Arial"/>
              <a:buChar char="•"/>
            </a:pPr>
            <a:r>
              <a:rPr lang="en-US" sz="3500" dirty="0">
                <a:solidFill>
                  <a:schemeClr val="tx1"/>
                </a:solidFill>
              </a:rPr>
              <a:t>(M0014) Branch State  - if </a:t>
            </a:r>
            <a:r>
              <a:rPr lang="en-US" sz="3500" b="1" dirty="0">
                <a:solidFill>
                  <a:schemeClr val="tx1"/>
                </a:solidFill>
              </a:rPr>
              <a:t>not</a:t>
            </a:r>
            <a:r>
              <a:rPr lang="en-US" sz="3500" dirty="0">
                <a:solidFill>
                  <a:schemeClr val="tx1"/>
                </a:solidFill>
              </a:rPr>
              <a:t> a “branch” leave blank</a:t>
            </a:r>
          </a:p>
          <a:p>
            <a:pPr marL="571500" indent="-571500">
              <a:buFont typeface="Arial"/>
              <a:buChar char="•"/>
            </a:pPr>
            <a:r>
              <a:rPr lang="en-US" sz="3500" dirty="0">
                <a:solidFill>
                  <a:schemeClr val="tx1"/>
                </a:solidFill>
              </a:rPr>
              <a:t>(M0016) Branch ID Number</a:t>
            </a:r>
          </a:p>
          <a:p>
            <a:pPr marL="152881" indent="0"/>
            <a:endParaRPr lang="en-US" sz="1200" dirty="0">
              <a:solidFill>
                <a:schemeClr val="tx1"/>
              </a:solidFill>
            </a:endParaRPr>
          </a:p>
          <a:p>
            <a:pPr lvl="1"/>
            <a:r>
              <a:rPr lang="en-US" dirty="0">
                <a:solidFill>
                  <a:schemeClr val="tx1"/>
                </a:solidFill>
              </a:rPr>
              <a:t>M0016 Branch ID Example:</a:t>
            </a:r>
          </a:p>
          <a:p>
            <a:pPr marL="652294" lvl="1" indent="0">
              <a:buNone/>
            </a:pPr>
            <a:r>
              <a:rPr lang="en-US" sz="500" dirty="0">
                <a:solidFill>
                  <a:schemeClr val="tx1"/>
                </a:solidFill>
              </a:rPr>
              <a:t>  </a:t>
            </a:r>
          </a:p>
          <a:p>
            <a:pPr lvl="1"/>
            <a:r>
              <a:rPr lang="en-US" sz="3500" dirty="0">
                <a:solidFill>
                  <a:schemeClr val="tx1"/>
                </a:solidFill>
              </a:rPr>
              <a:t>An agency with “No” branches enters the following:</a:t>
            </a:r>
          </a:p>
          <a:p>
            <a:pPr lvl="1"/>
            <a:r>
              <a:rPr lang="en-US" sz="3500" dirty="0">
                <a:solidFill>
                  <a:schemeClr val="tx1"/>
                </a:solidFill>
              </a:rPr>
              <a:t>(M0016) Branch ID: </a:t>
            </a:r>
            <a:r>
              <a:rPr lang="en-US" sz="3500" b="1" dirty="0">
                <a:solidFill>
                  <a:schemeClr val="accent1"/>
                </a:solidFill>
              </a:rPr>
              <a:t>N</a:t>
            </a:r>
            <a:r>
              <a:rPr lang="en-US" sz="3500" b="1" dirty="0">
                <a:solidFill>
                  <a:schemeClr val="tx1"/>
                </a:solidFill>
              </a:rPr>
              <a:t>_</a:t>
            </a:r>
            <a:r>
              <a:rPr lang="en-US" sz="3500" dirty="0">
                <a:solidFill>
                  <a:schemeClr val="tx1"/>
                </a:solidFill>
              </a:rPr>
              <a:t> _ _ _ _ _ _ _  </a:t>
            </a:r>
          </a:p>
          <a:p>
            <a:pPr marL="652294" lvl="1" indent="0">
              <a:buNone/>
            </a:pPr>
            <a:endParaRPr lang="en-US" sz="500" dirty="0">
              <a:solidFill>
                <a:schemeClr val="tx1"/>
              </a:solidFill>
            </a:endParaRPr>
          </a:p>
          <a:p>
            <a:pPr lvl="1"/>
            <a:r>
              <a:rPr lang="en-US" sz="3500" dirty="0">
                <a:solidFill>
                  <a:schemeClr val="tx1"/>
                </a:solidFill>
              </a:rPr>
              <a:t>Your agency has a P</a:t>
            </a:r>
            <a:r>
              <a:rPr lang="en-US" sz="3500" u="sng" dirty="0">
                <a:solidFill>
                  <a:schemeClr val="tx1"/>
                </a:solidFill>
              </a:rPr>
              <a:t>arent office </a:t>
            </a:r>
            <a:r>
              <a:rPr lang="en-US" sz="3500" dirty="0">
                <a:solidFill>
                  <a:schemeClr val="tx1"/>
                </a:solidFill>
              </a:rPr>
              <a:t>and a smaller branch office. The "parent office enters the following:</a:t>
            </a:r>
          </a:p>
          <a:p>
            <a:pPr lvl="1"/>
            <a:r>
              <a:rPr lang="en-US" sz="3500" dirty="0">
                <a:solidFill>
                  <a:schemeClr val="tx1"/>
                </a:solidFill>
              </a:rPr>
              <a:t>(M0016) Branch ID: </a:t>
            </a:r>
            <a:r>
              <a:rPr lang="en-US" sz="3500" b="1" dirty="0">
                <a:solidFill>
                  <a:schemeClr val="accent1"/>
                </a:solidFill>
              </a:rPr>
              <a:t>P</a:t>
            </a:r>
            <a:r>
              <a:rPr lang="en-US" sz="3500" b="1" dirty="0">
                <a:solidFill>
                  <a:schemeClr val="tx1"/>
                </a:solidFill>
              </a:rPr>
              <a:t>_</a:t>
            </a:r>
            <a:r>
              <a:rPr lang="en-US" sz="3500" dirty="0">
                <a:solidFill>
                  <a:schemeClr val="tx1"/>
                </a:solidFill>
              </a:rPr>
              <a:t> _ _ _ _ _ _ _ _</a:t>
            </a:r>
          </a:p>
          <a:p>
            <a:pPr marL="652294" lvl="1" indent="0">
              <a:buNone/>
            </a:pPr>
            <a:endParaRPr lang="en-US" sz="500" dirty="0">
              <a:solidFill>
                <a:schemeClr val="tx1"/>
              </a:solidFill>
            </a:endParaRPr>
          </a:p>
          <a:p>
            <a:pPr lvl="1"/>
            <a:r>
              <a:rPr lang="en-US" sz="3500" dirty="0">
                <a:solidFill>
                  <a:schemeClr val="tx1"/>
                </a:solidFill>
              </a:rPr>
              <a:t>The actual branch office enters the following:</a:t>
            </a:r>
          </a:p>
          <a:p>
            <a:pPr lvl="1"/>
            <a:r>
              <a:rPr lang="en-US" sz="3500" dirty="0">
                <a:solidFill>
                  <a:schemeClr val="tx1"/>
                </a:solidFill>
              </a:rPr>
              <a:t>(M0016) Branch ID: </a:t>
            </a:r>
            <a:r>
              <a:rPr lang="en-US" sz="3500" b="1" dirty="0">
                <a:solidFill>
                  <a:schemeClr val="accent1"/>
                </a:solidFill>
              </a:rPr>
              <a:t>OHQ</a:t>
            </a:r>
            <a:r>
              <a:rPr lang="en-US" sz="3500" dirty="0">
                <a:solidFill>
                  <a:schemeClr val="tx1"/>
                </a:solidFill>
              </a:rPr>
              <a:t>1222123 </a:t>
            </a:r>
          </a:p>
          <a:p>
            <a:pPr marL="152881" indent="0"/>
            <a:endParaRPr lang="en-US" sz="600" dirty="0">
              <a:solidFill>
                <a:schemeClr val="tx1"/>
              </a:solidFill>
            </a:endParaRPr>
          </a:p>
          <a:p>
            <a:pPr marL="571500" indent="-571500">
              <a:buFont typeface="Arial"/>
              <a:buChar char="•"/>
            </a:pPr>
            <a:r>
              <a:rPr lang="en-US" sz="3500" dirty="0">
                <a:solidFill>
                  <a:schemeClr val="tx1"/>
                </a:solidFill>
              </a:rPr>
              <a:t>(M0018) National Provider Identifier (NPI) </a:t>
            </a:r>
            <a:r>
              <a:rPr lang="en-US" sz="3500" b="1" dirty="0">
                <a:solidFill>
                  <a:schemeClr val="accent1"/>
                </a:solidFill>
              </a:rPr>
              <a:t>*Chapter 5 Link </a:t>
            </a:r>
          </a:p>
          <a:p>
            <a:pPr marL="571500" indent="-571500">
              <a:buFont typeface="Arial"/>
              <a:buChar char="•"/>
            </a:pPr>
            <a:r>
              <a:rPr lang="en-US" sz="3500" b="1" dirty="0">
                <a:solidFill>
                  <a:schemeClr val="accent1"/>
                </a:solidFill>
              </a:rPr>
              <a:t>Required to be submitted with each OASIS submission-data updated as needed at subsequent assessment time points</a:t>
            </a:r>
          </a:p>
          <a:p>
            <a:pPr>
              <a:buFont typeface="Wingdings" pitchFamily="2" charset="2"/>
              <a:buChar char="¢"/>
            </a:pPr>
            <a:endParaRPr lang="en-US" dirty="0">
              <a:solidFill>
                <a:srgbClr val="000000"/>
              </a:solidFill>
            </a:endParaRPr>
          </a:p>
          <a:p>
            <a:pPr>
              <a:buFont typeface="Wingdings" pitchFamily="2" charset="2"/>
              <a:buChar char="¢"/>
            </a:pPr>
            <a:endParaRPr lang="en-US" dirty="0">
              <a:solidFill>
                <a:srgbClr val="000000"/>
              </a:solidFill>
            </a:endParaRPr>
          </a:p>
          <a:p>
            <a:pPr>
              <a:buFont typeface="Wingdings" pitchFamily="2" charset="2"/>
              <a:buChar char="¢"/>
            </a:pPr>
            <a:endParaRPr lang="en-US" sz="3000" dirty="0">
              <a:solidFill>
                <a:srgbClr val="000000"/>
              </a:solidFill>
            </a:endParaRPr>
          </a:p>
          <a:p>
            <a:pPr>
              <a:buNone/>
            </a:pPr>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4</a:t>
            </a:fld>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3DC9E-AA31-4731-824C-179D1814AF52}"/>
              </a:ext>
            </a:extLst>
          </p:cNvPr>
          <p:cNvSpPr>
            <a:spLocks noGrp="1"/>
          </p:cNvSpPr>
          <p:nvPr>
            <p:ph type="title"/>
          </p:nvPr>
        </p:nvSpPr>
        <p:spPr>
          <a:xfrm>
            <a:off x="377101" y="365919"/>
            <a:ext cx="12322035" cy="860148"/>
          </a:xfrm>
        </p:spPr>
        <p:txBody>
          <a:bodyPr/>
          <a:lstStyle/>
          <a:p>
            <a:pPr algn="ctr"/>
            <a:r>
              <a:rPr lang="en-US" sz="4800" dirty="0">
                <a:solidFill>
                  <a:schemeClr val="accent1"/>
                </a:solidFill>
              </a:rPr>
              <a:t>High Comorbidity Interaction Subgroups</a:t>
            </a:r>
          </a:p>
        </p:txBody>
      </p:sp>
      <p:pic>
        <p:nvPicPr>
          <p:cNvPr id="5" name="Content Placeholder 4">
            <a:extLst>
              <a:ext uri="{FF2B5EF4-FFF2-40B4-BE49-F238E27FC236}">
                <a16:creationId xmlns:a16="http://schemas.microsoft.com/office/drawing/2014/main" id="{ACA25E99-5131-44EE-99EF-45856DEB1FC7}"/>
              </a:ext>
            </a:extLst>
          </p:cNvPr>
          <p:cNvPicPr>
            <a:picLocks noGrp="1" noChangeAspect="1"/>
          </p:cNvPicPr>
          <p:nvPr>
            <p:ph idx="1"/>
          </p:nvPr>
        </p:nvPicPr>
        <p:blipFill>
          <a:blip r:embed="rId3"/>
          <a:stretch>
            <a:fillRect/>
          </a:stretch>
        </p:blipFill>
        <p:spPr>
          <a:xfrm>
            <a:off x="272571" y="1420638"/>
            <a:ext cx="12531095" cy="7833519"/>
          </a:xfrm>
          <a:prstGeom prst="rect">
            <a:avLst/>
          </a:prstGeom>
        </p:spPr>
      </p:pic>
      <p:sp>
        <p:nvSpPr>
          <p:cNvPr id="4" name="Slide Number Placeholder 3">
            <a:extLst>
              <a:ext uri="{FF2B5EF4-FFF2-40B4-BE49-F238E27FC236}">
                <a16:creationId xmlns:a16="http://schemas.microsoft.com/office/drawing/2014/main" id="{F37370A3-17EF-45D9-8880-D46189941C00}"/>
              </a:ext>
            </a:extLst>
          </p:cNvPr>
          <p:cNvSpPr>
            <a:spLocks noGrp="1"/>
          </p:cNvSpPr>
          <p:nvPr>
            <p:ph type="sldNum" sz="quarter" idx="12"/>
          </p:nvPr>
        </p:nvSpPr>
        <p:spPr/>
        <p:txBody>
          <a:bodyPr/>
          <a:lstStyle/>
          <a:p>
            <a:fld id="{895F941F-37F6-4B1F-AEB2-74CB5EFF426C}" type="slidenum">
              <a:rPr lang="en-US" smtClean="0"/>
              <a:pPr/>
              <a:t>40</a:t>
            </a:fld>
            <a:endParaRPr lang="en-US" dirty="0"/>
          </a:p>
        </p:txBody>
      </p:sp>
    </p:spTree>
    <p:extLst>
      <p:ext uri="{BB962C8B-B14F-4D97-AF65-F5344CB8AC3E}">
        <p14:creationId xmlns:p14="http://schemas.microsoft.com/office/powerpoint/2010/main" val="36909560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F1A6B-3618-40AF-830F-4AB43438C40F}"/>
              </a:ext>
            </a:extLst>
          </p:cNvPr>
          <p:cNvSpPr>
            <a:spLocks noGrp="1"/>
          </p:cNvSpPr>
          <p:nvPr>
            <p:ph type="title"/>
          </p:nvPr>
        </p:nvSpPr>
        <p:spPr>
          <a:xfrm>
            <a:off x="354801" y="183690"/>
            <a:ext cx="12683496" cy="860148"/>
          </a:xfrm>
        </p:spPr>
        <p:txBody>
          <a:bodyPr/>
          <a:lstStyle/>
          <a:p>
            <a:r>
              <a:rPr lang="en-US" sz="4800" spc="-150" dirty="0">
                <a:solidFill>
                  <a:schemeClr val="accent1"/>
                </a:solidFill>
              </a:rPr>
              <a:t>High Comorbidity Interaction Subgroups continued</a:t>
            </a:r>
          </a:p>
        </p:txBody>
      </p:sp>
      <p:pic>
        <p:nvPicPr>
          <p:cNvPr id="5" name="Content Placeholder 4">
            <a:extLst>
              <a:ext uri="{FF2B5EF4-FFF2-40B4-BE49-F238E27FC236}">
                <a16:creationId xmlns:a16="http://schemas.microsoft.com/office/drawing/2014/main" id="{D5EB86C1-CD1A-4D75-8DCE-968E7E2D99B7}"/>
              </a:ext>
            </a:extLst>
          </p:cNvPr>
          <p:cNvPicPr>
            <a:picLocks noGrp="1" noChangeAspect="1"/>
          </p:cNvPicPr>
          <p:nvPr>
            <p:ph idx="1"/>
          </p:nvPr>
        </p:nvPicPr>
        <p:blipFill>
          <a:blip r:embed="rId3"/>
          <a:stretch>
            <a:fillRect/>
          </a:stretch>
        </p:blipFill>
        <p:spPr>
          <a:xfrm>
            <a:off x="196371" y="1204120"/>
            <a:ext cx="12683496" cy="8030988"/>
          </a:xfrm>
          <a:prstGeom prst="rect">
            <a:avLst/>
          </a:prstGeom>
        </p:spPr>
      </p:pic>
      <p:sp>
        <p:nvSpPr>
          <p:cNvPr id="4" name="Slide Number Placeholder 3">
            <a:extLst>
              <a:ext uri="{FF2B5EF4-FFF2-40B4-BE49-F238E27FC236}">
                <a16:creationId xmlns:a16="http://schemas.microsoft.com/office/drawing/2014/main" id="{5D5D6546-B5D7-4587-B969-B7BFC4C5475D}"/>
              </a:ext>
            </a:extLst>
          </p:cNvPr>
          <p:cNvSpPr>
            <a:spLocks noGrp="1"/>
          </p:cNvSpPr>
          <p:nvPr>
            <p:ph type="sldNum" sz="quarter" idx="12"/>
          </p:nvPr>
        </p:nvSpPr>
        <p:spPr/>
        <p:txBody>
          <a:bodyPr/>
          <a:lstStyle/>
          <a:p>
            <a:fld id="{895F941F-37F6-4B1F-AEB2-74CB5EFF426C}" type="slidenum">
              <a:rPr lang="en-US" smtClean="0"/>
              <a:pPr/>
              <a:t>41</a:t>
            </a:fld>
            <a:endParaRPr lang="en-US" dirty="0"/>
          </a:p>
        </p:txBody>
      </p:sp>
    </p:spTree>
    <p:extLst>
      <p:ext uri="{BB962C8B-B14F-4D97-AF65-F5344CB8AC3E}">
        <p14:creationId xmlns:p14="http://schemas.microsoft.com/office/powerpoint/2010/main" val="6923142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C1BA6-1C40-45F2-92EE-9CDB427A749F}"/>
              </a:ext>
            </a:extLst>
          </p:cNvPr>
          <p:cNvSpPr>
            <a:spLocks noGrp="1"/>
          </p:cNvSpPr>
          <p:nvPr>
            <p:ph type="title"/>
          </p:nvPr>
        </p:nvSpPr>
        <p:spPr>
          <a:xfrm>
            <a:off x="574979" y="594519"/>
            <a:ext cx="12322035" cy="860148"/>
          </a:xfrm>
        </p:spPr>
        <p:txBody>
          <a:bodyPr/>
          <a:lstStyle/>
          <a:p>
            <a:endParaRPr lang="en-US" dirty="0"/>
          </a:p>
        </p:txBody>
      </p:sp>
      <p:pic>
        <p:nvPicPr>
          <p:cNvPr id="5" name="Content Placeholder 4">
            <a:extLst>
              <a:ext uri="{FF2B5EF4-FFF2-40B4-BE49-F238E27FC236}">
                <a16:creationId xmlns:a16="http://schemas.microsoft.com/office/drawing/2014/main" id="{89EAFBDB-D81F-4FB6-AC1A-729EDC3A78FF}"/>
              </a:ext>
            </a:extLst>
          </p:cNvPr>
          <p:cNvPicPr>
            <a:picLocks noGrp="1" noChangeAspect="1"/>
          </p:cNvPicPr>
          <p:nvPr>
            <p:ph idx="1"/>
          </p:nvPr>
        </p:nvPicPr>
        <p:blipFill>
          <a:blip r:embed="rId3"/>
          <a:stretch>
            <a:fillRect/>
          </a:stretch>
        </p:blipFill>
        <p:spPr>
          <a:xfrm>
            <a:off x="289719" y="594519"/>
            <a:ext cx="12607295" cy="8636619"/>
          </a:xfrm>
          <a:prstGeom prst="rect">
            <a:avLst/>
          </a:prstGeom>
        </p:spPr>
      </p:pic>
      <p:sp>
        <p:nvSpPr>
          <p:cNvPr id="4" name="Slide Number Placeholder 3">
            <a:extLst>
              <a:ext uri="{FF2B5EF4-FFF2-40B4-BE49-F238E27FC236}">
                <a16:creationId xmlns:a16="http://schemas.microsoft.com/office/drawing/2014/main" id="{F908B82B-5F33-4D2E-8A5B-323967BD711E}"/>
              </a:ext>
            </a:extLst>
          </p:cNvPr>
          <p:cNvSpPr>
            <a:spLocks noGrp="1"/>
          </p:cNvSpPr>
          <p:nvPr>
            <p:ph type="sldNum" sz="quarter" idx="12"/>
          </p:nvPr>
        </p:nvSpPr>
        <p:spPr/>
        <p:txBody>
          <a:bodyPr/>
          <a:lstStyle/>
          <a:p>
            <a:fld id="{895F941F-37F6-4B1F-AEB2-74CB5EFF426C}" type="slidenum">
              <a:rPr lang="en-US" smtClean="0"/>
              <a:pPr/>
              <a:t>42</a:t>
            </a:fld>
            <a:endParaRPr lang="en-US" dirty="0"/>
          </a:p>
        </p:txBody>
      </p:sp>
    </p:spTree>
    <p:extLst>
      <p:ext uri="{BB962C8B-B14F-4D97-AF65-F5344CB8AC3E}">
        <p14:creationId xmlns:p14="http://schemas.microsoft.com/office/powerpoint/2010/main" val="3113159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DF57A-677D-4599-BB1D-B96A383DF688}"/>
              </a:ext>
            </a:extLst>
          </p:cNvPr>
          <p:cNvSpPr>
            <a:spLocks noGrp="1"/>
          </p:cNvSpPr>
          <p:nvPr>
            <p:ph type="title"/>
          </p:nvPr>
        </p:nvSpPr>
        <p:spPr>
          <a:xfrm>
            <a:off x="377101" y="518319"/>
            <a:ext cx="12322035" cy="860148"/>
          </a:xfrm>
        </p:spPr>
        <p:txBody>
          <a:bodyPr/>
          <a:lstStyle/>
          <a:p>
            <a:endParaRPr lang="en-US" dirty="0"/>
          </a:p>
        </p:txBody>
      </p:sp>
      <p:pic>
        <p:nvPicPr>
          <p:cNvPr id="5" name="Content Placeholder 4">
            <a:extLst>
              <a:ext uri="{FF2B5EF4-FFF2-40B4-BE49-F238E27FC236}">
                <a16:creationId xmlns:a16="http://schemas.microsoft.com/office/drawing/2014/main" id="{55706434-2874-4AE9-A6B2-CDA5ADA73A7E}"/>
              </a:ext>
            </a:extLst>
          </p:cNvPr>
          <p:cNvPicPr>
            <a:picLocks noGrp="1" noChangeAspect="1"/>
          </p:cNvPicPr>
          <p:nvPr>
            <p:ph idx="1"/>
          </p:nvPr>
        </p:nvPicPr>
        <p:blipFill>
          <a:blip r:embed="rId3"/>
          <a:stretch>
            <a:fillRect/>
          </a:stretch>
        </p:blipFill>
        <p:spPr>
          <a:xfrm>
            <a:off x="213519" y="518319"/>
            <a:ext cx="12683496" cy="8712819"/>
          </a:xfrm>
          <a:prstGeom prst="rect">
            <a:avLst/>
          </a:prstGeom>
        </p:spPr>
      </p:pic>
      <p:sp>
        <p:nvSpPr>
          <p:cNvPr id="4" name="Slide Number Placeholder 3">
            <a:extLst>
              <a:ext uri="{FF2B5EF4-FFF2-40B4-BE49-F238E27FC236}">
                <a16:creationId xmlns:a16="http://schemas.microsoft.com/office/drawing/2014/main" id="{F9B4CBC6-E402-491F-860D-CC3969C327E0}"/>
              </a:ext>
            </a:extLst>
          </p:cNvPr>
          <p:cNvSpPr>
            <a:spLocks noGrp="1"/>
          </p:cNvSpPr>
          <p:nvPr>
            <p:ph type="sldNum" sz="quarter" idx="12"/>
          </p:nvPr>
        </p:nvSpPr>
        <p:spPr/>
        <p:txBody>
          <a:bodyPr/>
          <a:lstStyle/>
          <a:p>
            <a:fld id="{895F941F-37F6-4B1F-AEB2-74CB5EFF426C}" type="slidenum">
              <a:rPr lang="en-US" smtClean="0"/>
              <a:pPr/>
              <a:t>43</a:t>
            </a:fld>
            <a:endParaRPr lang="en-US" dirty="0"/>
          </a:p>
        </p:txBody>
      </p:sp>
    </p:spTree>
    <p:extLst>
      <p:ext uri="{BB962C8B-B14F-4D97-AF65-F5344CB8AC3E}">
        <p14:creationId xmlns:p14="http://schemas.microsoft.com/office/powerpoint/2010/main" val="23322122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FB7597C-5D71-44BF-9B3C-7217EAEC6C14}"/>
              </a:ext>
            </a:extLst>
          </p:cNvPr>
          <p:cNvSpPr>
            <a:spLocks noGrp="1"/>
          </p:cNvSpPr>
          <p:nvPr>
            <p:ph type="title"/>
          </p:nvPr>
        </p:nvSpPr>
        <p:spPr/>
        <p:txBody>
          <a:bodyPr/>
          <a:lstStyle/>
          <a:p>
            <a:r>
              <a:rPr lang="en-US" sz="5400" dirty="0">
                <a:solidFill>
                  <a:schemeClr val="accent1"/>
                </a:solidFill>
              </a:rPr>
              <a:t>Payment Adjustments</a:t>
            </a:r>
          </a:p>
        </p:txBody>
      </p:sp>
      <p:sp>
        <p:nvSpPr>
          <p:cNvPr id="4" name="Slide Number Placeholder 3">
            <a:extLst>
              <a:ext uri="{FF2B5EF4-FFF2-40B4-BE49-F238E27FC236}">
                <a16:creationId xmlns:a16="http://schemas.microsoft.com/office/drawing/2014/main" id="{F74D69B3-F664-4971-B123-13671E475E24}"/>
              </a:ext>
            </a:extLst>
          </p:cNvPr>
          <p:cNvSpPr>
            <a:spLocks noGrp="1"/>
          </p:cNvSpPr>
          <p:nvPr>
            <p:ph type="sldNum" sz="quarter" idx="12"/>
          </p:nvPr>
        </p:nvSpPr>
        <p:spPr/>
        <p:txBody>
          <a:bodyPr/>
          <a:lstStyle/>
          <a:p>
            <a:fld id="{895F941F-37F6-4B1F-AEB2-74CB5EFF426C}" type="slidenum">
              <a:rPr lang="en-US" smtClean="0"/>
              <a:pPr/>
              <a:t>44</a:t>
            </a:fld>
            <a:endParaRPr lang="en-US" dirty="0"/>
          </a:p>
        </p:txBody>
      </p:sp>
    </p:spTree>
    <p:extLst>
      <p:ext uri="{BB962C8B-B14F-4D97-AF65-F5344CB8AC3E}">
        <p14:creationId xmlns:p14="http://schemas.microsoft.com/office/powerpoint/2010/main" val="2415145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31291-DE8D-420B-931A-CA78F7F9C8D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8D9E060-4C71-4D63-80BA-CF5236A9A5C3}"/>
              </a:ext>
            </a:extLst>
          </p:cNvPr>
          <p:cNvPicPr>
            <a:picLocks noGrp="1" noChangeAspect="1"/>
          </p:cNvPicPr>
          <p:nvPr>
            <p:ph idx="1"/>
          </p:nvPr>
        </p:nvPicPr>
        <p:blipFill>
          <a:blip r:embed="rId3"/>
          <a:stretch>
            <a:fillRect/>
          </a:stretch>
        </p:blipFill>
        <p:spPr>
          <a:xfrm>
            <a:off x="289719" y="670720"/>
            <a:ext cx="12607296" cy="8560418"/>
          </a:xfrm>
          <a:prstGeom prst="rect">
            <a:avLst/>
          </a:prstGeom>
        </p:spPr>
      </p:pic>
      <p:sp>
        <p:nvSpPr>
          <p:cNvPr id="4" name="Slide Number Placeholder 3">
            <a:extLst>
              <a:ext uri="{FF2B5EF4-FFF2-40B4-BE49-F238E27FC236}">
                <a16:creationId xmlns:a16="http://schemas.microsoft.com/office/drawing/2014/main" id="{A71CA2D3-D0E5-44BA-8C36-D6A3040418A1}"/>
              </a:ext>
            </a:extLst>
          </p:cNvPr>
          <p:cNvSpPr>
            <a:spLocks noGrp="1"/>
          </p:cNvSpPr>
          <p:nvPr>
            <p:ph type="sldNum" sz="quarter" idx="12"/>
          </p:nvPr>
        </p:nvSpPr>
        <p:spPr/>
        <p:txBody>
          <a:bodyPr/>
          <a:lstStyle/>
          <a:p>
            <a:fld id="{895F941F-37F6-4B1F-AEB2-74CB5EFF426C}" type="slidenum">
              <a:rPr lang="en-US" smtClean="0"/>
              <a:pPr/>
              <a:t>45</a:t>
            </a:fld>
            <a:endParaRPr lang="en-US" dirty="0"/>
          </a:p>
        </p:txBody>
      </p:sp>
    </p:spTree>
    <p:extLst>
      <p:ext uri="{BB962C8B-B14F-4D97-AF65-F5344CB8AC3E}">
        <p14:creationId xmlns:p14="http://schemas.microsoft.com/office/powerpoint/2010/main" val="14807527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5DFB3-7159-4D92-9FC4-75FA7F034142}"/>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FFC8C96-FEFB-48C1-A725-8C7F1EE5D3B8}"/>
              </a:ext>
            </a:extLst>
          </p:cNvPr>
          <p:cNvPicPr>
            <a:picLocks noGrp="1" noChangeAspect="1"/>
          </p:cNvPicPr>
          <p:nvPr>
            <p:ph idx="1"/>
          </p:nvPr>
        </p:nvPicPr>
        <p:blipFill>
          <a:blip r:embed="rId3"/>
          <a:stretch>
            <a:fillRect/>
          </a:stretch>
        </p:blipFill>
        <p:spPr>
          <a:xfrm>
            <a:off x="365919" y="956557"/>
            <a:ext cx="12322035" cy="8274581"/>
          </a:xfrm>
          <a:prstGeom prst="rect">
            <a:avLst/>
          </a:prstGeom>
        </p:spPr>
      </p:pic>
      <p:sp>
        <p:nvSpPr>
          <p:cNvPr id="4" name="Slide Number Placeholder 3">
            <a:extLst>
              <a:ext uri="{FF2B5EF4-FFF2-40B4-BE49-F238E27FC236}">
                <a16:creationId xmlns:a16="http://schemas.microsoft.com/office/drawing/2014/main" id="{12E4C5AF-3246-4E62-97AE-B68F7D09B65B}"/>
              </a:ext>
            </a:extLst>
          </p:cNvPr>
          <p:cNvSpPr>
            <a:spLocks noGrp="1"/>
          </p:cNvSpPr>
          <p:nvPr>
            <p:ph type="sldNum" sz="quarter" idx="12"/>
          </p:nvPr>
        </p:nvSpPr>
        <p:spPr/>
        <p:txBody>
          <a:bodyPr/>
          <a:lstStyle/>
          <a:p>
            <a:fld id="{895F941F-37F6-4B1F-AEB2-74CB5EFF426C}" type="slidenum">
              <a:rPr lang="en-US" smtClean="0"/>
              <a:pPr/>
              <a:t>46</a:t>
            </a:fld>
            <a:endParaRPr lang="en-US" dirty="0"/>
          </a:p>
        </p:txBody>
      </p:sp>
    </p:spTree>
    <p:extLst>
      <p:ext uri="{BB962C8B-B14F-4D97-AF65-F5344CB8AC3E}">
        <p14:creationId xmlns:p14="http://schemas.microsoft.com/office/powerpoint/2010/main" val="29292983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B758F-53BF-47A2-87D7-DC5E38F4068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D9A93BD-89D6-41D9-AA81-89126FBB9E36}"/>
              </a:ext>
            </a:extLst>
          </p:cNvPr>
          <p:cNvPicPr>
            <a:picLocks noGrp="1" noChangeAspect="1"/>
          </p:cNvPicPr>
          <p:nvPr>
            <p:ph idx="1"/>
          </p:nvPr>
        </p:nvPicPr>
        <p:blipFill>
          <a:blip r:embed="rId3"/>
          <a:stretch>
            <a:fillRect/>
          </a:stretch>
        </p:blipFill>
        <p:spPr>
          <a:xfrm>
            <a:off x="179223" y="518319"/>
            <a:ext cx="12531096" cy="8712819"/>
          </a:xfrm>
          <a:prstGeom prst="rect">
            <a:avLst/>
          </a:prstGeom>
        </p:spPr>
      </p:pic>
      <p:sp>
        <p:nvSpPr>
          <p:cNvPr id="4" name="Slide Number Placeholder 3">
            <a:extLst>
              <a:ext uri="{FF2B5EF4-FFF2-40B4-BE49-F238E27FC236}">
                <a16:creationId xmlns:a16="http://schemas.microsoft.com/office/drawing/2014/main" id="{AB14F7AD-FB9D-47BE-AD84-EFB0A35BBD8D}"/>
              </a:ext>
            </a:extLst>
          </p:cNvPr>
          <p:cNvSpPr>
            <a:spLocks noGrp="1"/>
          </p:cNvSpPr>
          <p:nvPr>
            <p:ph type="sldNum" sz="quarter" idx="12"/>
          </p:nvPr>
        </p:nvSpPr>
        <p:spPr/>
        <p:txBody>
          <a:bodyPr/>
          <a:lstStyle/>
          <a:p>
            <a:fld id="{895F941F-37F6-4B1F-AEB2-74CB5EFF426C}" type="slidenum">
              <a:rPr lang="en-US" smtClean="0"/>
              <a:pPr/>
              <a:t>47</a:t>
            </a:fld>
            <a:endParaRPr lang="en-US" dirty="0"/>
          </a:p>
        </p:txBody>
      </p:sp>
    </p:spTree>
    <p:extLst>
      <p:ext uri="{BB962C8B-B14F-4D97-AF65-F5344CB8AC3E}">
        <p14:creationId xmlns:p14="http://schemas.microsoft.com/office/powerpoint/2010/main" val="22568003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318AE-D9FC-458E-BD07-8B729BB96EE3}"/>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ADFECF09-623B-4172-8405-F377F6D2B63C}"/>
              </a:ext>
            </a:extLst>
          </p:cNvPr>
          <p:cNvPicPr>
            <a:picLocks noGrp="1" noChangeAspect="1"/>
          </p:cNvPicPr>
          <p:nvPr>
            <p:ph idx="1"/>
          </p:nvPr>
        </p:nvPicPr>
        <p:blipFill>
          <a:blip r:embed="rId3"/>
          <a:stretch>
            <a:fillRect/>
          </a:stretch>
        </p:blipFill>
        <p:spPr>
          <a:xfrm>
            <a:off x="574980" y="746919"/>
            <a:ext cx="11847446" cy="8484219"/>
          </a:xfrm>
          <a:prstGeom prst="rect">
            <a:avLst/>
          </a:prstGeom>
        </p:spPr>
      </p:pic>
      <p:sp>
        <p:nvSpPr>
          <p:cNvPr id="4" name="Slide Number Placeholder 3">
            <a:extLst>
              <a:ext uri="{FF2B5EF4-FFF2-40B4-BE49-F238E27FC236}">
                <a16:creationId xmlns:a16="http://schemas.microsoft.com/office/drawing/2014/main" id="{360399A0-DFE1-4A95-B35C-75A5082C8151}"/>
              </a:ext>
            </a:extLst>
          </p:cNvPr>
          <p:cNvSpPr>
            <a:spLocks noGrp="1"/>
          </p:cNvSpPr>
          <p:nvPr>
            <p:ph type="sldNum" sz="quarter" idx="12"/>
          </p:nvPr>
        </p:nvSpPr>
        <p:spPr/>
        <p:txBody>
          <a:bodyPr/>
          <a:lstStyle/>
          <a:p>
            <a:fld id="{895F941F-37F6-4B1F-AEB2-74CB5EFF426C}" type="slidenum">
              <a:rPr lang="en-US" smtClean="0"/>
              <a:pPr/>
              <a:t>48</a:t>
            </a:fld>
            <a:endParaRPr lang="en-US" dirty="0"/>
          </a:p>
        </p:txBody>
      </p:sp>
    </p:spTree>
    <p:extLst>
      <p:ext uri="{BB962C8B-B14F-4D97-AF65-F5344CB8AC3E}">
        <p14:creationId xmlns:p14="http://schemas.microsoft.com/office/powerpoint/2010/main" val="26683268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29B98-0C33-40DE-80BD-F9C141E98521}"/>
              </a:ext>
            </a:extLst>
          </p:cNvPr>
          <p:cNvSpPr>
            <a:spLocks noGrp="1"/>
          </p:cNvSpPr>
          <p:nvPr>
            <p:ph type="title"/>
          </p:nvPr>
        </p:nvSpPr>
        <p:spPr>
          <a:xfrm>
            <a:off x="574981" y="518319"/>
            <a:ext cx="12322035" cy="860148"/>
          </a:xfrm>
        </p:spPr>
        <p:txBody>
          <a:bodyPr/>
          <a:lstStyle/>
          <a:p>
            <a:pPr algn="ctr"/>
            <a:r>
              <a:rPr lang="en-US" sz="5400" dirty="0">
                <a:solidFill>
                  <a:schemeClr val="accent1"/>
                </a:solidFill>
              </a:rPr>
              <a:t>SOC/ROC January 1, 2020</a:t>
            </a:r>
          </a:p>
        </p:txBody>
      </p:sp>
      <p:sp>
        <p:nvSpPr>
          <p:cNvPr id="4" name="Slide Number Placeholder 3">
            <a:extLst>
              <a:ext uri="{FF2B5EF4-FFF2-40B4-BE49-F238E27FC236}">
                <a16:creationId xmlns:a16="http://schemas.microsoft.com/office/drawing/2014/main" id="{1B693C8A-B98B-4305-BD4F-A5BAEADFAFB5}"/>
              </a:ext>
            </a:extLst>
          </p:cNvPr>
          <p:cNvSpPr>
            <a:spLocks noGrp="1"/>
          </p:cNvSpPr>
          <p:nvPr>
            <p:ph type="sldNum" sz="quarter" idx="12"/>
          </p:nvPr>
        </p:nvSpPr>
        <p:spPr/>
        <p:txBody>
          <a:bodyPr/>
          <a:lstStyle/>
          <a:p>
            <a:fld id="{895F941F-37F6-4B1F-AEB2-74CB5EFF426C}" type="slidenum">
              <a:rPr lang="en-US" smtClean="0"/>
              <a:pPr/>
              <a:t>49</a:t>
            </a:fld>
            <a:endParaRPr lang="en-US" dirty="0"/>
          </a:p>
        </p:txBody>
      </p:sp>
      <p:pic>
        <p:nvPicPr>
          <p:cNvPr id="7" name="Picture 6">
            <a:extLst>
              <a:ext uri="{FF2B5EF4-FFF2-40B4-BE49-F238E27FC236}">
                <a16:creationId xmlns:a16="http://schemas.microsoft.com/office/drawing/2014/main" id="{CA4EEF73-A2EF-437E-BFA4-0BAB7D26A894}"/>
              </a:ext>
            </a:extLst>
          </p:cNvPr>
          <p:cNvPicPr>
            <a:picLocks noChangeAspect="1"/>
          </p:cNvPicPr>
          <p:nvPr/>
        </p:nvPicPr>
        <p:blipFill>
          <a:blip r:embed="rId3"/>
          <a:stretch>
            <a:fillRect/>
          </a:stretch>
        </p:blipFill>
        <p:spPr>
          <a:xfrm>
            <a:off x="899319" y="2499519"/>
            <a:ext cx="11201400" cy="3962400"/>
          </a:xfrm>
          <a:prstGeom prst="rect">
            <a:avLst/>
          </a:prstGeom>
        </p:spPr>
      </p:pic>
    </p:spTree>
    <p:extLst>
      <p:ext uri="{BB962C8B-B14F-4D97-AF65-F5344CB8AC3E}">
        <p14:creationId xmlns:p14="http://schemas.microsoft.com/office/powerpoint/2010/main" val="3969250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33" y="247862"/>
            <a:ext cx="11768614" cy="947371"/>
          </a:xfrm>
        </p:spPr>
        <p:txBody>
          <a:bodyPr>
            <a:normAutofit/>
          </a:bodyPr>
          <a:lstStyle/>
          <a:p>
            <a:pPr algn="ctr"/>
            <a:r>
              <a:rPr lang="en-US" sz="4000" u="sng" dirty="0">
                <a:solidFill>
                  <a:schemeClr val="accent1"/>
                </a:solidFill>
              </a:rPr>
              <a:t>M0030 Start of Care Date – A-6</a:t>
            </a:r>
          </a:p>
        </p:txBody>
      </p:sp>
      <p:sp>
        <p:nvSpPr>
          <p:cNvPr id="3" name="Content Placeholder 2"/>
          <p:cNvSpPr>
            <a:spLocks noGrp="1"/>
          </p:cNvSpPr>
          <p:nvPr>
            <p:ph idx="1"/>
          </p:nvPr>
        </p:nvSpPr>
        <p:spPr>
          <a:xfrm>
            <a:off x="502933" y="1432719"/>
            <a:ext cx="12095520" cy="6248400"/>
          </a:xfrm>
        </p:spPr>
        <p:txBody>
          <a:bodyPr>
            <a:normAutofit lnSpcReduction="10000"/>
          </a:bodyPr>
          <a:lstStyle/>
          <a:p>
            <a:pPr>
              <a:buNone/>
            </a:pPr>
            <a:r>
              <a:rPr lang="en-US" sz="4300" b="1" dirty="0">
                <a:solidFill>
                  <a:srgbClr val="000000"/>
                </a:solidFill>
              </a:rPr>
              <a:t>(M0030)SOC </a:t>
            </a:r>
            <a:r>
              <a:rPr lang="en-US" sz="4300" b="1" u="sng" dirty="0">
                <a:solidFill>
                  <a:srgbClr val="000000"/>
                </a:solidFill>
              </a:rPr>
              <a:t>DATE</a:t>
            </a:r>
            <a:r>
              <a:rPr lang="en-US" sz="4300" b="1" dirty="0">
                <a:solidFill>
                  <a:srgbClr val="000000"/>
                </a:solidFill>
              </a:rPr>
              <a:t>: </a:t>
            </a:r>
          </a:p>
          <a:p>
            <a:pPr marL="571500" indent="-571500">
              <a:buFont typeface="Arial"/>
              <a:buChar char="•"/>
            </a:pPr>
            <a:r>
              <a:rPr lang="en-US" sz="4300" b="1" dirty="0">
                <a:solidFill>
                  <a:srgbClr val="000000"/>
                </a:solidFill>
              </a:rPr>
              <a:t>Date</a:t>
            </a:r>
            <a:r>
              <a:rPr lang="en-US" sz="4300" dirty="0">
                <a:solidFill>
                  <a:srgbClr val="000000"/>
                </a:solidFill>
              </a:rPr>
              <a:t> the </a:t>
            </a:r>
            <a:r>
              <a:rPr lang="en-US" sz="4300" b="1" dirty="0">
                <a:solidFill>
                  <a:srgbClr val="000000"/>
                </a:solidFill>
              </a:rPr>
              <a:t>first reimbursable service </a:t>
            </a:r>
            <a:r>
              <a:rPr lang="en-US" sz="4300" dirty="0">
                <a:solidFill>
                  <a:srgbClr val="000000"/>
                </a:solidFill>
              </a:rPr>
              <a:t>delivered.</a:t>
            </a:r>
          </a:p>
          <a:p>
            <a:pPr marL="152881" indent="0"/>
            <a:endParaRPr lang="en-US" sz="2800" dirty="0">
              <a:solidFill>
                <a:srgbClr val="000000"/>
              </a:solidFill>
            </a:endParaRPr>
          </a:p>
          <a:p>
            <a:pPr lvl="1">
              <a:buFont typeface="Arial" panose="020B0604020202020204" pitchFamily="34" charset="0"/>
              <a:buChar char="•"/>
            </a:pPr>
            <a:r>
              <a:rPr lang="en-US" dirty="0">
                <a:solidFill>
                  <a:srgbClr val="000000"/>
                </a:solidFill>
              </a:rPr>
              <a:t>Accuracy of this date is essential</a:t>
            </a:r>
          </a:p>
          <a:p>
            <a:pPr lvl="1">
              <a:buFont typeface="Arial" panose="020B0604020202020204" pitchFamily="34" charset="0"/>
              <a:buChar char="•"/>
            </a:pPr>
            <a:r>
              <a:rPr lang="en-US" dirty="0">
                <a:solidFill>
                  <a:srgbClr val="000000"/>
                </a:solidFill>
              </a:rPr>
              <a:t>The SOC </a:t>
            </a:r>
            <a:r>
              <a:rPr lang="en-US" b="1" dirty="0">
                <a:solidFill>
                  <a:srgbClr val="000000"/>
                </a:solidFill>
              </a:rPr>
              <a:t>date</a:t>
            </a:r>
            <a:r>
              <a:rPr lang="en-US" dirty="0">
                <a:solidFill>
                  <a:srgbClr val="000000"/>
                </a:solidFill>
              </a:rPr>
              <a:t> is </a:t>
            </a:r>
            <a:r>
              <a:rPr lang="en-US" b="1" dirty="0">
                <a:solidFill>
                  <a:srgbClr val="000000"/>
                </a:solidFill>
              </a:rPr>
              <a:t>maintained</a:t>
            </a:r>
            <a:r>
              <a:rPr lang="en-US" dirty="0">
                <a:solidFill>
                  <a:srgbClr val="000000"/>
                </a:solidFill>
              </a:rPr>
              <a:t> until the patient is discharged or a </a:t>
            </a:r>
            <a:r>
              <a:rPr lang="en-US" b="1" dirty="0">
                <a:solidFill>
                  <a:srgbClr val="000000"/>
                </a:solidFill>
              </a:rPr>
              <a:t>new SOC </a:t>
            </a:r>
            <a:r>
              <a:rPr lang="en-US" dirty="0">
                <a:solidFill>
                  <a:srgbClr val="000000"/>
                </a:solidFill>
              </a:rPr>
              <a:t>is needed</a:t>
            </a:r>
          </a:p>
          <a:p>
            <a:pPr lvl="1">
              <a:buFont typeface="Arial" panose="020B0604020202020204" pitchFamily="34" charset="0"/>
              <a:buChar char="•"/>
            </a:pPr>
            <a:r>
              <a:rPr lang="en-US" dirty="0">
                <a:solidFill>
                  <a:srgbClr val="000000"/>
                </a:solidFill>
              </a:rPr>
              <a:t>The SOC </a:t>
            </a:r>
            <a:r>
              <a:rPr lang="en-US" b="1" dirty="0">
                <a:solidFill>
                  <a:srgbClr val="000000"/>
                </a:solidFill>
              </a:rPr>
              <a:t>date</a:t>
            </a:r>
            <a:r>
              <a:rPr lang="en-US" dirty="0">
                <a:solidFill>
                  <a:srgbClr val="000000"/>
                </a:solidFill>
              </a:rPr>
              <a:t> begins the </a:t>
            </a:r>
            <a:r>
              <a:rPr lang="en-US" b="1" dirty="0">
                <a:solidFill>
                  <a:srgbClr val="000000"/>
                </a:solidFill>
              </a:rPr>
              <a:t>initial certification date</a:t>
            </a:r>
          </a:p>
          <a:p>
            <a:pPr lvl="1">
              <a:buFont typeface="Arial" panose="020B0604020202020204" pitchFamily="34" charset="0"/>
              <a:buChar char="•"/>
            </a:pPr>
            <a:r>
              <a:rPr lang="en-US" dirty="0">
                <a:solidFill>
                  <a:srgbClr val="000000"/>
                </a:solidFill>
              </a:rPr>
              <a:t>All other 60 day certification dates follow in order</a:t>
            </a:r>
          </a:p>
          <a:p>
            <a:pPr lvl="1">
              <a:buFont typeface="Arial" panose="020B0604020202020204" pitchFamily="34" charset="0"/>
              <a:buChar char="•"/>
            </a:pPr>
            <a:r>
              <a:rPr lang="en-US" dirty="0">
                <a:solidFill>
                  <a:srgbClr val="000000"/>
                </a:solidFill>
              </a:rPr>
              <a:t>SOC </a:t>
            </a:r>
            <a:r>
              <a:rPr lang="en-US" b="1" dirty="0">
                <a:solidFill>
                  <a:srgbClr val="000000"/>
                </a:solidFill>
              </a:rPr>
              <a:t>date plus 59 days </a:t>
            </a:r>
            <a:r>
              <a:rPr lang="en-US" dirty="0">
                <a:solidFill>
                  <a:srgbClr val="000000"/>
                </a:solidFill>
              </a:rPr>
              <a:t>to the next 60 day recertification</a:t>
            </a:r>
          </a:p>
          <a:p>
            <a:pPr>
              <a:buNone/>
            </a:pPr>
            <a:endParaRPr lang="en-US" sz="800" b="1" dirty="0">
              <a:solidFill>
                <a:srgbClr val="000000"/>
              </a:solidFill>
            </a:endParaRPr>
          </a:p>
          <a:p>
            <a:pPr>
              <a:buNone/>
            </a:pPr>
            <a:endParaRPr lang="en-US" sz="2800" dirty="0">
              <a:solidFill>
                <a:srgbClr val="000000"/>
              </a:solidFill>
            </a:endParaRPr>
          </a:p>
          <a:p>
            <a:pPr lvl="1">
              <a:buNone/>
            </a:pPr>
            <a:endParaRPr lang="en-US" dirty="0">
              <a:solidFill>
                <a:srgbClr val="000000"/>
              </a:solidFill>
            </a:endParaRPr>
          </a:p>
          <a:p>
            <a:pPr lvl="1">
              <a:buFont typeface="Wingdings 2" pitchFamily="18" charset="2"/>
              <a:buChar char=""/>
            </a:pPr>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5</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761606188"/>
              </p:ext>
            </p:extLst>
          </p:nvPr>
        </p:nvGraphicFramePr>
        <p:xfrm>
          <a:off x="4861719" y="8290719"/>
          <a:ext cx="2657119" cy="674222"/>
        </p:xfrm>
        <a:graphic>
          <a:graphicData uri="http://schemas.openxmlformats.org/drawingml/2006/table">
            <a:tbl>
              <a:tblPr firstRow="1" bandRow="1">
                <a:tableStyleId>{5C22544A-7EE6-4342-B048-85BDC9FD1C3A}</a:tableStyleId>
              </a:tblPr>
              <a:tblGrid>
                <a:gridCol w="2657119">
                  <a:extLst>
                    <a:ext uri="{9D8B030D-6E8A-4147-A177-3AD203B41FA5}">
                      <a16:colId xmlns:a16="http://schemas.microsoft.com/office/drawing/2014/main" val="20000"/>
                    </a:ext>
                  </a:extLst>
                </a:gridCol>
              </a:tblGrid>
              <a:tr h="651157">
                <a:tc>
                  <a:txBody>
                    <a:bodyPr/>
                    <a:lstStyle/>
                    <a:p>
                      <a:pPr algn="ctr"/>
                      <a:r>
                        <a:rPr lang="en-US" sz="3600" dirty="0">
                          <a:solidFill>
                            <a:schemeClr val="bg1"/>
                          </a:solidFill>
                        </a:rPr>
                        <a:t>Cat. 4b Q6.</a:t>
                      </a:r>
                    </a:p>
                  </a:txBody>
                  <a:tcPr marL="130762" marR="130762" marT="62791" marB="62791">
                    <a:solidFill>
                      <a:schemeClr val="accent6">
                        <a:lumMod val="50000"/>
                        <a:lumOff val="50000"/>
                      </a:schemeClr>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D2371-FE69-4D97-8C71-204078292813}"/>
              </a:ext>
            </a:extLst>
          </p:cNvPr>
          <p:cNvSpPr>
            <a:spLocks noGrp="1"/>
          </p:cNvSpPr>
          <p:nvPr>
            <p:ph type="title"/>
          </p:nvPr>
        </p:nvSpPr>
        <p:spPr>
          <a:xfrm>
            <a:off x="-55274" y="518319"/>
            <a:ext cx="12897015" cy="860148"/>
          </a:xfrm>
        </p:spPr>
        <p:txBody>
          <a:bodyPr/>
          <a:lstStyle/>
          <a:p>
            <a:pPr algn="ctr"/>
            <a:r>
              <a:rPr lang="en-US" sz="5400" dirty="0">
                <a:solidFill>
                  <a:schemeClr val="accent1"/>
                </a:solidFill>
              </a:rPr>
              <a:t>Follow-Up Assessment Changes</a:t>
            </a:r>
          </a:p>
        </p:txBody>
      </p:sp>
      <p:sp>
        <p:nvSpPr>
          <p:cNvPr id="4" name="Slide Number Placeholder 3">
            <a:extLst>
              <a:ext uri="{FF2B5EF4-FFF2-40B4-BE49-F238E27FC236}">
                <a16:creationId xmlns:a16="http://schemas.microsoft.com/office/drawing/2014/main" id="{9FEB55C0-1FE8-413D-866B-3640623174C7}"/>
              </a:ext>
            </a:extLst>
          </p:cNvPr>
          <p:cNvSpPr>
            <a:spLocks noGrp="1"/>
          </p:cNvSpPr>
          <p:nvPr>
            <p:ph type="sldNum" sz="quarter" idx="12"/>
          </p:nvPr>
        </p:nvSpPr>
        <p:spPr/>
        <p:txBody>
          <a:bodyPr/>
          <a:lstStyle/>
          <a:p>
            <a:fld id="{895F941F-37F6-4B1F-AEB2-74CB5EFF426C}" type="slidenum">
              <a:rPr lang="en-US" smtClean="0"/>
              <a:pPr/>
              <a:t>50</a:t>
            </a:fld>
            <a:endParaRPr lang="en-US" dirty="0"/>
          </a:p>
        </p:txBody>
      </p:sp>
      <p:pic>
        <p:nvPicPr>
          <p:cNvPr id="8" name="Picture 7">
            <a:extLst>
              <a:ext uri="{FF2B5EF4-FFF2-40B4-BE49-F238E27FC236}">
                <a16:creationId xmlns:a16="http://schemas.microsoft.com/office/drawing/2014/main" id="{9C4FC383-2182-4921-9AAD-9753DD718C3F}"/>
              </a:ext>
            </a:extLst>
          </p:cNvPr>
          <p:cNvPicPr>
            <a:picLocks noChangeAspect="1"/>
          </p:cNvPicPr>
          <p:nvPr/>
        </p:nvPicPr>
        <p:blipFill>
          <a:blip r:embed="rId3"/>
          <a:stretch>
            <a:fillRect/>
          </a:stretch>
        </p:blipFill>
        <p:spPr>
          <a:xfrm>
            <a:off x="1280319" y="2347119"/>
            <a:ext cx="11142107" cy="4724400"/>
          </a:xfrm>
          <a:prstGeom prst="rect">
            <a:avLst/>
          </a:prstGeom>
        </p:spPr>
      </p:pic>
    </p:spTree>
    <p:extLst>
      <p:ext uri="{BB962C8B-B14F-4D97-AF65-F5344CB8AC3E}">
        <p14:creationId xmlns:p14="http://schemas.microsoft.com/office/powerpoint/2010/main" val="39673069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7AF92-E3DF-4C62-B74E-40F05787178D}"/>
              </a:ext>
            </a:extLst>
          </p:cNvPr>
          <p:cNvSpPr>
            <a:spLocks noGrp="1"/>
          </p:cNvSpPr>
          <p:nvPr>
            <p:ph type="title"/>
          </p:nvPr>
        </p:nvSpPr>
        <p:spPr>
          <a:xfrm>
            <a:off x="234471" y="379435"/>
            <a:ext cx="12607296" cy="860148"/>
          </a:xfrm>
        </p:spPr>
        <p:txBody>
          <a:bodyPr/>
          <a:lstStyle/>
          <a:p>
            <a:pPr algn="ctr"/>
            <a:r>
              <a:rPr lang="en-US" dirty="0">
                <a:solidFill>
                  <a:schemeClr val="accent1"/>
                </a:solidFill>
              </a:rPr>
              <a:t>Follow-Up Assessment Changes</a:t>
            </a:r>
          </a:p>
        </p:txBody>
      </p:sp>
      <p:sp>
        <p:nvSpPr>
          <p:cNvPr id="3" name="Content Placeholder 2">
            <a:extLst>
              <a:ext uri="{FF2B5EF4-FFF2-40B4-BE49-F238E27FC236}">
                <a16:creationId xmlns:a16="http://schemas.microsoft.com/office/drawing/2014/main" id="{45C7D070-8291-4F25-B36B-C61288E5B1DC}"/>
              </a:ext>
            </a:extLst>
          </p:cNvPr>
          <p:cNvSpPr>
            <a:spLocks noGrp="1"/>
          </p:cNvSpPr>
          <p:nvPr>
            <p:ph idx="1"/>
          </p:nvPr>
        </p:nvSpPr>
        <p:spPr>
          <a:xfrm>
            <a:off x="442119" y="1386006"/>
            <a:ext cx="12024944" cy="8032632"/>
          </a:xfrm>
        </p:spPr>
        <p:txBody>
          <a:bodyPr/>
          <a:lstStyle/>
          <a:p>
            <a:pPr marL="457200" indent="-457200">
              <a:buFont typeface="Arial" panose="020B0604020202020204" pitchFamily="34" charset="0"/>
              <a:buChar char="•"/>
            </a:pPr>
            <a:r>
              <a:rPr lang="en-US" sz="3200" b="1" dirty="0"/>
              <a:t>For OASIS assessments with an M0090 Date Assessment Completed of January 1, 2020 or later, </a:t>
            </a:r>
            <a:r>
              <a:rPr lang="en-US" sz="3200" dirty="0"/>
              <a:t>HHAs may enter an equal sign (=) for these items, at the specified time points only. This is a new valid response for these items, at these time points; the items themselves are unchanged. </a:t>
            </a:r>
          </a:p>
        </p:txBody>
      </p:sp>
      <p:sp>
        <p:nvSpPr>
          <p:cNvPr id="4" name="Slide Number Placeholder 3">
            <a:extLst>
              <a:ext uri="{FF2B5EF4-FFF2-40B4-BE49-F238E27FC236}">
                <a16:creationId xmlns:a16="http://schemas.microsoft.com/office/drawing/2014/main" id="{B9CE4DCD-5C47-4AEF-AF10-CC0867AD1BCA}"/>
              </a:ext>
            </a:extLst>
          </p:cNvPr>
          <p:cNvSpPr>
            <a:spLocks noGrp="1"/>
          </p:cNvSpPr>
          <p:nvPr>
            <p:ph type="sldNum" sz="quarter" idx="12"/>
          </p:nvPr>
        </p:nvSpPr>
        <p:spPr/>
        <p:txBody>
          <a:bodyPr/>
          <a:lstStyle/>
          <a:p>
            <a:fld id="{895F941F-37F6-4B1F-AEB2-74CB5EFF426C}" type="slidenum">
              <a:rPr lang="en-US" smtClean="0"/>
              <a:pPr/>
              <a:t>51</a:t>
            </a:fld>
            <a:endParaRPr lang="en-US" dirty="0"/>
          </a:p>
        </p:txBody>
      </p:sp>
      <p:pic>
        <p:nvPicPr>
          <p:cNvPr id="5" name="Picture 4">
            <a:extLst>
              <a:ext uri="{FF2B5EF4-FFF2-40B4-BE49-F238E27FC236}">
                <a16:creationId xmlns:a16="http://schemas.microsoft.com/office/drawing/2014/main" id="{D1202537-75C4-47A4-8813-03E5E0F8FC5A}"/>
              </a:ext>
            </a:extLst>
          </p:cNvPr>
          <p:cNvPicPr>
            <a:picLocks noChangeAspect="1"/>
          </p:cNvPicPr>
          <p:nvPr/>
        </p:nvPicPr>
        <p:blipFill>
          <a:blip r:embed="rId3"/>
          <a:stretch>
            <a:fillRect/>
          </a:stretch>
        </p:blipFill>
        <p:spPr>
          <a:xfrm>
            <a:off x="653812" y="4328318"/>
            <a:ext cx="11702560" cy="5090320"/>
          </a:xfrm>
          <a:prstGeom prst="rect">
            <a:avLst/>
          </a:prstGeom>
        </p:spPr>
      </p:pic>
    </p:spTree>
    <p:extLst>
      <p:ext uri="{BB962C8B-B14F-4D97-AF65-F5344CB8AC3E}">
        <p14:creationId xmlns:p14="http://schemas.microsoft.com/office/powerpoint/2010/main" val="23828159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2AB14-C25A-468F-AF73-ABCAC30C0A3B}"/>
              </a:ext>
            </a:extLst>
          </p:cNvPr>
          <p:cNvSpPr>
            <a:spLocks noGrp="1"/>
          </p:cNvSpPr>
          <p:nvPr>
            <p:ph type="title"/>
          </p:nvPr>
        </p:nvSpPr>
        <p:spPr>
          <a:xfrm>
            <a:off x="574981" y="518319"/>
            <a:ext cx="12322035" cy="860148"/>
          </a:xfrm>
        </p:spPr>
        <p:txBody>
          <a:bodyPr/>
          <a:lstStyle/>
          <a:p>
            <a:pPr algn="ctr"/>
            <a:r>
              <a:rPr lang="en-US" sz="5400" dirty="0">
                <a:solidFill>
                  <a:schemeClr val="accent1"/>
                </a:solidFill>
              </a:rPr>
              <a:t>Transfer (TRN) and Discharge (DC)</a:t>
            </a:r>
          </a:p>
        </p:txBody>
      </p:sp>
      <p:sp>
        <p:nvSpPr>
          <p:cNvPr id="3" name="Content Placeholder 2">
            <a:extLst>
              <a:ext uri="{FF2B5EF4-FFF2-40B4-BE49-F238E27FC236}">
                <a16:creationId xmlns:a16="http://schemas.microsoft.com/office/drawing/2014/main" id="{4B7A9B6A-42EF-4F62-B9A0-B3D5F0DFEC31}"/>
              </a:ext>
            </a:extLst>
          </p:cNvPr>
          <p:cNvSpPr>
            <a:spLocks noGrp="1"/>
          </p:cNvSpPr>
          <p:nvPr>
            <p:ph idx="1"/>
          </p:nvPr>
        </p:nvSpPr>
        <p:spPr>
          <a:xfrm>
            <a:off x="574981" y="1671480"/>
            <a:ext cx="11636506" cy="3984183"/>
          </a:xfrm>
        </p:spPr>
        <p:txBody>
          <a:bodyPr/>
          <a:lstStyle/>
          <a:p>
            <a:pPr>
              <a:buFont typeface="Arial" panose="020B0604020202020204" pitchFamily="34" charset="0"/>
              <a:buChar char="•"/>
            </a:pPr>
            <a:r>
              <a:rPr lang="en-US" sz="3200" b="1" dirty="0"/>
              <a:t>For OASIS assessments with an M0090 Date Assessment Completed of January 1, 2020 or later, </a:t>
            </a:r>
            <a:r>
              <a:rPr lang="en-US" sz="3200" dirty="0"/>
              <a:t>HHAs </a:t>
            </a:r>
            <a:r>
              <a:rPr lang="en-US" sz="3200" b="1" dirty="0">
                <a:solidFill>
                  <a:schemeClr val="accent1"/>
                </a:solidFill>
              </a:rPr>
              <a:t>may enter an equal sign (=) for these items, at the specified time points only</a:t>
            </a:r>
            <a:r>
              <a:rPr lang="en-US" sz="3200" dirty="0"/>
              <a:t>. This is a new valid response for these items, at these time points; the items themselves are unchanged. </a:t>
            </a:r>
          </a:p>
          <a:p>
            <a:pPr>
              <a:buFont typeface="Arial" panose="020B0604020202020204" pitchFamily="34" charset="0"/>
              <a:buChar char="•"/>
            </a:pPr>
            <a:endParaRPr lang="en-US" sz="3200" dirty="0"/>
          </a:p>
          <a:p>
            <a:endParaRPr lang="en-US" dirty="0"/>
          </a:p>
        </p:txBody>
      </p:sp>
      <p:sp>
        <p:nvSpPr>
          <p:cNvPr id="4" name="Slide Number Placeholder 3">
            <a:extLst>
              <a:ext uri="{FF2B5EF4-FFF2-40B4-BE49-F238E27FC236}">
                <a16:creationId xmlns:a16="http://schemas.microsoft.com/office/drawing/2014/main" id="{0A81E994-3E68-401E-B36F-EC7E00B8854A}"/>
              </a:ext>
            </a:extLst>
          </p:cNvPr>
          <p:cNvSpPr>
            <a:spLocks noGrp="1"/>
          </p:cNvSpPr>
          <p:nvPr>
            <p:ph type="sldNum" sz="quarter" idx="12"/>
          </p:nvPr>
        </p:nvSpPr>
        <p:spPr/>
        <p:txBody>
          <a:bodyPr/>
          <a:lstStyle/>
          <a:p>
            <a:fld id="{895F941F-37F6-4B1F-AEB2-74CB5EFF426C}" type="slidenum">
              <a:rPr lang="en-US" smtClean="0"/>
              <a:pPr/>
              <a:t>52</a:t>
            </a:fld>
            <a:endParaRPr lang="en-US" dirty="0"/>
          </a:p>
        </p:txBody>
      </p:sp>
      <p:pic>
        <p:nvPicPr>
          <p:cNvPr id="6" name="Picture 5">
            <a:extLst>
              <a:ext uri="{FF2B5EF4-FFF2-40B4-BE49-F238E27FC236}">
                <a16:creationId xmlns:a16="http://schemas.microsoft.com/office/drawing/2014/main" id="{20C9917C-8A74-49F5-AF39-0A1168E6FE25}"/>
              </a:ext>
            </a:extLst>
          </p:cNvPr>
          <p:cNvPicPr>
            <a:picLocks noChangeAspect="1"/>
          </p:cNvPicPr>
          <p:nvPr/>
        </p:nvPicPr>
        <p:blipFill>
          <a:blip r:embed="rId3"/>
          <a:stretch>
            <a:fillRect/>
          </a:stretch>
        </p:blipFill>
        <p:spPr>
          <a:xfrm>
            <a:off x="1432719" y="4733267"/>
            <a:ext cx="10286999" cy="3557452"/>
          </a:xfrm>
          <a:prstGeom prst="rect">
            <a:avLst/>
          </a:prstGeom>
        </p:spPr>
      </p:pic>
    </p:spTree>
    <p:extLst>
      <p:ext uri="{BB962C8B-B14F-4D97-AF65-F5344CB8AC3E}">
        <p14:creationId xmlns:p14="http://schemas.microsoft.com/office/powerpoint/2010/main" val="31159748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63C4F-6D35-453D-9755-AA79F07E092F}"/>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6FD43FAD-148C-4374-AA9A-AFC4DA6013AE}"/>
              </a:ext>
            </a:extLst>
          </p:cNvPr>
          <p:cNvPicPr>
            <a:picLocks noGrp="1" noChangeAspect="1"/>
          </p:cNvPicPr>
          <p:nvPr>
            <p:ph idx="1"/>
          </p:nvPr>
        </p:nvPicPr>
        <p:blipFill>
          <a:blip r:embed="rId3"/>
          <a:stretch>
            <a:fillRect/>
          </a:stretch>
        </p:blipFill>
        <p:spPr>
          <a:xfrm>
            <a:off x="179223" y="670719"/>
            <a:ext cx="12717792" cy="8560419"/>
          </a:xfrm>
          <a:prstGeom prst="rect">
            <a:avLst/>
          </a:prstGeom>
        </p:spPr>
      </p:pic>
      <p:sp>
        <p:nvSpPr>
          <p:cNvPr id="4" name="Slide Number Placeholder 3">
            <a:extLst>
              <a:ext uri="{FF2B5EF4-FFF2-40B4-BE49-F238E27FC236}">
                <a16:creationId xmlns:a16="http://schemas.microsoft.com/office/drawing/2014/main" id="{854C56FF-FB2C-418E-8224-94F589303449}"/>
              </a:ext>
            </a:extLst>
          </p:cNvPr>
          <p:cNvSpPr>
            <a:spLocks noGrp="1"/>
          </p:cNvSpPr>
          <p:nvPr>
            <p:ph type="sldNum" sz="quarter" idx="12"/>
          </p:nvPr>
        </p:nvSpPr>
        <p:spPr/>
        <p:txBody>
          <a:bodyPr/>
          <a:lstStyle/>
          <a:p>
            <a:fld id="{895F941F-37F6-4B1F-AEB2-74CB5EFF426C}" type="slidenum">
              <a:rPr lang="en-US" smtClean="0"/>
              <a:pPr/>
              <a:t>53</a:t>
            </a:fld>
            <a:endParaRPr lang="en-US" dirty="0"/>
          </a:p>
        </p:txBody>
      </p:sp>
    </p:spTree>
    <p:extLst>
      <p:ext uri="{BB962C8B-B14F-4D97-AF65-F5344CB8AC3E}">
        <p14:creationId xmlns:p14="http://schemas.microsoft.com/office/powerpoint/2010/main" val="16463100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94271-4FD9-4940-B013-2BFB0C07A89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E307118-8B36-47AF-99A8-7345F28C937C}"/>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226BAA72-725E-4BA0-BD93-7FC87E962561}"/>
              </a:ext>
            </a:extLst>
          </p:cNvPr>
          <p:cNvSpPr>
            <a:spLocks noGrp="1"/>
          </p:cNvSpPr>
          <p:nvPr>
            <p:ph type="sldNum" sz="quarter" idx="12"/>
          </p:nvPr>
        </p:nvSpPr>
        <p:spPr/>
        <p:txBody>
          <a:bodyPr/>
          <a:lstStyle/>
          <a:p>
            <a:fld id="{895F941F-37F6-4B1F-AEB2-74CB5EFF426C}" type="slidenum">
              <a:rPr lang="en-US" smtClean="0"/>
              <a:pPr/>
              <a:t>54</a:t>
            </a:fld>
            <a:endParaRPr lang="en-US" dirty="0"/>
          </a:p>
        </p:txBody>
      </p:sp>
      <p:pic>
        <p:nvPicPr>
          <p:cNvPr id="5" name="Picture 4">
            <a:extLst>
              <a:ext uri="{FF2B5EF4-FFF2-40B4-BE49-F238E27FC236}">
                <a16:creationId xmlns:a16="http://schemas.microsoft.com/office/drawing/2014/main" id="{E3388E25-4B4A-4C78-AE09-50C38440C3CA}"/>
              </a:ext>
            </a:extLst>
          </p:cNvPr>
          <p:cNvPicPr>
            <a:picLocks noChangeAspect="1"/>
          </p:cNvPicPr>
          <p:nvPr/>
        </p:nvPicPr>
        <p:blipFill>
          <a:blip r:embed="rId3"/>
          <a:stretch>
            <a:fillRect/>
          </a:stretch>
        </p:blipFill>
        <p:spPr>
          <a:xfrm>
            <a:off x="179223" y="594520"/>
            <a:ext cx="12717792" cy="8636618"/>
          </a:xfrm>
          <a:prstGeom prst="rect">
            <a:avLst/>
          </a:prstGeom>
        </p:spPr>
      </p:pic>
    </p:spTree>
    <p:extLst>
      <p:ext uri="{BB962C8B-B14F-4D97-AF65-F5344CB8AC3E}">
        <p14:creationId xmlns:p14="http://schemas.microsoft.com/office/powerpoint/2010/main" val="8772235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AEAD7-01E3-4130-914D-8CB619F1E275}"/>
              </a:ext>
            </a:extLst>
          </p:cNvPr>
          <p:cNvSpPr>
            <a:spLocks noGrp="1"/>
          </p:cNvSpPr>
          <p:nvPr>
            <p:ph type="title"/>
          </p:nvPr>
        </p:nvSpPr>
        <p:spPr>
          <a:xfrm>
            <a:off x="377101" y="231052"/>
            <a:ext cx="12322035" cy="860148"/>
          </a:xfrm>
        </p:spPr>
        <p:txBody>
          <a:bodyPr/>
          <a:lstStyle/>
          <a:p>
            <a:pPr algn="ctr"/>
            <a:r>
              <a:rPr lang="en-US" sz="4800" dirty="0">
                <a:solidFill>
                  <a:schemeClr val="accent1"/>
                </a:solidFill>
              </a:rPr>
              <a:t>PDGM - Timing</a:t>
            </a:r>
          </a:p>
        </p:txBody>
      </p:sp>
      <p:sp>
        <p:nvSpPr>
          <p:cNvPr id="4" name="Slide Number Placeholder 3">
            <a:extLst>
              <a:ext uri="{FF2B5EF4-FFF2-40B4-BE49-F238E27FC236}">
                <a16:creationId xmlns:a16="http://schemas.microsoft.com/office/drawing/2014/main" id="{79DDD8DA-EF57-4E07-B00C-79FA54C6762B}"/>
              </a:ext>
            </a:extLst>
          </p:cNvPr>
          <p:cNvSpPr>
            <a:spLocks noGrp="1"/>
          </p:cNvSpPr>
          <p:nvPr>
            <p:ph type="sldNum" sz="quarter" idx="12"/>
          </p:nvPr>
        </p:nvSpPr>
        <p:spPr/>
        <p:txBody>
          <a:bodyPr/>
          <a:lstStyle/>
          <a:p>
            <a:fld id="{895F941F-37F6-4B1F-AEB2-74CB5EFF426C}" type="slidenum">
              <a:rPr lang="en-US" smtClean="0"/>
              <a:pPr/>
              <a:t>55</a:t>
            </a:fld>
            <a:endParaRPr lang="en-US" dirty="0"/>
          </a:p>
        </p:txBody>
      </p:sp>
      <p:sp>
        <p:nvSpPr>
          <p:cNvPr id="8" name="Content Placeholder 7">
            <a:extLst>
              <a:ext uri="{FF2B5EF4-FFF2-40B4-BE49-F238E27FC236}">
                <a16:creationId xmlns:a16="http://schemas.microsoft.com/office/drawing/2014/main" id="{E8763518-13E7-4CBB-A582-31234757752E}"/>
              </a:ext>
            </a:extLst>
          </p:cNvPr>
          <p:cNvSpPr>
            <a:spLocks noGrp="1"/>
          </p:cNvSpPr>
          <p:nvPr>
            <p:ph idx="1"/>
          </p:nvPr>
        </p:nvSpPr>
        <p:spPr>
          <a:xfrm>
            <a:off x="400120" y="1091200"/>
            <a:ext cx="12322034" cy="8327438"/>
          </a:xfrm>
        </p:spPr>
        <p:txBody>
          <a:bodyPr/>
          <a:lstStyle/>
          <a:p>
            <a:pPr>
              <a:buFont typeface="Arial" panose="020B0604020202020204" pitchFamily="34" charset="0"/>
              <a:buChar char="•"/>
            </a:pPr>
            <a:r>
              <a:rPr lang="en-US" sz="2800" b="1" dirty="0">
                <a:solidFill>
                  <a:schemeClr val="accent1"/>
                </a:solidFill>
              </a:rPr>
              <a:t>Community:</a:t>
            </a:r>
            <a:r>
              <a:rPr lang="en-US" sz="2800" dirty="0"/>
              <a:t>  No acute or post-acute care in the </a:t>
            </a:r>
            <a:r>
              <a:rPr lang="en-US" sz="2800" dirty="0">
                <a:solidFill>
                  <a:schemeClr val="accent1"/>
                </a:solidFill>
              </a:rPr>
              <a:t>14 days </a:t>
            </a:r>
            <a:r>
              <a:rPr lang="en-US" sz="2800" b="1" dirty="0">
                <a:solidFill>
                  <a:schemeClr val="accent1"/>
                </a:solidFill>
              </a:rPr>
              <a:t>prior</a:t>
            </a:r>
            <a:r>
              <a:rPr lang="en-US" sz="2800" dirty="0"/>
              <a:t> to the HH Admission</a:t>
            </a:r>
          </a:p>
          <a:p>
            <a:pPr>
              <a:buFont typeface="Arial" panose="020B0604020202020204" pitchFamily="34" charset="0"/>
              <a:buChar char="•"/>
            </a:pPr>
            <a:r>
              <a:rPr lang="en-US" sz="2800" dirty="0"/>
              <a:t>Under the PDGM, we will classify </a:t>
            </a:r>
            <a:r>
              <a:rPr lang="en-US" sz="2800" b="1" dirty="0">
                <a:solidFill>
                  <a:schemeClr val="accent1"/>
                </a:solidFill>
              </a:rPr>
              <a:t>the first 30-day period </a:t>
            </a:r>
            <a:r>
              <a:rPr lang="en-US" sz="2800" dirty="0"/>
              <a:t>as </a:t>
            </a:r>
            <a:r>
              <a:rPr lang="en-US" sz="2800" b="1" dirty="0">
                <a:solidFill>
                  <a:schemeClr val="accent1"/>
                </a:solidFill>
              </a:rPr>
              <a:t>early,</a:t>
            </a:r>
            <a:r>
              <a:rPr lang="en-US" sz="2800" dirty="0"/>
              <a:t> and </a:t>
            </a:r>
            <a:r>
              <a:rPr lang="en-US" sz="2800" b="1" dirty="0">
                <a:solidFill>
                  <a:schemeClr val="accent1"/>
                </a:solidFill>
              </a:rPr>
              <a:t>all subsequent 30-day period in a sequence </a:t>
            </a:r>
            <a:r>
              <a:rPr lang="en-US" sz="2800" dirty="0"/>
              <a:t>of periods - meaning the second or later 30-day periods - </a:t>
            </a:r>
            <a:r>
              <a:rPr lang="en-US" sz="2800" b="1" dirty="0">
                <a:solidFill>
                  <a:schemeClr val="accent1"/>
                </a:solidFill>
              </a:rPr>
              <a:t>as late </a:t>
            </a:r>
            <a:r>
              <a:rPr lang="en-US" sz="2800" b="1" dirty="0">
                <a:solidFill>
                  <a:schemeClr val="tx1"/>
                </a:solidFill>
              </a:rPr>
              <a:t>UNLESS there is an acute hospitalization in the 14 days </a:t>
            </a:r>
            <a:r>
              <a:rPr lang="en-US" sz="2800" b="1" dirty="0">
                <a:solidFill>
                  <a:schemeClr val="accent3"/>
                </a:solidFill>
              </a:rPr>
              <a:t>prior to </a:t>
            </a:r>
            <a:r>
              <a:rPr lang="en-US" sz="2800" b="1" dirty="0">
                <a:solidFill>
                  <a:schemeClr val="tx1"/>
                </a:solidFill>
              </a:rPr>
              <a:t>the late</a:t>
            </a:r>
            <a:r>
              <a:rPr lang="en-US" sz="2800" b="1" dirty="0">
                <a:solidFill>
                  <a:schemeClr val="accent3"/>
                </a:solidFill>
              </a:rPr>
              <a:t> home health 30 day period</a:t>
            </a:r>
            <a:r>
              <a:rPr lang="en-US" sz="2800" b="1" dirty="0">
                <a:solidFill>
                  <a:schemeClr val="tx1"/>
                </a:solidFill>
              </a:rPr>
              <a:t> in which case the </a:t>
            </a:r>
            <a:r>
              <a:rPr lang="en-US" sz="2800" b="1" dirty="0">
                <a:solidFill>
                  <a:schemeClr val="accent1"/>
                </a:solidFill>
              </a:rPr>
              <a:t>HHAs have the option whether or not to discharge the patient if the patient is hospitalized for a short period of time.  </a:t>
            </a:r>
            <a:endParaRPr lang="en-US" sz="2800" dirty="0">
              <a:solidFill>
                <a:schemeClr val="accent1"/>
              </a:solidFill>
            </a:endParaRPr>
          </a:p>
          <a:p>
            <a:r>
              <a:rPr lang="en-US" sz="2800" b="1" dirty="0">
                <a:solidFill>
                  <a:schemeClr val="accent1"/>
                </a:solidFill>
              </a:rPr>
              <a:t>Timing:</a:t>
            </a:r>
          </a:p>
          <a:p>
            <a:pPr marL="685800" indent="-685800">
              <a:buFont typeface="Arial" panose="020B0604020202020204" pitchFamily="34" charset="0"/>
              <a:buChar char="•"/>
            </a:pPr>
            <a:r>
              <a:rPr lang="en-US" sz="2800" dirty="0">
                <a:solidFill>
                  <a:schemeClr val="accent1"/>
                </a:solidFill>
              </a:rPr>
              <a:t>Sequence</a:t>
            </a:r>
            <a:r>
              <a:rPr lang="en-US" sz="2800" dirty="0"/>
              <a:t> of HH periods:  Periods with no more than 60 days between the end of one period and the start of the next period (no change from the 2019 definition</a:t>
            </a:r>
          </a:p>
          <a:p>
            <a:pPr marL="685800" indent="-685800">
              <a:buFont typeface="Arial" panose="020B0604020202020204" pitchFamily="34" charset="0"/>
              <a:buChar char="•"/>
            </a:pPr>
            <a:r>
              <a:rPr lang="en-US" sz="2800" dirty="0">
                <a:solidFill>
                  <a:schemeClr val="accent1"/>
                </a:solidFill>
              </a:rPr>
              <a:t>Early</a:t>
            </a:r>
            <a:r>
              <a:rPr lang="en-US" sz="2800" dirty="0">
                <a:solidFill>
                  <a:srgbClr val="FF0000"/>
                </a:solidFill>
              </a:rPr>
              <a:t> </a:t>
            </a:r>
            <a:r>
              <a:rPr lang="en-US" sz="2800" dirty="0"/>
              <a:t>periods:  the first 30-day period in a sequence of HH periods</a:t>
            </a:r>
          </a:p>
          <a:p>
            <a:pPr marL="685800" indent="-685800">
              <a:buFont typeface="Arial" panose="020B0604020202020204" pitchFamily="34" charset="0"/>
              <a:buChar char="•"/>
            </a:pPr>
            <a:r>
              <a:rPr lang="en-US" sz="2800" dirty="0">
                <a:solidFill>
                  <a:schemeClr val="accent1"/>
                </a:solidFill>
              </a:rPr>
              <a:t>Late</a:t>
            </a:r>
            <a:r>
              <a:rPr lang="en-US" sz="2800" dirty="0"/>
              <a:t> periods:  second and later 30-day periods in a sequence of HH periods.</a:t>
            </a:r>
          </a:p>
          <a:p>
            <a:pPr marL="685800" indent="-685800">
              <a:buFont typeface="Arial" panose="020B0604020202020204" pitchFamily="34" charset="0"/>
              <a:buChar char="•"/>
            </a:pPr>
            <a:r>
              <a:rPr lang="en-US" sz="2800" dirty="0"/>
              <a:t>So, this means that </a:t>
            </a:r>
            <a:r>
              <a:rPr lang="en-US" sz="2800" dirty="0">
                <a:solidFill>
                  <a:schemeClr val="accent1"/>
                </a:solidFill>
              </a:rPr>
              <a:t>30-day periods </a:t>
            </a:r>
            <a:r>
              <a:rPr lang="en-US" sz="2800" dirty="0"/>
              <a:t>of care </a:t>
            </a:r>
            <a:r>
              <a:rPr lang="en-US" sz="2800" dirty="0">
                <a:solidFill>
                  <a:schemeClr val="accent1"/>
                </a:solidFill>
              </a:rPr>
              <a:t>cannot be considered early</a:t>
            </a:r>
            <a:r>
              <a:rPr lang="en-US" sz="2800" b="1" dirty="0">
                <a:solidFill>
                  <a:schemeClr val="accent1"/>
                </a:solidFill>
              </a:rPr>
              <a:t> </a:t>
            </a:r>
            <a:r>
              <a:rPr lang="en-US" sz="2800" b="1" dirty="0"/>
              <a:t>unless there is a gap of more than 60 days between the end of one period </a:t>
            </a:r>
            <a:r>
              <a:rPr lang="en-US" sz="2800" dirty="0"/>
              <a:t>and the</a:t>
            </a:r>
            <a:r>
              <a:rPr lang="en-US" sz="2800" b="1" dirty="0"/>
              <a:t> start of another.</a:t>
            </a:r>
          </a:p>
          <a:p>
            <a:pPr marL="571500" indent="-571500">
              <a:buFont typeface="Arial" panose="020B0604020202020204" pitchFamily="34" charset="0"/>
              <a:buChar char="•"/>
            </a:pPr>
            <a:r>
              <a:rPr lang="en-US" sz="2800" dirty="0">
                <a:solidFill>
                  <a:schemeClr val="accent1"/>
                </a:solidFill>
              </a:rPr>
              <a:t>Late</a:t>
            </a:r>
            <a:r>
              <a:rPr lang="en-US" sz="2800" dirty="0"/>
              <a:t> 30 day periods are </a:t>
            </a:r>
            <a:r>
              <a:rPr lang="en-US" sz="2800" dirty="0">
                <a:solidFill>
                  <a:schemeClr val="accent1"/>
                </a:solidFill>
              </a:rPr>
              <a:t>always classified </a:t>
            </a:r>
            <a:r>
              <a:rPr lang="en-US" sz="2800" dirty="0"/>
              <a:t>as </a:t>
            </a:r>
            <a:r>
              <a:rPr lang="en-US" sz="2800" dirty="0">
                <a:solidFill>
                  <a:schemeClr val="accent1"/>
                </a:solidFill>
              </a:rPr>
              <a:t>Community</a:t>
            </a:r>
            <a:r>
              <a:rPr lang="en-US" sz="2800" dirty="0"/>
              <a:t> Admission</a:t>
            </a:r>
            <a:endParaRPr lang="en-US" sz="2800" b="1" dirty="0"/>
          </a:p>
          <a:p>
            <a:pPr marL="685800" indent="-685800">
              <a:buFont typeface="Arial" panose="020B0604020202020204" pitchFamily="34" charset="0"/>
              <a:buChar char="•"/>
            </a:pPr>
            <a:endParaRPr lang="en-US" dirty="0"/>
          </a:p>
          <a:p>
            <a:pPr marL="685800" indent="-685800">
              <a:buFont typeface="Arial" panose="020B0604020202020204" pitchFamily="34" charset="0"/>
              <a:buChar char="•"/>
            </a:pPr>
            <a:endParaRPr lang="en-US" dirty="0"/>
          </a:p>
        </p:txBody>
      </p:sp>
    </p:spTree>
    <p:extLst>
      <p:ext uri="{BB962C8B-B14F-4D97-AF65-F5344CB8AC3E}">
        <p14:creationId xmlns:p14="http://schemas.microsoft.com/office/powerpoint/2010/main" val="41652361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29F4E-3D22-48AF-8F20-E9CDECD66B41}"/>
              </a:ext>
            </a:extLst>
          </p:cNvPr>
          <p:cNvSpPr>
            <a:spLocks noGrp="1"/>
          </p:cNvSpPr>
          <p:nvPr>
            <p:ph type="title"/>
          </p:nvPr>
        </p:nvSpPr>
        <p:spPr>
          <a:xfrm>
            <a:off x="377260" y="202899"/>
            <a:ext cx="12322035" cy="860148"/>
          </a:xfrm>
        </p:spPr>
        <p:txBody>
          <a:bodyPr/>
          <a:lstStyle/>
          <a:p>
            <a:pPr algn="ctr"/>
            <a:r>
              <a:rPr lang="en-US" sz="4800" dirty="0">
                <a:solidFill>
                  <a:schemeClr val="accent1"/>
                </a:solidFill>
              </a:rPr>
              <a:t>PDGM 30 Day Payments continued 2</a:t>
            </a:r>
          </a:p>
        </p:txBody>
      </p:sp>
      <p:sp>
        <p:nvSpPr>
          <p:cNvPr id="3" name="Content Placeholder 2">
            <a:extLst>
              <a:ext uri="{FF2B5EF4-FFF2-40B4-BE49-F238E27FC236}">
                <a16:creationId xmlns:a16="http://schemas.microsoft.com/office/drawing/2014/main" id="{F9535884-C533-4DEB-AF86-A30C8E036C7E}"/>
              </a:ext>
            </a:extLst>
          </p:cNvPr>
          <p:cNvSpPr>
            <a:spLocks noGrp="1"/>
          </p:cNvSpPr>
          <p:nvPr>
            <p:ph idx="1"/>
          </p:nvPr>
        </p:nvSpPr>
        <p:spPr>
          <a:xfrm>
            <a:off x="377101" y="1063047"/>
            <a:ext cx="12322035" cy="8355591"/>
          </a:xfrm>
        </p:spPr>
        <p:txBody>
          <a:bodyPr/>
          <a:lstStyle/>
          <a:p>
            <a:pPr marL="685800" indent="-685800">
              <a:buFont typeface="Arial" panose="020B0604020202020204" pitchFamily="34" charset="0"/>
              <a:buChar char="•"/>
            </a:pPr>
            <a:r>
              <a:rPr lang="en-US" sz="3200" b="1" dirty="0"/>
              <a:t>All other </a:t>
            </a:r>
            <a:r>
              <a:rPr lang="en-US" sz="3200" dirty="0"/>
              <a:t>30 day periods will be designated as </a:t>
            </a:r>
            <a:r>
              <a:rPr lang="en-US" sz="3200" b="1" dirty="0">
                <a:solidFill>
                  <a:schemeClr val="accent1"/>
                </a:solidFill>
              </a:rPr>
              <a:t>Community</a:t>
            </a:r>
            <a:r>
              <a:rPr lang="en-US" sz="3200" b="1" dirty="0">
                <a:solidFill>
                  <a:schemeClr val="accent3"/>
                </a:solidFill>
              </a:rPr>
              <a:t> </a:t>
            </a:r>
            <a:r>
              <a:rPr lang="en-US" sz="3200" b="1" dirty="0">
                <a:solidFill>
                  <a:schemeClr val="accent1"/>
                </a:solidFill>
              </a:rPr>
              <a:t>Admission</a:t>
            </a:r>
          </a:p>
          <a:p>
            <a:pPr marL="685800" indent="-685800">
              <a:buFont typeface="Arial" panose="020B0604020202020204" pitchFamily="34" charset="0"/>
              <a:buChar char="•"/>
            </a:pPr>
            <a:r>
              <a:rPr lang="en-US" sz="3200" dirty="0"/>
              <a:t>The </a:t>
            </a:r>
            <a:r>
              <a:rPr lang="en-US" sz="3200" b="1" dirty="0">
                <a:solidFill>
                  <a:schemeClr val="accent1"/>
                </a:solidFill>
              </a:rPr>
              <a:t>first 30 day period = Early </a:t>
            </a:r>
            <a:r>
              <a:rPr lang="en-US" sz="3200" dirty="0"/>
              <a:t>and all subsequent 30 day periods in a sequence of periods – that is the </a:t>
            </a:r>
            <a:r>
              <a:rPr lang="en-US" sz="3200" b="1" dirty="0">
                <a:solidFill>
                  <a:schemeClr val="accent1"/>
                </a:solidFill>
              </a:rPr>
              <a:t>second or later 30 day </a:t>
            </a:r>
            <a:r>
              <a:rPr lang="en-US" sz="3200" dirty="0"/>
              <a:t>periods – as </a:t>
            </a:r>
            <a:r>
              <a:rPr lang="en-US" sz="3200" b="1" dirty="0">
                <a:solidFill>
                  <a:schemeClr val="accent1"/>
                </a:solidFill>
              </a:rPr>
              <a:t>Late</a:t>
            </a:r>
            <a:r>
              <a:rPr lang="en-US" sz="3200" dirty="0">
                <a:solidFill>
                  <a:schemeClr val="accent1"/>
                </a:solidFill>
              </a:rPr>
              <a:t> </a:t>
            </a:r>
          </a:p>
          <a:p>
            <a:pPr marL="685800" indent="-685800">
              <a:buFont typeface="Arial" panose="020B0604020202020204" pitchFamily="34" charset="0"/>
              <a:buChar char="•"/>
            </a:pPr>
            <a:r>
              <a:rPr lang="en-US" sz="3200" dirty="0"/>
              <a:t>Sequence = means no more than 60 days between the end of one period and the start of the next period.</a:t>
            </a:r>
          </a:p>
          <a:p>
            <a:pPr marL="685800" indent="-685800">
              <a:buFont typeface="Arial" panose="020B0604020202020204" pitchFamily="34" charset="0"/>
              <a:buChar char="•"/>
            </a:pPr>
            <a:r>
              <a:rPr lang="en-US" sz="3200" dirty="0"/>
              <a:t>This means that 30 day periods of care cannot be considered Early unless there is a gap of more than 60 days between the end of one period and start of another period  </a:t>
            </a:r>
          </a:p>
          <a:p>
            <a:pPr marL="685800" indent="-685800">
              <a:buFont typeface="Arial" panose="020B0604020202020204" pitchFamily="34" charset="0"/>
              <a:buChar char="•"/>
            </a:pPr>
            <a:r>
              <a:rPr lang="en-US" sz="3200" dirty="0">
                <a:solidFill>
                  <a:schemeClr val="accent1"/>
                </a:solidFill>
              </a:rPr>
              <a:t>UNLESS</a:t>
            </a:r>
            <a:r>
              <a:rPr lang="en-US" sz="3200" dirty="0"/>
              <a:t> – there is an acute hospital stay in the 14 days prior to the Late 30 day period</a:t>
            </a:r>
          </a:p>
          <a:p>
            <a:pPr marL="685800" indent="-685800">
              <a:buFont typeface="Arial" panose="020B0604020202020204" pitchFamily="34" charset="0"/>
              <a:buChar char="•"/>
            </a:pPr>
            <a:r>
              <a:rPr lang="en-US" sz="3200" dirty="0"/>
              <a:t>HHAs will have the option to document a specified code to identify an institutional admission source, but the information will be obtained from the Medicare claims</a:t>
            </a:r>
          </a:p>
          <a:p>
            <a:pPr marL="685800" indent="-68580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62915803-DF70-4DE4-B48C-CEE78CD3E582}"/>
              </a:ext>
            </a:extLst>
          </p:cNvPr>
          <p:cNvSpPr>
            <a:spLocks noGrp="1"/>
          </p:cNvSpPr>
          <p:nvPr>
            <p:ph type="sldNum" sz="quarter" idx="12"/>
          </p:nvPr>
        </p:nvSpPr>
        <p:spPr/>
        <p:txBody>
          <a:bodyPr/>
          <a:lstStyle/>
          <a:p>
            <a:fld id="{895F941F-37F6-4B1F-AEB2-74CB5EFF426C}" type="slidenum">
              <a:rPr lang="en-US" smtClean="0"/>
              <a:pPr/>
              <a:t>56</a:t>
            </a:fld>
            <a:endParaRPr lang="en-US" dirty="0"/>
          </a:p>
        </p:txBody>
      </p:sp>
    </p:spTree>
    <p:extLst>
      <p:ext uri="{BB962C8B-B14F-4D97-AF65-F5344CB8AC3E}">
        <p14:creationId xmlns:p14="http://schemas.microsoft.com/office/powerpoint/2010/main" val="21550051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9" y="289719"/>
            <a:ext cx="11768614" cy="798656"/>
          </a:xfrm>
        </p:spPr>
        <p:txBody>
          <a:bodyPr>
            <a:normAutofit/>
          </a:bodyPr>
          <a:lstStyle/>
          <a:p>
            <a:pPr algn="ctr"/>
            <a:r>
              <a:rPr lang="en-US" sz="4000" u="sng" dirty="0">
                <a:solidFill>
                  <a:schemeClr val="accent1"/>
                </a:solidFill>
              </a:rPr>
              <a:t>Currently OASIS D - M0110 Episode Timing </a:t>
            </a:r>
          </a:p>
        </p:txBody>
      </p:sp>
      <p:sp>
        <p:nvSpPr>
          <p:cNvPr id="3" name="Content Placeholder 2"/>
          <p:cNvSpPr>
            <a:spLocks noGrp="1"/>
          </p:cNvSpPr>
          <p:nvPr>
            <p:ph idx="1"/>
          </p:nvPr>
        </p:nvSpPr>
        <p:spPr>
          <a:xfrm>
            <a:off x="408545" y="975519"/>
            <a:ext cx="12204489" cy="6324600"/>
          </a:xfrm>
        </p:spPr>
        <p:txBody>
          <a:bodyPr>
            <a:noAutofit/>
          </a:bodyPr>
          <a:lstStyle/>
          <a:p>
            <a:pPr marL="152881" indent="0"/>
            <a:endParaRPr lang="en-US" sz="1000" dirty="0">
              <a:solidFill>
                <a:srgbClr val="000000"/>
              </a:solidFill>
            </a:endParaRPr>
          </a:p>
          <a:p>
            <a:pPr marL="571500" indent="-571500">
              <a:buFont typeface="Arial"/>
              <a:buChar char="•"/>
            </a:pPr>
            <a:r>
              <a:rPr lang="en-US" sz="3600" b="1" dirty="0">
                <a:solidFill>
                  <a:srgbClr val="000000"/>
                </a:solidFill>
              </a:rPr>
              <a:t>“UK – Unknown”</a:t>
            </a:r>
            <a:r>
              <a:rPr lang="en-US" sz="3600" dirty="0">
                <a:solidFill>
                  <a:srgbClr val="000000"/>
                </a:solidFill>
              </a:rPr>
              <a:t>- use if the placement of this payment episode in this sequence of adjacent episodes is unknown.</a:t>
            </a:r>
          </a:p>
          <a:p>
            <a:pPr marL="324331" indent="-171450">
              <a:buFont typeface="Arial"/>
              <a:buChar char="•"/>
            </a:pPr>
            <a:endParaRPr lang="en-US" sz="800" dirty="0">
              <a:solidFill>
                <a:srgbClr val="000000"/>
              </a:solidFill>
            </a:endParaRPr>
          </a:p>
          <a:p>
            <a:pPr marL="571500" indent="-571500">
              <a:buFont typeface="Arial"/>
              <a:buChar char="•"/>
            </a:pPr>
            <a:r>
              <a:rPr lang="en-US" sz="3600" b="1" dirty="0">
                <a:solidFill>
                  <a:srgbClr val="000000"/>
                </a:solidFill>
              </a:rPr>
              <a:t>*“NA”</a:t>
            </a:r>
            <a:r>
              <a:rPr lang="en-US" sz="3600" dirty="0">
                <a:solidFill>
                  <a:srgbClr val="000000"/>
                </a:solidFill>
              </a:rPr>
              <a:t>- if no Medicare case mix group is to be defined for this episode.  </a:t>
            </a:r>
            <a:r>
              <a:rPr lang="en-US" sz="3600" b="1" dirty="0">
                <a:solidFill>
                  <a:srgbClr val="000000"/>
                </a:solidFill>
              </a:rPr>
              <a:t>If you select “NA” </a:t>
            </a:r>
            <a:r>
              <a:rPr lang="en-US" sz="3600" b="1" u="sng" dirty="0">
                <a:solidFill>
                  <a:srgbClr val="000000"/>
                </a:solidFill>
              </a:rPr>
              <a:t>you cannot generate </a:t>
            </a:r>
            <a:r>
              <a:rPr lang="en-US" sz="3600" b="1" dirty="0">
                <a:solidFill>
                  <a:srgbClr val="000000"/>
                </a:solidFill>
              </a:rPr>
              <a:t>the PPS </a:t>
            </a:r>
            <a:r>
              <a:rPr lang="en-US" sz="3600" b="1" u="sng" dirty="0">
                <a:solidFill>
                  <a:srgbClr val="000000"/>
                </a:solidFill>
              </a:rPr>
              <a:t>payment code </a:t>
            </a:r>
            <a:r>
              <a:rPr lang="en-US" sz="3600" b="1" dirty="0">
                <a:solidFill>
                  <a:srgbClr val="000000"/>
                </a:solidFill>
              </a:rPr>
              <a:t>(HIPPS/HHRG).</a:t>
            </a:r>
            <a:r>
              <a:rPr lang="en-US" sz="3600" dirty="0">
                <a:solidFill>
                  <a:srgbClr val="000000"/>
                </a:solidFill>
              </a:rPr>
              <a:t>  </a:t>
            </a:r>
          </a:p>
          <a:p>
            <a:pPr marL="324331" indent="-171450">
              <a:buFont typeface="Arial"/>
              <a:buChar char="•"/>
            </a:pPr>
            <a:endParaRPr lang="en-US" sz="800" dirty="0">
              <a:solidFill>
                <a:srgbClr val="000000"/>
              </a:solidFill>
            </a:endParaRPr>
          </a:p>
          <a:p>
            <a:pPr marL="571500" indent="-571500">
              <a:buFont typeface="Arial"/>
              <a:buChar char="•"/>
            </a:pPr>
            <a:r>
              <a:rPr lang="en-US" sz="3600" dirty="0">
                <a:solidFill>
                  <a:srgbClr val="000000"/>
                </a:solidFill>
              </a:rPr>
              <a:t>If answered incorrectly – no action required by the agency</a:t>
            </a:r>
          </a:p>
          <a:p>
            <a:pPr marL="324331" indent="-171450">
              <a:buFont typeface="Arial"/>
              <a:buChar char="•"/>
            </a:pPr>
            <a:endParaRPr lang="en-US" sz="800" dirty="0">
              <a:solidFill>
                <a:srgbClr val="000000"/>
              </a:solidFill>
            </a:endParaRPr>
          </a:p>
          <a:p>
            <a:pPr marL="571500" indent="-571500">
              <a:buFont typeface="Arial"/>
              <a:buChar char="•"/>
            </a:pPr>
            <a:r>
              <a:rPr lang="en-US" sz="3600" dirty="0">
                <a:solidFill>
                  <a:srgbClr val="000000"/>
                </a:solidFill>
              </a:rPr>
              <a:t>The Medicare Claims Processing System will automatically adjust claim up or down</a:t>
            </a:r>
          </a:p>
        </p:txBody>
      </p:sp>
      <p:sp>
        <p:nvSpPr>
          <p:cNvPr id="4" name="Slide Number Placeholder 3"/>
          <p:cNvSpPr>
            <a:spLocks noGrp="1"/>
          </p:cNvSpPr>
          <p:nvPr>
            <p:ph type="sldNum" sz="quarter" idx="12"/>
          </p:nvPr>
        </p:nvSpPr>
        <p:spPr/>
        <p:txBody>
          <a:bodyPr/>
          <a:lstStyle/>
          <a:p>
            <a:fld id="{895F941F-37F6-4B1F-AEB2-74CB5EFF426C}" type="slidenum">
              <a:rPr lang="en-US" smtClean="0"/>
              <a:pPr/>
              <a:t>57</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116" y="6588138"/>
            <a:ext cx="1196340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9AEB8-C645-4FA4-B205-78B77C5B69C3}"/>
              </a:ext>
            </a:extLst>
          </p:cNvPr>
          <p:cNvSpPr>
            <a:spLocks noGrp="1"/>
          </p:cNvSpPr>
          <p:nvPr>
            <p:ph type="title"/>
          </p:nvPr>
        </p:nvSpPr>
        <p:spPr>
          <a:xfrm>
            <a:off x="377101" y="442119"/>
            <a:ext cx="12322035" cy="860148"/>
          </a:xfrm>
        </p:spPr>
        <p:txBody>
          <a:bodyPr/>
          <a:lstStyle/>
          <a:p>
            <a:pPr algn="ctr"/>
            <a:r>
              <a:rPr lang="en-US" dirty="0">
                <a:solidFill>
                  <a:schemeClr val="accent1"/>
                </a:solidFill>
              </a:rPr>
              <a:t>Scenario</a:t>
            </a:r>
          </a:p>
        </p:txBody>
      </p:sp>
      <p:sp>
        <p:nvSpPr>
          <p:cNvPr id="3" name="Content Placeholder 2">
            <a:extLst>
              <a:ext uri="{FF2B5EF4-FFF2-40B4-BE49-F238E27FC236}">
                <a16:creationId xmlns:a16="http://schemas.microsoft.com/office/drawing/2014/main" id="{26E07317-B21E-463B-9FCA-8259CA436E57}"/>
              </a:ext>
            </a:extLst>
          </p:cNvPr>
          <p:cNvSpPr>
            <a:spLocks noGrp="1"/>
          </p:cNvSpPr>
          <p:nvPr>
            <p:ph idx="1"/>
          </p:nvPr>
        </p:nvSpPr>
        <p:spPr>
          <a:xfrm>
            <a:off x="407740" y="1585119"/>
            <a:ext cx="11636506" cy="4953000"/>
          </a:xfrm>
        </p:spPr>
        <p:txBody>
          <a:bodyPr/>
          <a:lstStyle/>
          <a:p>
            <a:pPr marL="685800" indent="-685800">
              <a:buFont typeface="Arial" panose="020B0604020202020204" pitchFamily="34" charset="0"/>
              <a:buChar char="•"/>
            </a:pPr>
            <a:r>
              <a:rPr lang="en-US" sz="3200" dirty="0"/>
              <a:t>Mr. Gray has been receiving Home Health services for the last 60 days and he is being recertified for continued Home Health services. Because this is not Mr. Gray's first 30-day period of care, the Home Health agency would select late as the timing variable. Because Mr. Gray did not have an Institutional say in the 14 days prior to the next 30-day period of health care, the Home Health agency would select Community at the admission source. </a:t>
            </a:r>
          </a:p>
          <a:p>
            <a:pPr marL="685800" indent="-685800">
              <a:buFont typeface="Arial" panose="020B0604020202020204" pitchFamily="34" charset="0"/>
              <a:buChar char="•"/>
            </a:pPr>
            <a:r>
              <a:rPr lang="en-US" sz="3200" dirty="0"/>
              <a:t>How will this next 30 day period be classified?</a:t>
            </a:r>
          </a:p>
          <a:p>
            <a:pPr marL="685800" indent="-685800">
              <a:buFont typeface="Arial" panose="020B0604020202020204" pitchFamily="34" charset="0"/>
              <a:buChar char="•"/>
            </a:pPr>
            <a:endParaRPr lang="en-US" sz="3200" dirty="0"/>
          </a:p>
          <a:p>
            <a:pPr marL="685800" indent="-685800">
              <a:buFont typeface="Arial" panose="020B0604020202020204" pitchFamily="34" charset="0"/>
              <a:buChar char="•"/>
            </a:pPr>
            <a:r>
              <a:rPr lang="en-US" sz="3200" dirty="0"/>
              <a:t>Response:  </a:t>
            </a:r>
          </a:p>
          <a:p>
            <a:pPr marL="685800" indent="-685800">
              <a:buFont typeface="Arial" panose="020B0604020202020204" pitchFamily="34" charset="0"/>
              <a:buChar char="•"/>
            </a:pPr>
            <a:r>
              <a:rPr lang="en-US" sz="3200" dirty="0"/>
              <a:t>The payment for this 30 day period of care is considered LATE </a:t>
            </a:r>
          </a:p>
          <a:p>
            <a:pPr marL="685800" indent="-685800">
              <a:buFont typeface="Arial" panose="020B0604020202020204" pitchFamily="34" charset="0"/>
              <a:buChar char="•"/>
            </a:pPr>
            <a:endParaRPr lang="en-US" sz="3200" dirty="0"/>
          </a:p>
        </p:txBody>
      </p:sp>
      <p:sp>
        <p:nvSpPr>
          <p:cNvPr id="4" name="Slide Number Placeholder 3">
            <a:extLst>
              <a:ext uri="{FF2B5EF4-FFF2-40B4-BE49-F238E27FC236}">
                <a16:creationId xmlns:a16="http://schemas.microsoft.com/office/drawing/2014/main" id="{38566E72-64A1-4E1F-87CF-428D8C87F069}"/>
              </a:ext>
            </a:extLst>
          </p:cNvPr>
          <p:cNvSpPr>
            <a:spLocks noGrp="1"/>
          </p:cNvSpPr>
          <p:nvPr>
            <p:ph type="sldNum" sz="quarter" idx="12"/>
          </p:nvPr>
        </p:nvSpPr>
        <p:spPr/>
        <p:txBody>
          <a:bodyPr/>
          <a:lstStyle/>
          <a:p>
            <a:fld id="{895F941F-37F6-4B1F-AEB2-74CB5EFF426C}" type="slidenum">
              <a:rPr lang="en-US" smtClean="0"/>
              <a:pPr/>
              <a:t>58</a:t>
            </a:fld>
            <a:endParaRPr lang="en-US" dirty="0"/>
          </a:p>
        </p:txBody>
      </p:sp>
    </p:spTree>
    <p:extLst>
      <p:ext uri="{BB962C8B-B14F-4D97-AF65-F5344CB8AC3E}">
        <p14:creationId xmlns:p14="http://schemas.microsoft.com/office/powerpoint/2010/main" val="2489094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319" y="3369216"/>
            <a:ext cx="5664104" cy="3137475"/>
          </a:xfrm>
        </p:spPr>
        <p:txBody>
          <a:bodyPr>
            <a:normAutofit/>
          </a:bodyPr>
          <a:lstStyle/>
          <a:p>
            <a:r>
              <a:rPr lang="en-US" sz="4500" dirty="0">
                <a:solidFill>
                  <a:schemeClr val="accent1"/>
                </a:solidFill>
              </a:rPr>
              <a:t>OASIS – D1</a:t>
            </a:r>
          </a:p>
        </p:txBody>
      </p:sp>
      <p:sp>
        <p:nvSpPr>
          <p:cNvPr id="3" name="Text Placeholder 2"/>
          <p:cNvSpPr>
            <a:spLocks noGrp="1"/>
          </p:cNvSpPr>
          <p:nvPr>
            <p:ph type="body" idx="1"/>
          </p:nvPr>
        </p:nvSpPr>
        <p:spPr>
          <a:xfrm>
            <a:off x="3642519" y="4175919"/>
            <a:ext cx="8324586" cy="717297"/>
          </a:xfrm>
        </p:spPr>
        <p:txBody>
          <a:bodyPr>
            <a:normAutofit/>
          </a:bodyPr>
          <a:lstStyle/>
          <a:p>
            <a:r>
              <a:rPr lang="en-US" sz="3700" dirty="0">
                <a:solidFill>
                  <a:srgbClr val="000000"/>
                </a:solidFill>
              </a:rPr>
              <a:t>Patient History and Diagnoses “M” Items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59</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847" y="165241"/>
            <a:ext cx="12749332" cy="925341"/>
          </a:xfrm>
        </p:spPr>
        <p:txBody>
          <a:bodyPr>
            <a:normAutofit/>
          </a:bodyPr>
          <a:lstStyle/>
          <a:p>
            <a:pPr algn="ctr"/>
            <a:r>
              <a:rPr lang="en-US" sz="4000" u="sng" dirty="0">
                <a:solidFill>
                  <a:schemeClr val="accent1"/>
                </a:solidFill>
              </a:rPr>
              <a:t>M0032 Resumption of Care – A-7</a:t>
            </a:r>
            <a:endParaRPr lang="en-US" sz="4000" dirty="0">
              <a:solidFill>
                <a:schemeClr val="accent1"/>
              </a:solidFill>
            </a:endParaRPr>
          </a:p>
        </p:txBody>
      </p:sp>
      <p:sp>
        <p:nvSpPr>
          <p:cNvPr id="3" name="Content Placeholder 2"/>
          <p:cNvSpPr>
            <a:spLocks noGrp="1"/>
          </p:cNvSpPr>
          <p:nvPr>
            <p:ph idx="1"/>
          </p:nvPr>
        </p:nvSpPr>
        <p:spPr>
          <a:xfrm>
            <a:off x="354847" y="1051719"/>
            <a:ext cx="12366544" cy="7467600"/>
          </a:xfrm>
        </p:spPr>
        <p:txBody>
          <a:bodyPr>
            <a:noAutofit/>
          </a:bodyPr>
          <a:lstStyle/>
          <a:p>
            <a:r>
              <a:rPr lang="en-US" sz="3600" b="1" dirty="0">
                <a:solidFill>
                  <a:srgbClr val="000000"/>
                </a:solidFill>
              </a:rPr>
              <a:t>(M0032): </a:t>
            </a:r>
            <a:r>
              <a:rPr lang="en-US" sz="3600" dirty="0">
                <a:solidFill>
                  <a:srgbClr val="000000"/>
                </a:solidFill>
              </a:rPr>
              <a:t>Resumption of Care Date: __ /__ /___</a:t>
            </a:r>
            <a:br>
              <a:rPr lang="en-US" sz="3600" dirty="0">
                <a:solidFill>
                  <a:srgbClr val="000000"/>
                </a:solidFill>
              </a:rPr>
            </a:br>
            <a:r>
              <a:rPr lang="en-US" sz="3600" dirty="0">
                <a:solidFill>
                  <a:srgbClr val="000000"/>
                </a:solidFill>
              </a:rPr>
              <a:t>                                                          </a:t>
            </a:r>
            <a:r>
              <a:rPr lang="en-US" sz="2400" dirty="0">
                <a:solidFill>
                  <a:srgbClr val="000000"/>
                </a:solidFill>
              </a:rPr>
              <a:t>month    day  year</a:t>
            </a:r>
            <a:endParaRPr lang="en-US" sz="3600" dirty="0">
              <a:solidFill>
                <a:srgbClr val="000000"/>
              </a:solidFill>
            </a:endParaRPr>
          </a:p>
          <a:p>
            <a:pPr marL="685800" indent="-504825">
              <a:buFont typeface="Arial"/>
              <a:buChar char="•"/>
            </a:pPr>
            <a:r>
              <a:rPr lang="en-US" sz="3600" dirty="0">
                <a:solidFill>
                  <a:srgbClr val="000000"/>
                </a:solidFill>
              </a:rPr>
              <a:t>ROC date is date of first visit following (qualified) inpatient stay </a:t>
            </a:r>
            <a:r>
              <a:rPr lang="en-US" sz="3600" b="1" dirty="0">
                <a:solidFill>
                  <a:srgbClr val="000000"/>
                </a:solidFill>
              </a:rPr>
              <a:t>regardless </a:t>
            </a:r>
            <a:r>
              <a:rPr lang="en-US" sz="3600" dirty="0">
                <a:solidFill>
                  <a:srgbClr val="000000"/>
                </a:solidFill>
              </a:rPr>
              <a:t>if billable or not</a:t>
            </a:r>
          </a:p>
          <a:p>
            <a:pPr marL="685800" indent="-504825">
              <a:buFont typeface="Arial"/>
              <a:buChar char="•"/>
            </a:pPr>
            <a:r>
              <a:rPr lang="en-US" sz="3600" dirty="0">
                <a:solidFill>
                  <a:srgbClr val="000000"/>
                </a:solidFill>
              </a:rPr>
              <a:t>ROC assessment must be completed within 48 hours of return home or knowledge of return home from inpatient stay or on physician ordered start date</a:t>
            </a:r>
          </a:p>
          <a:p>
            <a:pPr marL="685800" indent="-504825">
              <a:buFont typeface="Arial"/>
              <a:buChar char="•"/>
            </a:pPr>
            <a:r>
              <a:rPr lang="en-US" sz="4400" b="1" dirty="0">
                <a:solidFill>
                  <a:srgbClr val="000000"/>
                </a:solidFill>
              </a:rPr>
              <a:t>□</a:t>
            </a:r>
            <a:r>
              <a:rPr lang="en-US" sz="3600" dirty="0">
                <a:solidFill>
                  <a:srgbClr val="000000"/>
                </a:solidFill>
              </a:rPr>
              <a:t>NA –Not Applicable                   </a:t>
            </a:r>
          </a:p>
          <a:p>
            <a:pPr marL="685800" indent="-504825">
              <a:buFont typeface="Arial"/>
              <a:buChar char="•"/>
            </a:pPr>
            <a:r>
              <a:rPr lang="en-US" sz="3600" dirty="0">
                <a:solidFill>
                  <a:srgbClr val="000000"/>
                </a:solidFill>
              </a:rPr>
              <a:t>Mark “NA” – Not Applicable if doing a SOC assessment</a:t>
            </a:r>
          </a:p>
          <a:p>
            <a:pPr marL="685800" indent="-504825">
              <a:buFont typeface="Arial"/>
              <a:buChar char="•"/>
            </a:pPr>
            <a:r>
              <a:rPr lang="en-US" sz="3600" dirty="0">
                <a:solidFill>
                  <a:srgbClr val="000000"/>
                </a:solidFill>
              </a:rPr>
              <a:t>If ROC - Enter the most recent ROC date </a:t>
            </a:r>
          </a:p>
          <a:p>
            <a:pPr marL="685800" indent="-504825">
              <a:buFont typeface="Arial"/>
              <a:buChar char="•"/>
            </a:pPr>
            <a:r>
              <a:rPr lang="en-US" sz="3600" dirty="0">
                <a:solidFill>
                  <a:srgbClr val="000000"/>
                </a:solidFill>
              </a:rPr>
              <a:t>New regulations will allow for use of physician ordered ROC date if given</a:t>
            </a:r>
          </a:p>
        </p:txBody>
      </p:sp>
      <p:sp>
        <p:nvSpPr>
          <p:cNvPr id="4" name="Slide Number Placeholder 3"/>
          <p:cNvSpPr>
            <a:spLocks noGrp="1"/>
          </p:cNvSpPr>
          <p:nvPr>
            <p:ph type="sldNum" sz="quarter" idx="12"/>
          </p:nvPr>
        </p:nvSpPr>
        <p:spPr/>
        <p:txBody>
          <a:bodyPr/>
          <a:lstStyle/>
          <a:p>
            <a:fld id="{895F941F-37F6-4B1F-AEB2-74CB5EFF426C}" type="slidenum">
              <a:rPr lang="en-US" smtClean="0"/>
              <a:pPr/>
              <a:t>6</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14686318"/>
              </p:ext>
            </p:extLst>
          </p:nvPr>
        </p:nvGraphicFramePr>
        <p:xfrm>
          <a:off x="594519" y="8519319"/>
          <a:ext cx="12039600" cy="1074054"/>
        </p:xfrm>
        <a:graphic>
          <a:graphicData uri="http://schemas.openxmlformats.org/drawingml/2006/table">
            <a:tbl>
              <a:tblPr firstRow="1" bandRow="1">
                <a:tableStyleId>{5C22544A-7EE6-4342-B048-85BDC9FD1C3A}</a:tableStyleId>
              </a:tblPr>
              <a:tblGrid>
                <a:gridCol w="12039600">
                  <a:extLst>
                    <a:ext uri="{9D8B030D-6E8A-4147-A177-3AD203B41FA5}">
                      <a16:colId xmlns:a16="http://schemas.microsoft.com/office/drawing/2014/main" val="20000"/>
                    </a:ext>
                  </a:extLst>
                </a:gridCol>
              </a:tblGrid>
              <a:tr h="10740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a:t>Guidance</a:t>
                      </a:r>
                      <a:r>
                        <a:rPr lang="en-US" sz="2800" baseline="0" dirty="0"/>
                        <a:t> Chase:     </a:t>
                      </a:r>
                      <a:r>
                        <a:rPr lang="en-US" sz="2800" dirty="0"/>
                        <a:t>First visit post hospitalization</a:t>
                      </a:r>
                      <a:r>
                        <a:rPr lang="en-US" sz="2800" baseline="0" dirty="0"/>
                        <a:t> – CMS OASIS Q&amp;As.  Tab 4 - Category 2 Question 15.1 and 15.1.1  and 51.2.</a:t>
                      </a:r>
                      <a:endParaRPr lang="en-US" sz="2800" dirty="0"/>
                    </a:p>
                  </a:txBody>
                  <a:tcPr marL="130762" marR="130762" marT="62791" marB="62791">
                    <a:solidFill>
                      <a:schemeClr val="accent6">
                        <a:lumMod val="50000"/>
                        <a:lumOff val="5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9066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90" y="165241"/>
            <a:ext cx="12204489" cy="947371"/>
          </a:xfrm>
        </p:spPr>
        <p:txBody>
          <a:bodyPr>
            <a:normAutofit/>
          </a:bodyPr>
          <a:lstStyle/>
          <a:p>
            <a:pPr algn="ctr"/>
            <a:r>
              <a:rPr lang="en-US" sz="4000" u="sng" dirty="0">
                <a:solidFill>
                  <a:schemeClr val="accent1"/>
                </a:solidFill>
              </a:rPr>
              <a:t>M1000 Inpatient Facility Discharge C-1</a:t>
            </a:r>
          </a:p>
        </p:txBody>
      </p:sp>
      <p:sp>
        <p:nvSpPr>
          <p:cNvPr id="3" name="Content Placeholder 2"/>
          <p:cNvSpPr>
            <a:spLocks noGrp="1"/>
          </p:cNvSpPr>
          <p:nvPr>
            <p:ph idx="1"/>
          </p:nvPr>
        </p:nvSpPr>
        <p:spPr>
          <a:xfrm>
            <a:off x="335290" y="1111148"/>
            <a:ext cx="11986552" cy="7620000"/>
          </a:xfrm>
        </p:spPr>
        <p:txBody>
          <a:bodyPr>
            <a:noAutofit/>
          </a:bodyPr>
          <a:lstStyle/>
          <a:p>
            <a:pPr>
              <a:buFont typeface="Arial"/>
              <a:buChar char="•"/>
            </a:pPr>
            <a:r>
              <a:rPr lang="en-US" sz="3600" dirty="0">
                <a:solidFill>
                  <a:srgbClr val="000000"/>
                </a:solidFill>
              </a:rPr>
              <a:t>Identifies from </a:t>
            </a:r>
            <a:r>
              <a:rPr lang="en-US" sz="3600" b="1" dirty="0">
                <a:solidFill>
                  <a:srgbClr val="000000"/>
                </a:solidFill>
              </a:rPr>
              <a:t>which</a:t>
            </a:r>
            <a:r>
              <a:rPr lang="en-US" sz="3600" dirty="0">
                <a:solidFill>
                  <a:srgbClr val="000000"/>
                </a:solidFill>
              </a:rPr>
              <a:t> type inpatient facility the patient has been discharged from </a:t>
            </a:r>
            <a:r>
              <a:rPr lang="en-US" sz="3600" b="1" dirty="0">
                <a:solidFill>
                  <a:srgbClr val="000000"/>
                </a:solidFill>
              </a:rPr>
              <a:t>within</a:t>
            </a:r>
            <a:r>
              <a:rPr lang="en-US" sz="3600" dirty="0">
                <a:solidFill>
                  <a:srgbClr val="000000"/>
                </a:solidFill>
              </a:rPr>
              <a:t> the past 14 days immediately preceding SOC/ROC.</a:t>
            </a:r>
          </a:p>
          <a:p>
            <a:pPr>
              <a:buFont typeface="Arial"/>
              <a:buChar char="•"/>
            </a:pPr>
            <a:r>
              <a:rPr lang="en-US" sz="3600" dirty="0">
                <a:solidFill>
                  <a:srgbClr val="000000"/>
                </a:solidFill>
              </a:rPr>
              <a:t>Mark all that apply.</a:t>
            </a:r>
          </a:p>
          <a:p>
            <a:pPr>
              <a:buFont typeface="Arial"/>
              <a:buChar char="•"/>
            </a:pPr>
            <a:r>
              <a:rPr lang="en-US" sz="3600" dirty="0">
                <a:solidFill>
                  <a:srgbClr val="000000"/>
                </a:solidFill>
              </a:rPr>
              <a:t>*An inpatient facility DC that occurs on the day of the assessment </a:t>
            </a:r>
            <a:r>
              <a:rPr lang="en-US" sz="3600" b="1" dirty="0">
                <a:solidFill>
                  <a:srgbClr val="000000"/>
                </a:solidFill>
              </a:rPr>
              <a:t>does</a:t>
            </a:r>
            <a:r>
              <a:rPr lang="en-US" sz="3600" dirty="0">
                <a:solidFill>
                  <a:srgbClr val="000000"/>
                </a:solidFill>
              </a:rPr>
              <a:t> fall within the 14-day period.</a:t>
            </a:r>
          </a:p>
          <a:p>
            <a:pPr>
              <a:buFont typeface="Arial"/>
              <a:buChar char="•"/>
            </a:pPr>
            <a:r>
              <a:rPr lang="en-US" sz="3600" dirty="0">
                <a:solidFill>
                  <a:srgbClr val="000000"/>
                </a:solidFill>
              </a:rPr>
              <a:t>“Past 14 days” is the two-week period immediately preceding SOC/ROC date. </a:t>
            </a:r>
          </a:p>
          <a:p>
            <a:pPr>
              <a:buFont typeface="Arial"/>
              <a:buChar char="•"/>
            </a:pPr>
            <a:r>
              <a:rPr lang="en-US" sz="3600" dirty="0">
                <a:solidFill>
                  <a:srgbClr val="000000"/>
                </a:solidFill>
              </a:rPr>
              <a:t>Day of admission SOC/ROC is day 0.  EX: SOC Aug. 20, any inpatient discharge falling on or after Aug. 6 would be reported.</a:t>
            </a:r>
          </a:p>
          <a:p>
            <a:pPr>
              <a:buFont typeface="Arial"/>
              <a:buChar char="•"/>
            </a:pPr>
            <a:r>
              <a:rPr lang="en-US" sz="3600" dirty="0">
                <a:solidFill>
                  <a:srgbClr val="000000"/>
                </a:solidFill>
              </a:rPr>
              <a:t>Facility type is determined by the facility’s state license.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60</a:t>
            </a:fld>
            <a:endParaRPr lang="en-US" dirty="0"/>
          </a:p>
        </p:txBody>
      </p:sp>
      <p:graphicFrame>
        <p:nvGraphicFramePr>
          <p:cNvPr id="5" name="Table 4">
            <a:extLst>
              <a:ext uri="{FF2B5EF4-FFF2-40B4-BE49-F238E27FC236}">
                <a16:creationId xmlns:a16="http://schemas.microsoft.com/office/drawing/2014/main" id="{35ACC3F2-AE00-4895-9D1A-829F469D73DC}"/>
              </a:ext>
            </a:extLst>
          </p:cNvPr>
          <p:cNvGraphicFramePr>
            <a:graphicFrameLocks noGrp="1"/>
          </p:cNvGraphicFramePr>
          <p:nvPr>
            <p:extLst>
              <p:ext uri="{D42A27DB-BD31-4B8C-83A1-F6EECF244321}">
                <p14:modId xmlns:p14="http://schemas.microsoft.com/office/powerpoint/2010/main" val="3039478953"/>
              </p:ext>
            </p:extLst>
          </p:nvPr>
        </p:nvGraphicFramePr>
        <p:xfrm>
          <a:off x="1661319" y="8717760"/>
          <a:ext cx="8717492" cy="501455"/>
        </p:xfrm>
        <a:graphic>
          <a:graphicData uri="http://schemas.openxmlformats.org/drawingml/2006/table">
            <a:tbl>
              <a:tblPr firstRow="1" bandRow="1">
                <a:tableStyleId>{5C22544A-7EE6-4342-B048-85BDC9FD1C3A}</a:tableStyleId>
              </a:tblPr>
              <a:tblGrid>
                <a:gridCol w="8717492">
                  <a:extLst>
                    <a:ext uri="{9D8B030D-6E8A-4147-A177-3AD203B41FA5}">
                      <a16:colId xmlns:a16="http://schemas.microsoft.com/office/drawing/2014/main" val="2648303490"/>
                    </a:ext>
                  </a:extLst>
                </a:gridCol>
              </a:tblGrid>
              <a:tr h="501455">
                <a:tc>
                  <a:txBody>
                    <a:bodyPr/>
                    <a:lstStyle/>
                    <a:p>
                      <a:pPr algn="ctr"/>
                      <a:r>
                        <a:rPr lang="en-US" dirty="0"/>
                        <a:t>    Cat. 4B Static Q &amp; As beginning with Q.30 M1000</a:t>
                      </a:r>
                    </a:p>
                  </a:txBody>
                  <a:tcPr/>
                </a:tc>
                <a:extLst>
                  <a:ext uri="{0D108BD9-81ED-4DB2-BD59-A6C34878D82A}">
                    <a16:rowId xmlns:a16="http://schemas.microsoft.com/office/drawing/2014/main" val="854287727"/>
                  </a:ext>
                </a:extLst>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919" y="213519"/>
            <a:ext cx="12095520" cy="889902"/>
          </a:xfrm>
        </p:spPr>
        <p:txBody>
          <a:bodyPr>
            <a:normAutofit/>
          </a:bodyPr>
          <a:lstStyle/>
          <a:p>
            <a:pPr algn="ctr"/>
            <a:r>
              <a:rPr lang="en-US" sz="4000" u="sng" dirty="0">
                <a:solidFill>
                  <a:schemeClr val="accent1"/>
                </a:solidFill>
              </a:rPr>
              <a:t>M1000 Inpatient Facility Discharge C-2 </a:t>
            </a:r>
          </a:p>
        </p:txBody>
      </p:sp>
      <p:sp>
        <p:nvSpPr>
          <p:cNvPr id="3" name="Content Placeholder 2"/>
          <p:cNvSpPr>
            <a:spLocks noGrp="1"/>
          </p:cNvSpPr>
          <p:nvPr>
            <p:ph idx="1"/>
          </p:nvPr>
        </p:nvSpPr>
        <p:spPr>
          <a:xfrm>
            <a:off x="419113" y="1127919"/>
            <a:ext cx="12204489" cy="7602223"/>
          </a:xfrm>
        </p:spPr>
        <p:txBody>
          <a:bodyPr>
            <a:noAutofit/>
          </a:bodyPr>
          <a:lstStyle/>
          <a:p>
            <a:pPr marL="571500" indent="-571500">
              <a:buFont typeface="Arial"/>
              <a:buChar char="•"/>
            </a:pPr>
            <a:r>
              <a:rPr lang="en-US" sz="3600" b="1" dirty="0">
                <a:solidFill>
                  <a:srgbClr val="000000"/>
                </a:solidFill>
              </a:rPr>
              <a:t>Response 1 – Long-term nursing facility (NF) </a:t>
            </a:r>
            <a:r>
              <a:rPr lang="en-US" sz="3600" dirty="0">
                <a:solidFill>
                  <a:srgbClr val="000000"/>
                </a:solidFill>
              </a:rPr>
              <a:t>means: </a:t>
            </a:r>
          </a:p>
          <a:p>
            <a:pPr lvl="1"/>
            <a:r>
              <a:rPr lang="en-US" sz="3600" dirty="0">
                <a:solidFill>
                  <a:srgbClr val="000000"/>
                </a:solidFill>
              </a:rPr>
              <a:t>Patient was discharged from a long term nursing facility or Medicare-certified skilled nursing facility, but did </a:t>
            </a:r>
            <a:r>
              <a:rPr lang="en-US" sz="3600" b="1" u="sng" dirty="0">
                <a:solidFill>
                  <a:srgbClr val="000000"/>
                </a:solidFill>
              </a:rPr>
              <a:t>not</a:t>
            </a:r>
            <a:r>
              <a:rPr lang="en-US" sz="3600" dirty="0">
                <a:solidFill>
                  <a:srgbClr val="000000"/>
                </a:solidFill>
              </a:rPr>
              <a:t> receive care under the Medicare Part A benefit in the 14 days prior to home health care.</a:t>
            </a:r>
          </a:p>
          <a:p>
            <a:pPr marL="571500" indent="-571500">
              <a:buFont typeface="Arial"/>
              <a:buChar char="•"/>
            </a:pPr>
            <a:r>
              <a:rPr lang="en-US" sz="3600" b="1" dirty="0">
                <a:solidFill>
                  <a:srgbClr val="000000"/>
                </a:solidFill>
              </a:rPr>
              <a:t>Response 2 – Skilled nursing facility (SNF/TCU) </a:t>
            </a:r>
            <a:r>
              <a:rPr lang="en-US" sz="3600" dirty="0">
                <a:solidFill>
                  <a:srgbClr val="000000"/>
                </a:solidFill>
              </a:rPr>
              <a:t>means:</a:t>
            </a:r>
          </a:p>
          <a:p>
            <a:pPr lvl="1"/>
            <a:r>
              <a:rPr lang="en-US" sz="3600" dirty="0">
                <a:solidFill>
                  <a:srgbClr val="000000"/>
                </a:solidFill>
              </a:rPr>
              <a:t>Patient was </a:t>
            </a:r>
            <a:r>
              <a:rPr lang="en-US" sz="3600" b="1" dirty="0">
                <a:solidFill>
                  <a:srgbClr val="000000"/>
                </a:solidFill>
              </a:rPr>
              <a:t>discharged from a Medicare-certified nursing facility or TCU</a:t>
            </a:r>
            <a:r>
              <a:rPr lang="en-US" sz="3600" dirty="0">
                <a:solidFill>
                  <a:srgbClr val="000000"/>
                </a:solidFill>
              </a:rPr>
              <a:t> within a Medicare-certified facility where the patient </a:t>
            </a:r>
            <a:r>
              <a:rPr lang="en-US" sz="3600" b="1" u="sng" dirty="0">
                <a:solidFill>
                  <a:srgbClr val="000000"/>
                </a:solidFill>
              </a:rPr>
              <a:t>received</a:t>
            </a:r>
            <a:r>
              <a:rPr lang="en-US" sz="3600" dirty="0">
                <a:solidFill>
                  <a:srgbClr val="000000"/>
                </a:solidFill>
              </a:rPr>
              <a:t> a </a:t>
            </a:r>
            <a:r>
              <a:rPr lang="en-US" sz="3600" b="1" dirty="0">
                <a:solidFill>
                  <a:srgbClr val="000000"/>
                </a:solidFill>
              </a:rPr>
              <a:t>skilled level of care </a:t>
            </a:r>
            <a:r>
              <a:rPr lang="en-US" sz="3600" dirty="0">
                <a:solidFill>
                  <a:srgbClr val="000000"/>
                </a:solidFill>
              </a:rPr>
              <a:t>under the </a:t>
            </a:r>
            <a:r>
              <a:rPr lang="en-US" sz="3600" b="1" dirty="0">
                <a:solidFill>
                  <a:srgbClr val="000000"/>
                </a:solidFill>
              </a:rPr>
              <a:t>Medicare Part A </a:t>
            </a:r>
            <a:r>
              <a:rPr lang="en-US" sz="3600" dirty="0">
                <a:solidFill>
                  <a:srgbClr val="000000"/>
                </a:solidFill>
              </a:rPr>
              <a:t>benefit</a:t>
            </a:r>
          </a:p>
        </p:txBody>
      </p:sp>
      <p:sp>
        <p:nvSpPr>
          <p:cNvPr id="4" name="Slide Number Placeholder 3"/>
          <p:cNvSpPr>
            <a:spLocks noGrp="1"/>
          </p:cNvSpPr>
          <p:nvPr>
            <p:ph type="sldNum" sz="quarter" idx="12"/>
          </p:nvPr>
        </p:nvSpPr>
        <p:spPr/>
        <p:txBody>
          <a:bodyPr/>
          <a:lstStyle/>
          <a:p>
            <a:fld id="{895F941F-37F6-4B1F-AEB2-74CB5EFF426C}" type="slidenum">
              <a:rPr lang="en-US" smtClean="0"/>
              <a:pPr/>
              <a:t>61</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03629096"/>
              </p:ext>
            </p:extLst>
          </p:nvPr>
        </p:nvGraphicFramePr>
        <p:xfrm>
          <a:off x="518319" y="7757319"/>
          <a:ext cx="12095520" cy="1404533"/>
        </p:xfrm>
        <a:graphic>
          <a:graphicData uri="http://schemas.openxmlformats.org/drawingml/2006/table">
            <a:tbl>
              <a:tblPr firstRow="1" bandRow="1">
                <a:tableStyleId>{5C22544A-7EE6-4342-B048-85BDC9FD1C3A}</a:tableStyleId>
              </a:tblPr>
              <a:tblGrid>
                <a:gridCol w="12095520">
                  <a:extLst>
                    <a:ext uri="{9D8B030D-6E8A-4147-A177-3AD203B41FA5}">
                      <a16:colId xmlns:a16="http://schemas.microsoft.com/office/drawing/2014/main" val="20000"/>
                    </a:ext>
                  </a:extLst>
                </a:gridCol>
              </a:tblGrid>
              <a:tr h="1404533">
                <a:tc>
                  <a:txBody>
                    <a:bodyPr/>
                    <a:lstStyle/>
                    <a:p>
                      <a:r>
                        <a:rPr lang="en-US" sz="2500" dirty="0"/>
                        <a:t>Outpatient</a:t>
                      </a:r>
                      <a:r>
                        <a:rPr lang="en-US" sz="2500" baseline="0" dirty="0"/>
                        <a:t> surgery &amp;M1000: CMS Q&amp;As, Category 4b, Question 30</a:t>
                      </a:r>
                    </a:p>
                    <a:p>
                      <a:r>
                        <a:rPr lang="en-US" sz="2500" baseline="0" dirty="0"/>
                        <a:t>Inpatient less than 24 hours &amp; M1000: CMS OASIS Q&amp;As, Category 4b, Question 32.2</a:t>
                      </a:r>
                    </a:p>
                    <a:p>
                      <a:r>
                        <a:rPr lang="en-US" sz="2500" baseline="0" dirty="0"/>
                        <a:t>Hospital ED treatment &amp; M1000: CMS OASIS Q&amp;As, Category 4b, Question 32.8</a:t>
                      </a:r>
                      <a:endParaRPr lang="en-US" sz="2500" dirty="0"/>
                    </a:p>
                  </a:txBody>
                  <a:tcPr marL="130762" marR="130762" marT="62791" marB="62791">
                    <a:solidFill>
                      <a:schemeClr val="accent5">
                        <a:lumMod val="75000"/>
                        <a:lumOff val="25000"/>
                      </a:schemeClr>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165241"/>
            <a:ext cx="11768614" cy="776624"/>
          </a:xfrm>
        </p:spPr>
        <p:txBody>
          <a:bodyPr>
            <a:normAutofit/>
          </a:bodyPr>
          <a:lstStyle/>
          <a:p>
            <a:pPr algn="ctr"/>
            <a:r>
              <a:rPr lang="en-US" sz="4000" u="sng" dirty="0">
                <a:solidFill>
                  <a:schemeClr val="accent1"/>
                </a:solidFill>
              </a:rPr>
              <a:t>M1000 Inpatient Facility Discharge C-1 &amp; 2</a:t>
            </a:r>
          </a:p>
        </p:txBody>
      </p:sp>
      <p:sp>
        <p:nvSpPr>
          <p:cNvPr id="3" name="Content Placeholder 2"/>
          <p:cNvSpPr>
            <a:spLocks noGrp="1"/>
          </p:cNvSpPr>
          <p:nvPr>
            <p:ph idx="1"/>
          </p:nvPr>
        </p:nvSpPr>
        <p:spPr>
          <a:xfrm>
            <a:off x="335292" y="1051719"/>
            <a:ext cx="12313456" cy="6714528"/>
          </a:xfrm>
        </p:spPr>
        <p:txBody>
          <a:bodyPr>
            <a:normAutofit fontScale="92500" lnSpcReduction="10000"/>
          </a:bodyPr>
          <a:lstStyle/>
          <a:p>
            <a:pPr>
              <a:buFont typeface="Arial"/>
              <a:buChar char="•"/>
            </a:pPr>
            <a:r>
              <a:rPr lang="en-US" sz="3000" b="1" dirty="0">
                <a:solidFill>
                  <a:schemeClr val="tx1"/>
                </a:solidFill>
              </a:rPr>
              <a:t>Response 3 – Short-stay acute hospital (IPPS) </a:t>
            </a:r>
            <a:r>
              <a:rPr lang="en-US" sz="3000" dirty="0">
                <a:solidFill>
                  <a:schemeClr val="tx1"/>
                </a:solidFill>
              </a:rPr>
              <a:t>applies to most hospitalizations.</a:t>
            </a:r>
          </a:p>
          <a:p>
            <a:pPr>
              <a:buFont typeface="Arial"/>
              <a:buChar char="•"/>
            </a:pPr>
            <a:r>
              <a:rPr lang="en-US" sz="3000" b="1" dirty="0">
                <a:solidFill>
                  <a:schemeClr val="tx1"/>
                </a:solidFill>
              </a:rPr>
              <a:t>Response 4 – Long-term care hospital (LTCH) </a:t>
            </a:r>
            <a:r>
              <a:rPr lang="en-US" sz="3000" dirty="0">
                <a:solidFill>
                  <a:schemeClr val="tx1"/>
                </a:solidFill>
              </a:rPr>
              <a:t>applies to a hospital which has an average inpatient length of stay of greater than 25 days.</a:t>
            </a:r>
          </a:p>
          <a:p>
            <a:pPr>
              <a:buFont typeface="Arial"/>
              <a:buChar char="•"/>
            </a:pPr>
            <a:r>
              <a:rPr lang="en-US" sz="3000" b="1" dirty="0">
                <a:solidFill>
                  <a:schemeClr val="tx1"/>
                </a:solidFill>
              </a:rPr>
              <a:t>Response 5 – Inpatient rehabilitation hospital or unit (IRF) </a:t>
            </a:r>
            <a:r>
              <a:rPr lang="en-US" sz="3000" dirty="0">
                <a:solidFill>
                  <a:schemeClr val="tx1"/>
                </a:solidFill>
              </a:rPr>
              <a:t>means a freestanding rehab hospital or a rehabilitation bed in a rehabilitation distinct part unit of a general </a:t>
            </a:r>
            <a:r>
              <a:rPr lang="en-US" sz="3000" dirty="0">
                <a:solidFill>
                  <a:srgbClr val="000000"/>
                </a:solidFill>
              </a:rPr>
              <a:t>acute care hospital.</a:t>
            </a:r>
          </a:p>
          <a:p>
            <a:pPr>
              <a:buFont typeface="Arial"/>
              <a:buChar char="•"/>
            </a:pPr>
            <a:r>
              <a:rPr lang="en-US" sz="3000" b="1" dirty="0">
                <a:solidFill>
                  <a:srgbClr val="000000"/>
                </a:solidFill>
              </a:rPr>
              <a:t>Response 6</a:t>
            </a:r>
            <a:r>
              <a:rPr lang="en-US" sz="3000" dirty="0">
                <a:solidFill>
                  <a:srgbClr val="000000"/>
                </a:solidFill>
              </a:rPr>
              <a:t> – Psychiatric hospital or unit</a:t>
            </a:r>
          </a:p>
          <a:p>
            <a:pPr>
              <a:buFont typeface="Arial"/>
              <a:buChar char="•"/>
            </a:pPr>
            <a:r>
              <a:rPr lang="en-US" sz="3000" b="1" dirty="0">
                <a:solidFill>
                  <a:srgbClr val="000000"/>
                </a:solidFill>
              </a:rPr>
              <a:t>Response 7 – Other </a:t>
            </a:r>
            <a:r>
              <a:rPr lang="en-US" sz="3000" dirty="0">
                <a:solidFill>
                  <a:srgbClr val="000000"/>
                </a:solidFill>
              </a:rPr>
              <a:t>would include Intermediate Care Facilities for Individual with Intellectual Disabilities (ICF/IID). </a:t>
            </a:r>
          </a:p>
          <a:p>
            <a:pPr>
              <a:buFont typeface="Arial"/>
              <a:buChar char="•"/>
            </a:pPr>
            <a:r>
              <a:rPr lang="en-US" sz="3000" b="1" dirty="0">
                <a:solidFill>
                  <a:srgbClr val="000000"/>
                </a:solidFill>
              </a:rPr>
              <a:t>NA</a:t>
            </a:r>
            <a:r>
              <a:rPr lang="en-US" sz="3000" dirty="0">
                <a:solidFill>
                  <a:srgbClr val="000000"/>
                </a:solidFill>
              </a:rPr>
              <a:t> – Patient was not discharged from an inpatient facility</a:t>
            </a:r>
          </a:p>
          <a:p>
            <a:pPr>
              <a:buFont typeface="Arial"/>
              <a:buChar char="•"/>
            </a:pPr>
            <a:r>
              <a:rPr lang="en-US" sz="3000" b="1" dirty="0">
                <a:solidFill>
                  <a:schemeClr val="accent1"/>
                </a:solidFill>
              </a:rPr>
              <a:t>**</a:t>
            </a:r>
            <a:r>
              <a:rPr lang="en-US" sz="3000" dirty="0">
                <a:solidFill>
                  <a:srgbClr val="000000"/>
                </a:solidFill>
              </a:rPr>
              <a:t>If the patient was discharged from a </a:t>
            </a:r>
            <a:r>
              <a:rPr lang="en-US" sz="3000" b="1" dirty="0">
                <a:solidFill>
                  <a:srgbClr val="000000"/>
                </a:solidFill>
              </a:rPr>
              <a:t>swing-bed hospital</a:t>
            </a:r>
            <a:r>
              <a:rPr lang="en-US" sz="3000" dirty="0">
                <a:solidFill>
                  <a:srgbClr val="000000"/>
                </a:solidFill>
              </a:rPr>
              <a:t>, determine whether the patient was occupying:</a:t>
            </a:r>
          </a:p>
          <a:p>
            <a:pPr lvl="1"/>
            <a:r>
              <a:rPr lang="en-US" sz="3000" dirty="0">
                <a:solidFill>
                  <a:srgbClr val="000000"/>
                </a:solidFill>
              </a:rPr>
              <a:t>A designated hospital bed (Response 3) </a:t>
            </a:r>
          </a:p>
          <a:p>
            <a:pPr lvl="1"/>
            <a:r>
              <a:rPr lang="en-US" sz="3000" dirty="0">
                <a:solidFill>
                  <a:srgbClr val="000000"/>
                </a:solidFill>
              </a:rPr>
              <a:t>A skilled nursing bed under Medicare Part A (Response 2) </a:t>
            </a:r>
          </a:p>
          <a:p>
            <a:pPr lvl="1"/>
            <a:r>
              <a:rPr lang="en-US" sz="3000" dirty="0">
                <a:solidFill>
                  <a:srgbClr val="000000"/>
                </a:solidFill>
              </a:rPr>
              <a:t>A nursing bed at a lower level of care (Response 1) </a:t>
            </a:r>
          </a:p>
          <a:p>
            <a:pPr marL="652294" lvl="1" indent="0">
              <a:buNone/>
            </a:pPr>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62</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98681230"/>
              </p:ext>
            </p:extLst>
          </p:nvPr>
        </p:nvGraphicFramePr>
        <p:xfrm>
          <a:off x="442119" y="7985919"/>
          <a:ext cx="11605409" cy="1295399"/>
        </p:xfrm>
        <a:graphic>
          <a:graphicData uri="http://schemas.openxmlformats.org/drawingml/2006/table">
            <a:tbl>
              <a:tblPr firstRow="1" bandRow="1">
                <a:tableStyleId>{5C22544A-7EE6-4342-B048-85BDC9FD1C3A}</a:tableStyleId>
              </a:tblPr>
              <a:tblGrid>
                <a:gridCol w="11605409">
                  <a:extLst>
                    <a:ext uri="{9D8B030D-6E8A-4147-A177-3AD203B41FA5}">
                      <a16:colId xmlns:a16="http://schemas.microsoft.com/office/drawing/2014/main" val="20000"/>
                    </a:ext>
                  </a:extLst>
                </a:gridCol>
              </a:tblGrid>
              <a:tr h="1295399">
                <a:tc>
                  <a:txBody>
                    <a:bodyPr/>
                    <a:lstStyle/>
                    <a:p>
                      <a:r>
                        <a:rPr lang="en-US" sz="2400" dirty="0"/>
                        <a:t>For Medicare patients,</a:t>
                      </a:r>
                      <a:r>
                        <a:rPr lang="en-US" sz="2400" baseline="0" dirty="0"/>
                        <a:t> Medicare’s Common Working File (CWF) can be accessed to assist in determining the type of inpatient services received and the date of inpatient facility discharge if the claim for inpatient services has been received by Medicare. CH3 </a:t>
                      </a:r>
                      <a:r>
                        <a:rPr lang="en-US" sz="2400" baseline="0" dirty="0" err="1"/>
                        <a:t>pg</a:t>
                      </a:r>
                      <a:r>
                        <a:rPr lang="en-US" sz="2400" baseline="0" dirty="0"/>
                        <a:t> C-2</a:t>
                      </a:r>
                      <a:endParaRPr lang="en-US" sz="2400" dirty="0"/>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B44561-F93E-46C1-9A51-3A34E3BBBDFC}"/>
              </a:ext>
            </a:extLst>
          </p:cNvPr>
          <p:cNvSpPr>
            <a:spLocks noGrp="1"/>
          </p:cNvSpPr>
          <p:nvPr>
            <p:ph type="title"/>
          </p:nvPr>
        </p:nvSpPr>
        <p:spPr>
          <a:xfrm>
            <a:off x="2956719" y="3850304"/>
            <a:ext cx="11768976" cy="859015"/>
          </a:xfrm>
        </p:spPr>
        <p:txBody>
          <a:bodyPr/>
          <a:lstStyle/>
          <a:p>
            <a:pPr algn="l"/>
            <a:r>
              <a:rPr lang="en-US" sz="4800" dirty="0">
                <a:solidFill>
                  <a:schemeClr val="accent1"/>
                </a:solidFill>
              </a:rPr>
              <a:t>OASIS – D1</a:t>
            </a:r>
            <a:br>
              <a:rPr lang="en-US" dirty="0"/>
            </a:br>
            <a:r>
              <a:rPr lang="en-US" sz="3200" dirty="0">
                <a:solidFill>
                  <a:schemeClr val="tx1"/>
                </a:solidFill>
              </a:rPr>
              <a:t>M1005</a:t>
            </a:r>
            <a:r>
              <a:rPr lang="en-US" dirty="0"/>
              <a:t> </a:t>
            </a:r>
            <a:r>
              <a:rPr lang="en-US" sz="3200" b="0" dirty="0">
                <a:solidFill>
                  <a:schemeClr val="tx1"/>
                </a:solidFill>
              </a:rPr>
              <a:t>Inpatient Discharge Date</a:t>
            </a:r>
          </a:p>
        </p:txBody>
      </p:sp>
      <p:sp>
        <p:nvSpPr>
          <p:cNvPr id="4" name="Slide Number Placeholder 3">
            <a:extLst>
              <a:ext uri="{FF2B5EF4-FFF2-40B4-BE49-F238E27FC236}">
                <a16:creationId xmlns:a16="http://schemas.microsoft.com/office/drawing/2014/main" id="{B54A63E1-CE2B-4667-9397-7E65BE249E44}"/>
              </a:ext>
            </a:extLst>
          </p:cNvPr>
          <p:cNvSpPr>
            <a:spLocks noGrp="1"/>
          </p:cNvSpPr>
          <p:nvPr>
            <p:ph type="sldNum" sz="quarter" idx="12"/>
          </p:nvPr>
        </p:nvSpPr>
        <p:spPr/>
        <p:txBody>
          <a:bodyPr/>
          <a:lstStyle/>
          <a:p>
            <a:fld id="{895F941F-37F6-4B1F-AEB2-74CB5EFF426C}" type="slidenum">
              <a:rPr lang="en-US" smtClean="0"/>
              <a:pPr/>
              <a:t>63</a:t>
            </a:fld>
            <a:endParaRPr lang="en-US" dirty="0"/>
          </a:p>
        </p:txBody>
      </p:sp>
    </p:spTree>
    <p:extLst>
      <p:ext uri="{BB962C8B-B14F-4D97-AF65-F5344CB8AC3E}">
        <p14:creationId xmlns:p14="http://schemas.microsoft.com/office/powerpoint/2010/main" val="25890355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76" y="165240"/>
            <a:ext cx="11768614" cy="908816"/>
          </a:xfrm>
        </p:spPr>
        <p:txBody>
          <a:bodyPr>
            <a:normAutofit/>
          </a:bodyPr>
          <a:lstStyle/>
          <a:p>
            <a:pPr algn="ctr"/>
            <a:r>
              <a:rPr lang="en-US" sz="4000" u="sng" dirty="0">
                <a:solidFill>
                  <a:schemeClr val="accent1"/>
                </a:solidFill>
              </a:rPr>
              <a:t>M1005 Inpatient Discharge Date C-3</a:t>
            </a:r>
          </a:p>
        </p:txBody>
      </p:sp>
      <p:sp>
        <p:nvSpPr>
          <p:cNvPr id="3" name="Content Placeholder 2"/>
          <p:cNvSpPr>
            <a:spLocks noGrp="1"/>
          </p:cNvSpPr>
          <p:nvPr>
            <p:ph idx="1"/>
          </p:nvPr>
        </p:nvSpPr>
        <p:spPr>
          <a:xfrm>
            <a:off x="344583" y="1074055"/>
            <a:ext cx="12420600" cy="7655627"/>
          </a:xfrm>
        </p:spPr>
        <p:txBody>
          <a:bodyPr>
            <a:noAutofit/>
          </a:bodyPr>
          <a:lstStyle/>
          <a:p>
            <a:pPr marL="685800" indent="-685800">
              <a:buFont typeface="Arial"/>
              <a:buChar char="•"/>
            </a:pPr>
            <a:r>
              <a:rPr lang="en-US" sz="4000" dirty="0">
                <a:solidFill>
                  <a:srgbClr val="000000"/>
                </a:solidFill>
              </a:rPr>
              <a:t>Identifies the </a:t>
            </a:r>
            <a:r>
              <a:rPr lang="en-US" sz="4000" b="1" dirty="0">
                <a:solidFill>
                  <a:schemeClr val="accent1"/>
                </a:solidFill>
              </a:rPr>
              <a:t>date </a:t>
            </a:r>
            <a:r>
              <a:rPr lang="en-US" sz="4000" dirty="0">
                <a:solidFill>
                  <a:srgbClr val="000000"/>
                </a:solidFill>
              </a:rPr>
              <a:t>of the most recent discharge from an inpatient facility (within last 14 days). </a:t>
            </a:r>
          </a:p>
          <a:p>
            <a:pPr marL="685800" indent="-685800">
              <a:buFont typeface="Arial"/>
              <a:buChar char="•"/>
            </a:pPr>
            <a:r>
              <a:rPr lang="en-US" sz="4000" dirty="0">
                <a:solidFill>
                  <a:srgbClr val="000000"/>
                </a:solidFill>
              </a:rPr>
              <a:t>Past 14 days is the two-week period immediately preceding the SOC/ROC date.</a:t>
            </a:r>
          </a:p>
          <a:p>
            <a:pPr marL="685800" indent="-685800">
              <a:buFont typeface="Arial"/>
              <a:buChar char="•"/>
            </a:pPr>
            <a:r>
              <a:rPr lang="en-US" sz="4000" dirty="0">
                <a:solidFill>
                  <a:srgbClr val="000000"/>
                </a:solidFill>
              </a:rPr>
              <a:t>SOC date = 0 – the day before the SOC date is = day 1</a:t>
            </a:r>
          </a:p>
          <a:p>
            <a:pPr marL="685800" indent="-685800">
              <a:buFont typeface="Arial"/>
              <a:buChar char="•"/>
            </a:pPr>
            <a:r>
              <a:rPr lang="en-US" sz="4000" dirty="0">
                <a:solidFill>
                  <a:srgbClr val="000000"/>
                </a:solidFill>
              </a:rPr>
              <a:t>Discharge on day 0 should be included</a:t>
            </a:r>
          </a:p>
          <a:p>
            <a:pPr marL="685800" indent="-685800">
              <a:buFont typeface="Arial"/>
              <a:buChar char="•"/>
            </a:pPr>
            <a:r>
              <a:rPr lang="en-US" sz="4000" dirty="0">
                <a:solidFill>
                  <a:srgbClr val="000000"/>
                </a:solidFill>
              </a:rPr>
              <a:t>Even though the patient may have been discharged from more than one facility within the last 14 days.</a:t>
            </a:r>
          </a:p>
          <a:p>
            <a:pPr marL="1214186" lvl="3" indent="-571500"/>
            <a:r>
              <a:rPr lang="en-US" sz="4000" dirty="0">
                <a:solidFill>
                  <a:srgbClr val="000000"/>
                </a:solidFill>
              </a:rPr>
              <a:t>Use the most recent date of discharge from </a:t>
            </a:r>
            <a:r>
              <a:rPr lang="en-US" sz="4000" u="sng" dirty="0">
                <a:solidFill>
                  <a:srgbClr val="000000"/>
                </a:solidFill>
              </a:rPr>
              <a:t>any</a:t>
            </a:r>
            <a:r>
              <a:rPr lang="en-US" sz="4000" dirty="0">
                <a:solidFill>
                  <a:srgbClr val="000000"/>
                </a:solidFill>
              </a:rPr>
              <a:t> inpatient facility.</a:t>
            </a:r>
          </a:p>
          <a:p>
            <a:pPr marL="1214186" lvl="3" indent="-571500"/>
            <a:r>
              <a:rPr lang="en-US" sz="4000" dirty="0">
                <a:solidFill>
                  <a:srgbClr val="000000"/>
                </a:solidFill>
              </a:rPr>
              <a:t>Only if actually “admitted” to the inpatient facility.</a:t>
            </a:r>
          </a:p>
        </p:txBody>
      </p:sp>
      <p:sp>
        <p:nvSpPr>
          <p:cNvPr id="4" name="Slide Number Placeholder 3"/>
          <p:cNvSpPr>
            <a:spLocks noGrp="1"/>
          </p:cNvSpPr>
          <p:nvPr>
            <p:ph type="sldNum" sz="quarter" idx="12"/>
          </p:nvPr>
        </p:nvSpPr>
        <p:spPr/>
        <p:txBody>
          <a:bodyPr/>
          <a:lstStyle/>
          <a:p>
            <a:fld id="{895F941F-37F6-4B1F-AEB2-74CB5EFF426C}" type="slidenum">
              <a:rPr lang="en-US" smtClean="0"/>
              <a:pPr/>
              <a:t>64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651783780"/>
              </p:ext>
            </p:extLst>
          </p:nvPr>
        </p:nvGraphicFramePr>
        <p:xfrm>
          <a:off x="1432719" y="8729683"/>
          <a:ext cx="10210800" cy="824564"/>
        </p:xfrm>
        <a:graphic>
          <a:graphicData uri="http://schemas.openxmlformats.org/drawingml/2006/table">
            <a:tbl>
              <a:tblPr firstRow="1" bandRow="1">
                <a:tableStyleId>{5C22544A-7EE6-4342-B048-85BDC9FD1C3A}</a:tableStyleId>
              </a:tblPr>
              <a:tblGrid>
                <a:gridCol w="10210800">
                  <a:extLst>
                    <a:ext uri="{9D8B030D-6E8A-4147-A177-3AD203B41FA5}">
                      <a16:colId xmlns:a16="http://schemas.microsoft.com/office/drawing/2014/main" val="20000"/>
                    </a:ext>
                  </a:extLst>
                </a:gridCol>
              </a:tblGrid>
              <a:tr h="824564">
                <a:tc>
                  <a:txBody>
                    <a:bodyPr/>
                    <a:lstStyle/>
                    <a:p>
                      <a:pPr algn="ctr"/>
                      <a:r>
                        <a:rPr lang="en-US" sz="3200" dirty="0"/>
                        <a:t>SOC/ROC</a:t>
                      </a:r>
                      <a:r>
                        <a:rPr lang="en-US" sz="3200" baseline="0" dirty="0"/>
                        <a:t>:   PBQI Measure “Timely Initiation of Care”</a:t>
                      </a:r>
                      <a:endParaRPr lang="en-US" sz="3200" dirty="0"/>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66391-F142-4C00-A4C6-46A15EF67274}"/>
              </a:ext>
            </a:extLst>
          </p:cNvPr>
          <p:cNvSpPr>
            <a:spLocks noGrp="1"/>
          </p:cNvSpPr>
          <p:nvPr>
            <p:ph type="title"/>
          </p:nvPr>
        </p:nvSpPr>
        <p:spPr>
          <a:xfrm>
            <a:off x="234471" y="397280"/>
            <a:ext cx="12607296" cy="860148"/>
          </a:xfrm>
        </p:spPr>
        <p:txBody>
          <a:bodyPr/>
          <a:lstStyle/>
          <a:p>
            <a:pPr algn="ctr"/>
            <a:r>
              <a:rPr lang="en-US" dirty="0">
                <a:solidFill>
                  <a:schemeClr val="accent1"/>
                </a:solidFill>
              </a:rPr>
              <a:t>Test Your Knowledge M1005 Scenario</a:t>
            </a:r>
          </a:p>
        </p:txBody>
      </p:sp>
      <p:sp>
        <p:nvSpPr>
          <p:cNvPr id="3" name="Content Placeholder 2">
            <a:extLst>
              <a:ext uri="{FF2B5EF4-FFF2-40B4-BE49-F238E27FC236}">
                <a16:creationId xmlns:a16="http://schemas.microsoft.com/office/drawing/2014/main" id="{42E70D32-E0A0-4857-9554-BB84821FB432}"/>
              </a:ext>
            </a:extLst>
          </p:cNvPr>
          <p:cNvSpPr>
            <a:spLocks noGrp="1"/>
          </p:cNvSpPr>
          <p:nvPr>
            <p:ph idx="1"/>
          </p:nvPr>
        </p:nvSpPr>
        <p:spPr>
          <a:xfrm>
            <a:off x="234471" y="1302267"/>
            <a:ext cx="12040766" cy="8403784"/>
          </a:xfrm>
        </p:spPr>
        <p:txBody>
          <a:bodyPr/>
          <a:lstStyle/>
          <a:p>
            <a:pPr marL="685800" indent="-685800">
              <a:buFont typeface="Arial" panose="020B0604020202020204" pitchFamily="34" charset="0"/>
              <a:buChar char="•"/>
            </a:pPr>
            <a:r>
              <a:rPr lang="en-US" dirty="0"/>
              <a:t>Our patient was confirmed as inpatient status on 11/27.  However, on 11/28 his status was changed to outpatient observation.  We documented the confirmation of these dates and change in status.  The patient remained in the facility as “observation” status until 12/1.  We performed a ROC assessment on 12/2.   </a:t>
            </a:r>
          </a:p>
          <a:p>
            <a:pPr marL="685800" indent="-685800">
              <a:buFont typeface="Arial" panose="020B0604020202020204" pitchFamily="34" charset="0"/>
              <a:buChar char="•"/>
            </a:pPr>
            <a:r>
              <a:rPr lang="en-US" dirty="0"/>
              <a:t>What date do we enter in M1005 Inpatient date? Is it the his status changed to observation or do we use the date he actually left the hospital 12/1? </a:t>
            </a:r>
          </a:p>
        </p:txBody>
      </p:sp>
      <p:sp>
        <p:nvSpPr>
          <p:cNvPr id="4" name="Slide Number Placeholder 3">
            <a:extLst>
              <a:ext uri="{FF2B5EF4-FFF2-40B4-BE49-F238E27FC236}">
                <a16:creationId xmlns:a16="http://schemas.microsoft.com/office/drawing/2014/main" id="{4AA2CE91-D549-46AF-8A95-2EBA9C2E66F8}"/>
              </a:ext>
            </a:extLst>
          </p:cNvPr>
          <p:cNvSpPr>
            <a:spLocks noGrp="1"/>
          </p:cNvSpPr>
          <p:nvPr>
            <p:ph type="sldNum" sz="quarter" idx="12"/>
          </p:nvPr>
        </p:nvSpPr>
        <p:spPr/>
        <p:txBody>
          <a:bodyPr/>
          <a:lstStyle/>
          <a:p>
            <a:fld id="{895F941F-37F6-4B1F-AEB2-74CB5EFF426C}" type="slidenum">
              <a:rPr lang="en-US" smtClean="0"/>
              <a:pPr/>
              <a:t>65</a:t>
            </a:fld>
            <a:endParaRPr lang="en-US" dirty="0"/>
          </a:p>
        </p:txBody>
      </p:sp>
    </p:spTree>
    <p:extLst>
      <p:ext uri="{BB962C8B-B14F-4D97-AF65-F5344CB8AC3E}">
        <p14:creationId xmlns:p14="http://schemas.microsoft.com/office/powerpoint/2010/main" val="11870762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78A79-A49B-470B-B0AF-5D7D7C72CFAC}"/>
              </a:ext>
            </a:extLst>
          </p:cNvPr>
          <p:cNvSpPr>
            <a:spLocks noGrp="1"/>
          </p:cNvSpPr>
          <p:nvPr>
            <p:ph type="title"/>
          </p:nvPr>
        </p:nvSpPr>
        <p:spPr>
          <a:xfrm>
            <a:off x="377101" y="442119"/>
            <a:ext cx="12322035" cy="860148"/>
          </a:xfrm>
        </p:spPr>
        <p:txBody>
          <a:bodyPr/>
          <a:lstStyle/>
          <a:p>
            <a:pPr algn="ctr"/>
            <a:r>
              <a:rPr lang="en-US" dirty="0">
                <a:solidFill>
                  <a:schemeClr val="accent1"/>
                </a:solidFill>
              </a:rPr>
              <a:t>M1005 Scenario Response</a:t>
            </a:r>
          </a:p>
        </p:txBody>
      </p:sp>
      <p:sp>
        <p:nvSpPr>
          <p:cNvPr id="3" name="Content Placeholder 2">
            <a:extLst>
              <a:ext uri="{FF2B5EF4-FFF2-40B4-BE49-F238E27FC236}">
                <a16:creationId xmlns:a16="http://schemas.microsoft.com/office/drawing/2014/main" id="{F025E057-2A08-4AB5-A13E-5C150815C1BB}"/>
              </a:ext>
            </a:extLst>
          </p:cNvPr>
          <p:cNvSpPr>
            <a:spLocks noGrp="1"/>
          </p:cNvSpPr>
          <p:nvPr>
            <p:ph idx="1"/>
          </p:nvPr>
        </p:nvSpPr>
        <p:spPr>
          <a:xfrm>
            <a:off x="719866" y="1585119"/>
            <a:ext cx="11636506" cy="4724400"/>
          </a:xfrm>
        </p:spPr>
        <p:txBody>
          <a:bodyPr/>
          <a:lstStyle/>
          <a:p>
            <a:pPr marL="685800" indent="-685800">
              <a:buFont typeface="Arial" panose="020B0604020202020204" pitchFamily="34" charset="0"/>
              <a:buChar char="•"/>
            </a:pPr>
            <a:r>
              <a:rPr lang="en-US" dirty="0"/>
              <a:t>The M1005 Inpatient Discharge Date, identifies the date of the most recent discharge from an inpatient facility with in the past 14 days.  Assuming the patient, in the above scenario, was discharged from the inpatient status and admitted to an outpatient observation status.  11/28 would be the appropriate date to enter into M1005.  Your clinical documentation will explain the unusual events that let to the non-compliant Resumption of Care date.</a:t>
            </a:r>
          </a:p>
        </p:txBody>
      </p:sp>
      <p:sp>
        <p:nvSpPr>
          <p:cNvPr id="4" name="Slide Number Placeholder 3">
            <a:extLst>
              <a:ext uri="{FF2B5EF4-FFF2-40B4-BE49-F238E27FC236}">
                <a16:creationId xmlns:a16="http://schemas.microsoft.com/office/drawing/2014/main" id="{4005F6DC-E2E3-4891-8E76-727A0C58BB07}"/>
              </a:ext>
            </a:extLst>
          </p:cNvPr>
          <p:cNvSpPr>
            <a:spLocks noGrp="1"/>
          </p:cNvSpPr>
          <p:nvPr>
            <p:ph type="sldNum" sz="quarter" idx="12"/>
          </p:nvPr>
        </p:nvSpPr>
        <p:spPr/>
        <p:txBody>
          <a:bodyPr/>
          <a:lstStyle/>
          <a:p>
            <a:fld id="{895F941F-37F6-4B1F-AEB2-74CB5EFF426C}" type="slidenum">
              <a:rPr lang="en-US" smtClean="0"/>
              <a:pPr/>
              <a:t>66</a:t>
            </a:fld>
            <a:endParaRPr lang="en-US" dirty="0"/>
          </a:p>
        </p:txBody>
      </p:sp>
    </p:spTree>
    <p:extLst>
      <p:ext uri="{BB962C8B-B14F-4D97-AF65-F5344CB8AC3E}">
        <p14:creationId xmlns:p14="http://schemas.microsoft.com/office/powerpoint/2010/main" val="30084655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1BA31-1F81-4D23-8108-830905F0BAB4}"/>
              </a:ext>
            </a:extLst>
          </p:cNvPr>
          <p:cNvSpPr>
            <a:spLocks noGrp="1"/>
          </p:cNvSpPr>
          <p:nvPr>
            <p:ph type="title"/>
          </p:nvPr>
        </p:nvSpPr>
        <p:spPr>
          <a:xfrm>
            <a:off x="545262" y="3111204"/>
            <a:ext cx="12530976" cy="2468260"/>
          </a:xfrm>
        </p:spPr>
        <p:txBody>
          <a:bodyPr/>
          <a:lstStyle/>
          <a:p>
            <a:r>
              <a:rPr lang="en-US" dirty="0">
                <a:solidFill>
                  <a:schemeClr val="accent1"/>
                </a:solidFill>
              </a:rPr>
              <a:t>Primary/Other Diagnosis</a:t>
            </a:r>
            <a:br>
              <a:rPr lang="en-US" dirty="0">
                <a:solidFill>
                  <a:schemeClr val="accent1"/>
                </a:solidFill>
              </a:rPr>
            </a:br>
            <a:r>
              <a:rPr lang="en-US" dirty="0">
                <a:solidFill>
                  <a:schemeClr val="accent1"/>
                </a:solidFill>
              </a:rPr>
              <a:t>ICD-10 Coding</a:t>
            </a:r>
          </a:p>
        </p:txBody>
      </p:sp>
      <p:sp>
        <p:nvSpPr>
          <p:cNvPr id="4" name="Slide Number Placeholder 3">
            <a:extLst>
              <a:ext uri="{FF2B5EF4-FFF2-40B4-BE49-F238E27FC236}">
                <a16:creationId xmlns:a16="http://schemas.microsoft.com/office/drawing/2014/main" id="{BE40590A-4B80-4BBF-9C1C-F74E3D281E33}"/>
              </a:ext>
            </a:extLst>
          </p:cNvPr>
          <p:cNvSpPr>
            <a:spLocks noGrp="1"/>
          </p:cNvSpPr>
          <p:nvPr>
            <p:ph type="sldNum" sz="quarter" idx="12"/>
          </p:nvPr>
        </p:nvSpPr>
        <p:spPr/>
        <p:txBody>
          <a:bodyPr/>
          <a:lstStyle/>
          <a:p>
            <a:fld id="{895F941F-37F6-4B1F-AEB2-74CB5EFF426C}" type="slidenum">
              <a:rPr lang="en-US" smtClean="0"/>
              <a:pPr/>
              <a:t>67</a:t>
            </a:fld>
            <a:endParaRPr lang="en-US" dirty="0"/>
          </a:p>
        </p:txBody>
      </p:sp>
    </p:spTree>
    <p:extLst>
      <p:ext uri="{BB962C8B-B14F-4D97-AF65-F5344CB8AC3E}">
        <p14:creationId xmlns:p14="http://schemas.microsoft.com/office/powerpoint/2010/main" val="41853837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65239"/>
            <a:ext cx="11768614" cy="881276"/>
          </a:xfrm>
        </p:spPr>
        <p:txBody>
          <a:bodyPr>
            <a:normAutofit/>
          </a:bodyPr>
          <a:lstStyle/>
          <a:p>
            <a:pPr algn="ctr"/>
            <a:r>
              <a:rPr lang="en-US" sz="4000" u="sng" dirty="0">
                <a:solidFill>
                  <a:schemeClr val="accent1"/>
                </a:solidFill>
              </a:rPr>
              <a:t>Accurate Diagnostic Coding </a:t>
            </a:r>
          </a:p>
        </p:txBody>
      </p:sp>
      <p:sp>
        <p:nvSpPr>
          <p:cNvPr id="3" name="Content Placeholder 2"/>
          <p:cNvSpPr>
            <a:spLocks noGrp="1"/>
          </p:cNvSpPr>
          <p:nvPr>
            <p:ph idx="1"/>
          </p:nvPr>
        </p:nvSpPr>
        <p:spPr>
          <a:xfrm>
            <a:off x="365919" y="1127919"/>
            <a:ext cx="12232534" cy="8001000"/>
          </a:xfrm>
        </p:spPr>
        <p:txBody>
          <a:bodyPr>
            <a:noAutofit/>
          </a:bodyPr>
          <a:lstStyle/>
          <a:p>
            <a:pPr>
              <a:buFont typeface="Arial"/>
              <a:buChar char="•"/>
            </a:pPr>
            <a:r>
              <a:rPr lang="en-US" sz="3200" dirty="0">
                <a:solidFill>
                  <a:srgbClr val="000000"/>
                </a:solidFill>
              </a:rPr>
              <a:t>HHA clinician/coders are expected to comply with  </a:t>
            </a:r>
            <a:r>
              <a:rPr lang="en-US" sz="3200" b="1" dirty="0">
                <a:solidFill>
                  <a:srgbClr val="000000"/>
                </a:solidFill>
              </a:rPr>
              <a:t>ICD-10-CM</a:t>
            </a:r>
            <a:r>
              <a:rPr lang="en-US" sz="3200" dirty="0">
                <a:solidFill>
                  <a:srgbClr val="000000"/>
                </a:solidFill>
              </a:rPr>
              <a:t> Official Guidelines for Coding and Reporting – </a:t>
            </a:r>
            <a:r>
              <a:rPr lang="en-US" sz="3200" b="1" dirty="0">
                <a:solidFill>
                  <a:schemeClr val="accent1"/>
                </a:solidFill>
              </a:rPr>
              <a:t>CH 5 link  </a:t>
            </a:r>
            <a:r>
              <a:rPr lang="en-US" sz="3200" dirty="0">
                <a:solidFill>
                  <a:srgbClr val="000000"/>
                </a:solidFill>
              </a:rPr>
              <a:t>Select 2019 version</a:t>
            </a:r>
          </a:p>
          <a:p>
            <a:pPr>
              <a:buFont typeface="Arial"/>
              <a:buChar char="•"/>
            </a:pPr>
            <a:r>
              <a:rPr lang="en-US" sz="3200" dirty="0">
                <a:solidFill>
                  <a:srgbClr val="000000"/>
                </a:solidFill>
              </a:rPr>
              <a:t>**The correct process is to select a code in the classification that corresponds to a diagnosis or reason for visits documented in the medical record.  </a:t>
            </a:r>
            <a:r>
              <a:rPr lang="en-US" sz="3200" b="1" dirty="0">
                <a:solidFill>
                  <a:srgbClr val="000000"/>
                </a:solidFill>
              </a:rPr>
              <a:t>First</a:t>
            </a:r>
            <a:r>
              <a:rPr lang="en-US" sz="3200" dirty="0">
                <a:solidFill>
                  <a:srgbClr val="000000"/>
                </a:solidFill>
              </a:rPr>
              <a:t> locate the term in the </a:t>
            </a:r>
            <a:r>
              <a:rPr lang="en-US" sz="3200" b="1" dirty="0">
                <a:solidFill>
                  <a:srgbClr val="000000"/>
                </a:solidFill>
              </a:rPr>
              <a:t>Alphabetic Index and then verify the code in the Tabular List. The process </a:t>
            </a:r>
            <a:r>
              <a:rPr lang="en-US" sz="3200" dirty="0">
                <a:solidFill>
                  <a:srgbClr val="000000"/>
                </a:solidFill>
              </a:rPr>
              <a:t>is described in the ICD-10-CM Official Guidelines. Some diagnoses give </a:t>
            </a:r>
            <a:r>
              <a:rPr lang="en-US" sz="3200" b="1" dirty="0">
                <a:solidFill>
                  <a:srgbClr val="000000"/>
                </a:solidFill>
              </a:rPr>
              <a:t>additional</a:t>
            </a:r>
            <a:r>
              <a:rPr lang="en-US" sz="3200" dirty="0">
                <a:solidFill>
                  <a:srgbClr val="000000"/>
                </a:solidFill>
              </a:rPr>
              <a:t> instructions or guidance.  (115 pages – large print)- </a:t>
            </a:r>
            <a:r>
              <a:rPr lang="en-US" sz="3200" b="1" dirty="0">
                <a:solidFill>
                  <a:schemeClr val="accent1"/>
                </a:solidFill>
              </a:rPr>
              <a:t>CH 5 link </a:t>
            </a:r>
          </a:p>
          <a:p>
            <a:pPr>
              <a:buFont typeface="Arial"/>
              <a:buChar char="•"/>
            </a:pPr>
            <a:r>
              <a:rPr lang="en-US" sz="3200" dirty="0">
                <a:solidFill>
                  <a:srgbClr val="000000"/>
                </a:solidFill>
              </a:rPr>
              <a:t>Additional diagnostic code training may be necessary to become competent in ICD- 10 -CM code selection</a:t>
            </a:r>
          </a:p>
          <a:p>
            <a:pPr marL="457200" indent="-457200">
              <a:buFont typeface="Arial" panose="020B0604020202020204" pitchFamily="34" charset="0"/>
              <a:buChar char="•"/>
            </a:pPr>
            <a:r>
              <a:rPr lang="en-US" sz="3200" dirty="0">
                <a:solidFill>
                  <a:srgbClr val="000000"/>
                </a:solidFill>
              </a:rPr>
              <a:t>Choose the </a:t>
            </a:r>
            <a:r>
              <a:rPr lang="en-US" sz="3200" b="1" dirty="0">
                <a:solidFill>
                  <a:schemeClr val="accent1"/>
                </a:solidFill>
              </a:rPr>
              <a:t>most specific code </a:t>
            </a:r>
          </a:p>
          <a:p>
            <a:pPr>
              <a:buFont typeface="Arial"/>
              <a:buChar char="•"/>
            </a:pPr>
            <a:r>
              <a:rPr lang="en-US" sz="3200" dirty="0">
                <a:solidFill>
                  <a:srgbClr val="000000"/>
                </a:solidFill>
              </a:rPr>
              <a:t>Google search: “ICD 10 </a:t>
            </a:r>
            <a:r>
              <a:rPr lang="en-US" sz="3200" dirty="0" err="1">
                <a:solidFill>
                  <a:srgbClr val="000000"/>
                </a:solidFill>
              </a:rPr>
              <a:t>Data.com</a:t>
            </a:r>
            <a:r>
              <a:rPr lang="en-US" sz="3200" dirty="0">
                <a:solidFill>
                  <a:srgbClr val="000000"/>
                </a:solidFill>
              </a:rPr>
              <a:t>” – these searches provide a diagnosis name and code number, but be sure to look them up in the ICD 10 Guideline for any special instructions.    </a:t>
            </a:r>
          </a:p>
          <a:p>
            <a:pPr>
              <a:buFont typeface="Arial"/>
              <a:buChar char="•"/>
            </a:pPr>
            <a:r>
              <a:rPr lang="en-US" sz="3200" dirty="0">
                <a:solidFill>
                  <a:srgbClr val="000000"/>
                </a:solidFill>
              </a:rPr>
              <a:t> </a:t>
            </a:r>
            <a:r>
              <a:rPr lang="en-US" sz="3200" u="sng" dirty="0">
                <a:solidFill>
                  <a:srgbClr val="000000"/>
                </a:solidFill>
              </a:rPr>
              <a:t>Mobile app also </a:t>
            </a:r>
            <a:r>
              <a:rPr lang="en-US" sz="3200" dirty="0">
                <a:solidFill>
                  <a:srgbClr val="000000"/>
                </a:solidFill>
              </a:rPr>
              <a:t>– “ICD10Data.com”</a:t>
            </a:r>
          </a:p>
          <a:p>
            <a:endParaRPr lang="en-US" sz="4800" dirty="0">
              <a:solidFill>
                <a:srgbClr val="000000"/>
              </a:solidFill>
            </a:endParaRPr>
          </a:p>
          <a:p>
            <a:pPr marL="152881" indent="0"/>
            <a:endParaRPr lang="en-US" sz="7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z="1500"/>
              <a:pPr/>
              <a:t>68</a:t>
            </a:fld>
            <a:endParaRPr lang="en-US" sz="15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5C36D-7BCD-4EB4-877B-CD4DB8A9ABDA}"/>
              </a:ext>
            </a:extLst>
          </p:cNvPr>
          <p:cNvSpPr>
            <a:spLocks noGrp="1"/>
          </p:cNvSpPr>
          <p:nvPr>
            <p:ph type="title"/>
          </p:nvPr>
        </p:nvSpPr>
        <p:spPr>
          <a:xfrm>
            <a:off x="551432" y="670719"/>
            <a:ext cx="12322035" cy="860148"/>
          </a:xfrm>
        </p:spPr>
        <p:txBody>
          <a:bodyPr/>
          <a:lstStyle/>
          <a:p>
            <a:pPr algn="ctr"/>
            <a:r>
              <a:rPr lang="en-US" sz="5400" dirty="0">
                <a:solidFill>
                  <a:srgbClr val="FF0000"/>
                </a:solidFill>
              </a:rPr>
              <a:t>ICD-10Data.com</a:t>
            </a:r>
          </a:p>
        </p:txBody>
      </p:sp>
      <p:pic>
        <p:nvPicPr>
          <p:cNvPr id="5" name="Content Placeholder 4">
            <a:extLst>
              <a:ext uri="{FF2B5EF4-FFF2-40B4-BE49-F238E27FC236}">
                <a16:creationId xmlns:a16="http://schemas.microsoft.com/office/drawing/2014/main" id="{2B25F7A9-ECC0-4910-813D-905B9E3B4662}"/>
              </a:ext>
            </a:extLst>
          </p:cNvPr>
          <p:cNvPicPr>
            <a:picLocks noGrp="1" noChangeAspect="1"/>
          </p:cNvPicPr>
          <p:nvPr>
            <p:ph idx="1"/>
          </p:nvPr>
        </p:nvPicPr>
        <p:blipFill>
          <a:blip r:embed="rId3"/>
          <a:stretch>
            <a:fillRect/>
          </a:stretch>
        </p:blipFill>
        <p:spPr>
          <a:xfrm>
            <a:off x="365919" y="2173287"/>
            <a:ext cx="12531096" cy="7057851"/>
          </a:xfrm>
          <a:prstGeom prst="rect">
            <a:avLst/>
          </a:prstGeom>
        </p:spPr>
      </p:pic>
      <p:sp>
        <p:nvSpPr>
          <p:cNvPr id="4" name="Slide Number Placeholder 3">
            <a:extLst>
              <a:ext uri="{FF2B5EF4-FFF2-40B4-BE49-F238E27FC236}">
                <a16:creationId xmlns:a16="http://schemas.microsoft.com/office/drawing/2014/main" id="{EBCAD771-41D8-455B-B871-8C24953FBA73}"/>
              </a:ext>
            </a:extLst>
          </p:cNvPr>
          <p:cNvSpPr>
            <a:spLocks noGrp="1"/>
          </p:cNvSpPr>
          <p:nvPr>
            <p:ph type="sldNum" sz="quarter" idx="12"/>
          </p:nvPr>
        </p:nvSpPr>
        <p:spPr/>
        <p:txBody>
          <a:bodyPr/>
          <a:lstStyle/>
          <a:p>
            <a:fld id="{895F941F-37F6-4B1F-AEB2-74CB5EFF426C}" type="slidenum">
              <a:rPr lang="en-US" smtClean="0"/>
              <a:pPr/>
              <a:t>69</a:t>
            </a:fld>
            <a:endParaRPr lang="en-US" dirty="0"/>
          </a:p>
        </p:txBody>
      </p:sp>
    </p:spTree>
    <p:extLst>
      <p:ext uri="{BB962C8B-B14F-4D97-AF65-F5344CB8AC3E}">
        <p14:creationId xmlns:p14="http://schemas.microsoft.com/office/powerpoint/2010/main" val="2484223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76" y="165241"/>
            <a:ext cx="11768614" cy="1049388"/>
          </a:xfrm>
        </p:spPr>
        <p:txBody>
          <a:bodyPr>
            <a:normAutofit/>
          </a:bodyPr>
          <a:lstStyle/>
          <a:p>
            <a:pPr algn="ctr"/>
            <a:r>
              <a:rPr lang="en-US" sz="4000" u="sng" dirty="0">
                <a:solidFill>
                  <a:schemeClr val="accent1"/>
                </a:solidFill>
              </a:rPr>
              <a:t>Patient Tracking “M” Items A-9</a:t>
            </a:r>
          </a:p>
        </p:txBody>
      </p:sp>
      <p:sp>
        <p:nvSpPr>
          <p:cNvPr id="3" name="Content Placeholder 2"/>
          <p:cNvSpPr>
            <a:spLocks noGrp="1"/>
          </p:cNvSpPr>
          <p:nvPr>
            <p:ph idx="1"/>
          </p:nvPr>
        </p:nvSpPr>
        <p:spPr>
          <a:xfrm>
            <a:off x="289719" y="1569778"/>
            <a:ext cx="12132708" cy="6263741"/>
          </a:xfrm>
        </p:spPr>
        <p:txBody>
          <a:bodyPr/>
          <a:lstStyle/>
          <a:p>
            <a:pPr marL="571500" indent="-571500">
              <a:buFont typeface="Arial"/>
              <a:buChar char="•"/>
            </a:pPr>
            <a:r>
              <a:rPr lang="en-US" sz="3600" b="1" dirty="0">
                <a:solidFill>
                  <a:srgbClr val="000000"/>
                </a:solidFill>
              </a:rPr>
              <a:t>(M0040) </a:t>
            </a:r>
            <a:r>
              <a:rPr lang="en-US" sz="3600" dirty="0">
                <a:solidFill>
                  <a:srgbClr val="000000"/>
                </a:solidFill>
              </a:rPr>
              <a:t>Patient Name </a:t>
            </a:r>
            <a:r>
              <a:rPr lang="en-US" sz="3600" b="1" dirty="0">
                <a:solidFill>
                  <a:srgbClr val="000000"/>
                </a:solidFill>
              </a:rPr>
              <a:t>(A-8)</a:t>
            </a:r>
          </a:p>
          <a:p>
            <a:pPr marL="571500" indent="-571500">
              <a:buFont typeface="Arial"/>
              <a:buChar char="•"/>
            </a:pPr>
            <a:r>
              <a:rPr lang="en-US" sz="3600" b="1" dirty="0">
                <a:solidFill>
                  <a:srgbClr val="000000"/>
                </a:solidFill>
              </a:rPr>
              <a:t>(M0050) </a:t>
            </a:r>
            <a:r>
              <a:rPr lang="en-US" sz="3600" dirty="0">
                <a:solidFill>
                  <a:srgbClr val="000000"/>
                </a:solidFill>
              </a:rPr>
              <a:t>Patient State of Residence </a:t>
            </a:r>
            <a:r>
              <a:rPr lang="en-US" sz="3600" b="1" dirty="0">
                <a:solidFill>
                  <a:srgbClr val="000000"/>
                </a:solidFill>
              </a:rPr>
              <a:t>(A-9)</a:t>
            </a:r>
          </a:p>
          <a:p>
            <a:pPr marL="571500" indent="-571500">
              <a:buFont typeface="Arial"/>
              <a:buChar char="•"/>
            </a:pPr>
            <a:r>
              <a:rPr lang="en-US" sz="3600" dirty="0">
                <a:solidFill>
                  <a:srgbClr val="000000"/>
                </a:solidFill>
              </a:rPr>
              <a:t>(M0060) Patient “ZIP” Code</a:t>
            </a:r>
          </a:p>
          <a:p>
            <a:pPr marL="571500" indent="-571500">
              <a:buFont typeface="Arial"/>
              <a:buChar char="•"/>
            </a:pPr>
            <a:r>
              <a:rPr lang="en-US" sz="3600" b="1" dirty="0">
                <a:solidFill>
                  <a:srgbClr val="000000"/>
                </a:solidFill>
              </a:rPr>
              <a:t>(M0063) </a:t>
            </a:r>
            <a:r>
              <a:rPr lang="en-US" sz="3600" dirty="0">
                <a:solidFill>
                  <a:srgbClr val="000000"/>
                </a:solidFill>
              </a:rPr>
              <a:t>Medicare Number/Medicare </a:t>
            </a:r>
          </a:p>
          <a:p>
            <a:pPr marL="0" indent="0"/>
            <a:r>
              <a:rPr lang="en-US" sz="3600" dirty="0">
                <a:solidFill>
                  <a:srgbClr val="000000"/>
                </a:solidFill>
              </a:rPr>
              <a:t>	Beneficiary Identifier (MBI)</a:t>
            </a:r>
          </a:p>
          <a:p>
            <a:pPr marL="571500" indent="-571500">
              <a:buFont typeface="Arial"/>
              <a:buChar char="•"/>
            </a:pPr>
            <a:r>
              <a:rPr lang="en-US" sz="3600" dirty="0">
                <a:solidFill>
                  <a:srgbClr val="000000"/>
                </a:solidFill>
              </a:rPr>
              <a:t>(M0064) Social Security Number</a:t>
            </a:r>
          </a:p>
          <a:p>
            <a:pPr marL="571500" indent="-571500">
              <a:buFont typeface="Arial"/>
              <a:buChar char="•"/>
            </a:pPr>
            <a:r>
              <a:rPr lang="en-US" sz="3600" b="1" dirty="0">
                <a:solidFill>
                  <a:srgbClr val="000000"/>
                </a:solidFill>
              </a:rPr>
              <a:t>(M0065) </a:t>
            </a:r>
            <a:r>
              <a:rPr lang="en-US" sz="3600" dirty="0">
                <a:solidFill>
                  <a:srgbClr val="000000"/>
                </a:solidFill>
              </a:rPr>
              <a:t>Medicaid Number</a:t>
            </a:r>
          </a:p>
          <a:p>
            <a:pPr marL="571500" indent="-571500">
              <a:buFont typeface="Arial"/>
              <a:buChar char="•"/>
            </a:pPr>
            <a:r>
              <a:rPr lang="en-US" sz="3600" dirty="0">
                <a:solidFill>
                  <a:srgbClr val="000000"/>
                </a:solidFill>
              </a:rPr>
              <a:t>(M0066) Birth Date</a:t>
            </a:r>
          </a:p>
          <a:p>
            <a:pPr marL="571500" indent="-571500">
              <a:buFont typeface="Arial"/>
              <a:buChar char="•"/>
            </a:pPr>
            <a:r>
              <a:rPr lang="en-US" sz="3600" dirty="0">
                <a:solidFill>
                  <a:srgbClr val="000000"/>
                </a:solidFill>
              </a:rPr>
              <a:t>(M0069) Gender</a:t>
            </a:r>
          </a:p>
          <a:p>
            <a:pPr marL="571500" indent="-571500">
              <a:buFont typeface="Arial"/>
              <a:buChar char="•"/>
            </a:pPr>
            <a:r>
              <a:rPr lang="en-US" sz="3600" dirty="0">
                <a:solidFill>
                  <a:srgbClr val="000000"/>
                </a:solidFill>
              </a:rPr>
              <a:t>(M0140) Race/Ethnicity</a:t>
            </a:r>
          </a:p>
          <a:p>
            <a:pPr>
              <a:buFont typeface="Wingdings" pitchFamily="2" charset="2"/>
              <a:buChar char="¢"/>
            </a:pPr>
            <a:endParaRPr lang="en-US" sz="2800" dirty="0">
              <a:solidFill>
                <a:srgbClr val="000000"/>
              </a:solidFill>
            </a:endParaRPr>
          </a:p>
          <a:p>
            <a:pPr marL="152881" indent="0"/>
            <a:endParaRPr lang="en-US" sz="28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7</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75652864"/>
              </p:ext>
            </p:extLst>
          </p:nvPr>
        </p:nvGraphicFramePr>
        <p:xfrm>
          <a:off x="4175919" y="8671719"/>
          <a:ext cx="3867196" cy="613262"/>
        </p:xfrm>
        <a:graphic>
          <a:graphicData uri="http://schemas.openxmlformats.org/drawingml/2006/table">
            <a:tbl>
              <a:tblPr firstRow="1" bandRow="1">
                <a:tableStyleId>{5C22544A-7EE6-4342-B048-85BDC9FD1C3A}</a:tableStyleId>
              </a:tblPr>
              <a:tblGrid>
                <a:gridCol w="3867196">
                  <a:extLst>
                    <a:ext uri="{9D8B030D-6E8A-4147-A177-3AD203B41FA5}">
                      <a16:colId xmlns:a16="http://schemas.microsoft.com/office/drawing/2014/main" val="20000"/>
                    </a:ext>
                  </a:extLst>
                </a:gridCol>
              </a:tblGrid>
              <a:tr h="493985">
                <a:tc>
                  <a:txBody>
                    <a:bodyPr/>
                    <a:lstStyle/>
                    <a:p>
                      <a:pPr algn="ctr"/>
                      <a:r>
                        <a:rPr lang="en-US" sz="3200" dirty="0"/>
                        <a:t>Guidance Chase </a:t>
                      </a:r>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100510950"/>
              </p:ext>
            </p:extLst>
          </p:nvPr>
        </p:nvGraphicFramePr>
        <p:xfrm>
          <a:off x="8976519" y="1356519"/>
          <a:ext cx="3704934" cy="7086600"/>
        </p:xfrm>
        <a:graphic>
          <a:graphicData uri="http://schemas.openxmlformats.org/drawingml/2006/table">
            <a:tbl>
              <a:tblPr firstRow="1" bandRow="1">
                <a:tableStyleId>{5C22544A-7EE6-4342-B048-85BDC9FD1C3A}</a:tableStyleId>
              </a:tblPr>
              <a:tblGrid>
                <a:gridCol w="3704934">
                  <a:extLst>
                    <a:ext uri="{9D8B030D-6E8A-4147-A177-3AD203B41FA5}">
                      <a16:colId xmlns:a16="http://schemas.microsoft.com/office/drawing/2014/main" val="20000"/>
                    </a:ext>
                  </a:extLst>
                </a:gridCol>
              </a:tblGrid>
              <a:tr h="7086600">
                <a:tc>
                  <a:txBody>
                    <a:bodyPr/>
                    <a:lstStyle/>
                    <a:p>
                      <a:r>
                        <a:rPr lang="en-US" sz="2300" dirty="0"/>
                        <a:t>SCENARIO</a:t>
                      </a:r>
                      <a:r>
                        <a:rPr lang="en-US" sz="2300" baseline="0" dirty="0"/>
                        <a:t> M0050:</a:t>
                      </a:r>
                    </a:p>
                    <a:p>
                      <a:r>
                        <a:rPr lang="en-US" sz="3400" baseline="0" dirty="0"/>
                        <a:t>A man lives in California and comes to OH to visit his daughter - falls, had hip surgery and is now receiving home health at his daughters</a:t>
                      </a:r>
                      <a:r>
                        <a:rPr lang="en-US" sz="2300" baseline="0" dirty="0"/>
                        <a:t>.</a:t>
                      </a:r>
                    </a:p>
                    <a:p>
                      <a:endParaRPr lang="en-US" sz="2300" baseline="0" dirty="0"/>
                    </a:p>
                    <a:p>
                      <a:r>
                        <a:rPr lang="en-US" sz="3400" baseline="0" dirty="0"/>
                        <a:t>What do you put in M0050 – Patient state of residence?</a:t>
                      </a:r>
                      <a:endParaRPr lang="en-US" sz="3400" dirty="0"/>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70" y="1151172"/>
            <a:ext cx="12858301" cy="7931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53813" y="1"/>
            <a:ext cx="11768614" cy="1432718"/>
          </a:xfrm>
        </p:spPr>
        <p:txBody>
          <a:bodyPr>
            <a:normAutofit/>
          </a:bodyPr>
          <a:lstStyle/>
          <a:p>
            <a:r>
              <a:rPr lang="en-US" dirty="0"/>
              <a:t>Google search: ICD10Data</a:t>
            </a:r>
          </a:p>
        </p:txBody>
      </p:sp>
      <p:sp>
        <p:nvSpPr>
          <p:cNvPr id="4" name="Slide Number Placeholder 3"/>
          <p:cNvSpPr>
            <a:spLocks noGrp="1"/>
          </p:cNvSpPr>
          <p:nvPr>
            <p:ph type="sldNum" sz="quarter" idx="12"/>
          </p:nvPr>
        </p:nvSpPr>
        <p:spPr/>
        <p:txBody>
          <a:bodyPr/>
          <a:lstStyle/>
          <a:p>
            <a:fld id="{895F941F-37F6-4B1F-AEB2-74CB5EFF426C}" type="slidenum">
              <a:rPr lang="en-US" smtClean="0"/>
              <a:pPr/>
              <a:t>70</a:t>
            </a:fld>
            <a:endParaRPr lang="en-US" dirty="0"/>
          </a:p>
        </p:txBody>
      </p:sp>
      <p:sp>
        <p:nvSpPr>
          <p:cNvPr id="5" name="Left Arrow 4"/>
          <p:cNvSpPr/>
          <p:nvPr/>
        </p:nvSpPr>
        <p:spPr>
          <a:xfrm>
            <a:off x="7681119" y="6919119"/>
            <a:ext cx="1475355" cy="762000"/>
          </a:xfrm>
          <a:prstGeom prst="leftArrow">
            <a:avLst/>
          </a:prstGeom>
          <a:solidFill>
            <a:schemeClr val="accent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a:p>
        </p:txBody>
      </p:sp>
      <p:pic>
        <p:nvPicPr>
          <p:cNvPr id="3" name="Picture 2">
            <a:extLst>
              <a:ext uri="{FF2B5EF4-FFF2-40B4-BE49-F238E27FC236}">
                <a16:creationId xmlns:a16="http://schemas.microsoft.com/office/drawing/2014/main" id="{D6D4532A-1969-4CBE-B991-1D147F995543}"/>
              </a:ext>
            </a:extLst>
          </p:cNvPr>
          <p:cNvPicPr>
            <a:picLocks noChangeAspect="1"/>
          </p:cNvPicPr>
          <p:nvPr/>
        </p:nvPicPr>
        <p:blipFill>
          <a:blip r:embed="rId4"/>
          <a:stretch>
            <a:fillRect/>
          </a:stretch>
        </p:blipFill>
        <p:spPr>
          <a:xfrm>
            <a:off x="108967" y="1199356"/>
            <a:ext cx="12858301" cy="8031782"/>
          </a:xfrm>
          <a:prstGeom prst="rect">
            <a:avLst/>
          </a:prstGeom>
        </p:spPr>
      </p:pic>
    </p:spTree>
    <p:extLst>
      <p:ext uri="{BB962C8B-B14F-4D97-AF65-F5344CB8AC3E}">
        <p14:creationId xmlns:p14="http://schemas.microsoft.com/office/powerpoint/2010/main" val="189326261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71</a:t>
            </a:fld>
            <a:endParaRPr lang="en-US" dirty="0"/>
          </a:p>
        </p:txBody>
      </p:sp>
      <p:pic>
        <p:nvPicPr>
          <p:cNvPr id="5" name="Picture 4"/>
          <p:cNvPicPr/>
          <p:nvPr/>
        </p:nvPicPr>
        <p:blipFill>
          <a:blip r:embed="rId3"/>
          <a:stretch>
            <a:fillRect/>
          </a:stretch>
        </p:blipFill>
        <p:spPr>
          <a:xfrm>
            <a:off x="10" y="5"/>
            <a:ext cx="13056283" cy="5898859"/>
          </a:xfrm>
          <a:prstGeom prst="rect">
            <a:avLst/>
          </a:prstGeom>
        </p:spPr>
      </p:pic>
      <p:sp>
        <p:nvSpPr>
          <p:cNvPr id="6" name="Left Arrow 5"/>
          <p:cNvSpPr/>
          <p:nvPr/>
        </p:nvSpPr>
        <p:spPr>
          <a:xfrm>
            <a:off x="3704934" y="209316"/>
            <a:ext cx="1779821" cy="665409"/>
          </a:xfrm>
          <a:prstGeom prst="lef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1920" tIns="50962" rIns="101920" bIns="50962" numCol="1" spcCol="0" rtlCol="0" fromWordArt="0" anchor="ctr" anchorCtr="0" forceAA="0" compatLnSpc="1">
            <a:prstTxWarp prst="textNoShape">
              <a:avLst/>
            </a:prstTxWarp>
            <a:noAutofit/>
          </a:bodyPr>
          <a:lstStyle/>
          <a:p>
            <a:endParaRPr lang="en-US"/>
          </a:p>
        </p:txBody>
      </p:sp>
      <p:sp>
        <p:nvSpPr>
          <p:cNvPr id="8" name="Text Box 9"/>
          <p:cNvSpPr txBox="1"/>
          <p:nvPr/>
        </p:nvSpPr>
        <p:spPr>
          <a:xfrm>
            <a:off x="4346037" y="354946"/>
            <a:ext cx="2159085" cy="519772"/>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101920" tIns="50962" rIns="101920" bIns="50962" numCol="1" spcCol="0" rtlCol="0" fromWordArt="0" anchor="t" anchorCtr="0" forceAA="0" compatLnSpc="1">
            <a:prstTxWarp prst="textNoShape">
              <a:avLst/>
            </a:prstTxWarp>
            <a:noAutofit/>
          </a:bodyPr>
          <a:lstStyle/>
          <a:p>
            <a:pPr>
              <a:lnSpc>
                <a:spcPct val="115000"/>
              </a:lnSpc>
              <a:spcAft>
                <a:spcPts val="1116"/>
              </a:spcAft>
            </a:pPr>
            <a:r>
              <a:rPr lang="en-US" sz="2400" b="1" dirty="0">
                <a:solidFill>
                  <a:srgbClr val="7030A0"/>
                </a:solidFill>
                <a:ea typeface="Calibri"/>
                <a:cs typeface="Times New Roman"/>
              </a:rPr>
              <a:t>Google Search</a:t>
            </a:r>
          </a:p>
        </p:txBody>
      </p:sp>
      <p:sp>
        <p:nvSpPr>
          <p:cNvPr id="9" name="Down Arrow 8"/>
          <p:cNvSpPr/>
          <p:nvPr/>
        </p:nvSpPr>
        <p:spPr>
          <a:xfrm rot="5400000">
            <a:off x="10990966" y="3955629"/>
            <a:ext cx="665409" cy="1507401"/>
          </a:xfrm>
          <a:prstGeom prst="down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1920" tIns="50962" rIns="101920" bIns="50962" numCol="1" spcCol="0" rtlCol="0" fromWordArt="0" anchor="ctr" anchorCtr="0" forceAA="0" compatLnSpc="1">
            <a:prstTxWarp prst="textNoShape">
              <a:avLst/>
            </a:prstTxWarp>
            <a:noAutofit/>
          </a:bodyPr>
          <a:lstStyle/>
          <a:p>
            <a:endParaRPr lang="en-US"/>
          </a:p>
        </p:txBody>
      </p:sp>
      <p:sp>
        <p:nvSpPr>
          <p:cNvPr id="10" name="Text Box 3"/>
          <p:cNvSpPr txBox="1"/>
          <p:nvPr/>
        </p:nvSpPr>
        <p:spPr>
          <a:xfrm>
            <a:off x="11269180" y="4392186"/>
            <a:ext cx="1161880" cy="840403"/>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101920" tIns="50962" rIns="101920" bIns="50962" numCol="1" spcCol="0" rtlCol="0" fromWordArt="0" anchor="t" anchorCtr="0" forceAA="0" compatLnSpc="1">
            <a:prstTxWarp prst="textNoShape">
              <a:avLst/>
            </a:prstTxWarp>
            <a:noAutofit/>
          </a:bodyPr>
          <a:lstStyle/>
          <a:p>
            <a:pPr>
              <a:lnSpc>
                <a:spcPct val="115000"/>
              </a:lnSpc>
              <a:spcAft>
                <a:spcPts val="1116"/>
              </a:spcAft>
            </a:pPr>
            <a:r>
              <a:rPr lang="en-US" sz="2400" b="1" dirty="0">
                <a:solidFill>
                  <a:srgbClr val="7030A0"/>
                </a:solidFill>
                <a:ea typeface="Calibri"/>
                <a:cs typeface="Times New Roman"/>
              </a:rPr>
              <a:t>Double click</a:t>
            </a:r>
          </a:p>
        </p:txBody>
      </p:sp>
      <p:pic>
        <p:nvPicPr>
          <p:cNvPr id="11" name="Picture 10"/>
          <p:cNvPicPr/>
          <p:nvPr/>
        </p:nvPicPr>
        <p:blipFill>
          <a:blip r:embed="rId4"/>
          <a:stretch>
            <a:fillRect/>
          </a:stretch>
        </p:blipFill>
        <p:spPr>
          <a:xfrm>
            <a:off x="-46042" y="5705718"/>
            <a:ext cx="13102328" cy="1779076"/>
          </a:xfrm>
          <a:prstGeom prst="rect">
            <a:avLst/>
          </a:prstGeom>
        </p:spPr>
      </p:pic>
      <p:sp>
        <p:nvSpPr>
          <p:cNvPr id="12" name="Down Arrow 11"/>
          <p:cNvSpPr/>
          <p:nvPr/>
        </p:nvSpPr>
        <p:spPr>
          <a:xfrm rot="8333173">
            <a:off x="11483086" y="6699352"/>
            <a:ext cx="692858" cy="1601027"/>
          </a:xfrm>
          <a:prstGeom prst="downArrow">
            <a:avLst/>
          </a:prstGeom>
          <a:solidFill>
            <a:schemeClr val="accent1"/>
          </a:solidFill>
          <a:ln w="25400" cap="flat" cmpd="sng" algn="ctr">
            <a:solidFill>
              <a:schemeClr val="accent1"/>
            </a:solidFill>
            <a:prstDash val="solid"/>
          </a:ln>
          <a:effectLst/>
        </p:spPr>
        <p:txBody>
          <a:bodyPr rot="0" spcFirstLastPara="0" vert="horz" wrap="square" lIns="101920" tIns="50962" rIns="101920" bIns="50962" numCol="1" spcCol="0" rtlCol="0" fromWordArt="0" anchor="ctr" anchorCtr="0" forceAA="0" compatLnSpc="1">
            <a:prstTxWarp prst="textNoShape">
              <a:avLst/>
            </a:prstTxWarp>
            <a:noAutofit/>
          </a:bodyPr>
          <a:lstStyle/>
          <a:p>
            <a:endParaRPr lang="en-US"/>
          </a:p>
        </p:txBody>
      </p:sp>
      <p:sp>
        <p:nvSpPr>
          <p:cNvPr id="13" name="Text Box 6"/>
          <p:cNvSpPr txBox="1"/>
          <p:nvPr/>
        </p:nvSpPr>
        <p:spPr>
          <a:xfrm>
            <a:off x="11819533" y="7097495"/>
            <a:ext cx="1223046" cy="1802823"/>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101920" tIns="50962" rIns="101920" bIns="50962" numCol="1" spcCol="0" rtlCol="0" fromWordArt="0" anchor="t" anchorCtr="0" forceAA="0" compatLnSpc="1">
            <a:prstTxWarp prst="textNoShape">
              <a:avLst/>
            </a:prstTxWarp>
            <a:noAutofit/>
          </a:bodyPr>
          <a:lstStyle/>
          <a:p>
            <a:pPr>
              <a:lnSpc>
                <a:spcPct val="115000"/>
              </a:lnSpc>
            </a:pPr>
            <a:r>
              <a:rPr lang="en-US" sz="2400" b="1" dirty="0">
                <a:solidFill>
                  <a:srgbClr val="7030A0"/>
                </a:solidFill>
                <a:ea typeface="Calibri"/>
                <a:cs typeface="Times New Roman"/>
              </a:rPr>
              <a:t>Double click the code</a:t>
            </a:r>
          </a:p>
        </p:txBody>
      </p:sp>
      <p:pic>
        <p:nvPicPr>
          <p:cNvPr id="14" name="Picture 13"/>
          <p:cNvPicPr/>
          <p:nvPr/>
        </p:nvPicPr>
        <p:blipFill>
          <a:blip r:embed="rId5"/>
          <a:stretch>
            <a:fillRect/>
          </a:stretch>
        </p:blipFill>
        <p:spPr>
          <a:xfrm>
            <a:off x="-46038" y="7234676"/>
            <a:ext cx="11195034" cy="2174136"/>
          </a:xfrm>
          <a:prstGeom prst="rect">
            <a:avLst/>
          </a:prstGeom>
        </p:spPr>
      </p:pic>
    </p:spTree>
    <p:extLst>
      <p:ext uri="{BB962C8B-B14F-4D97-AF65-F5344CB8AC3E}">
        <p14:creationId xmlns:p14="http://schemas.microsoft.com/office/powerpoint/2010/main" val="21904528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5865" y="247859"/>
            <a:ext cx="11768614" cy="820688"/>
          </a:xfrm>
        </p:spPr>
        <p:txBody>
          <a:bodyPr>
            <a:normAutofit/>
          </a:bodyPr>
          <a:lstStyle/>
          <a:p>
            <a:pPr algn="ctr"/>
            <a:r>
              <a:rPr lang="en-US" sz="4000" u="sng" dirty="0">
                <a:solidFill>
                  <a:schemeClr val="accent1"/>
                </a:solidFill>
              </a:rPr>
              <a:t>Accurate Diagnostic Coding</a:t>
            </a:r>
          </a:p>
        </p:txBody>
      </p:sp>
      <p:sp>
        <p:nvSpPr>
          <p:cNvPr id="3" name="Content Placeholder 2"/>
          <p:cNvSpPr>
            <a:spLocks noGrp="1"/>
          </p:cNvSpPr>
          <p:nvPr>
            <p:ph idx="1"/>
          </p:nvPr>
        </p:nvSpPr>
        <p:spPr>
          <a:xfrm>
            <a:off x="365919" y="1432719"/>
            <a:ext cx="12313456" cy="7315200"/>
          </a:xfrm>
        </p:spPr>
        <p:txBody>
          <a:bodyPr>
            <a:noAutofit/>
          </a:bodyPr>
          <a:lstStyle/>
          <a:p>
            <a:pPr>
              <a:buFont typeface="Arial"/>
              <a:buChar char="•"/>
            </a:pPr>
            <a:r>
              <a:rPr lang="en-US" sz="3000" dirty="0">
                <a:solidFill>
                  <a:srgbClr val="000000"/>
                </a:solidFill>
              </a:rPr>
              <a:t>The determination of  the patient’s primary and other/secondary home health diagnoses must be made by the assessing clinician based on the Comprehensive Assessment, information in the medical record, and input from the physician.</a:t>
            </a:r>
          </a:p>
          <a:p>
            <a:pPr marL="324331" indent="-171450">
              <a:buFont typeface="Arial"/>
              <a:buChar char="•"/>
            </a:pPr>
            <a:endParaRPr lang="en-US" sz="600" dirty="0">
              <a:solidFill>
                <a:srgbClr val="000000"/>
              </a:solidFill>
            </a:endParaRPr>
          </a:p>
          <a:p>
            <a:pPr>
              <a:buFont typeface="Arial"/>
              <a:buChar char="•"/>
            </a:pPr>
            <a:r>
              <a:rPr lang="en-US" sz="3000" dirty="0">
                <a:solidFill>
                  <a:srgbClr val="000000"/>
                </a:solidFill>
              </a:rPr>
              <a:t>The assessing clinician can enter the actual numeric ICD-10-CM codes for each diagnosis.  </a:t>
            </a:r>
          </a:p>
          <a:p>
            <a:pPr marL="324331" indent="-171450">
              <a:buFont typeface="Arial"/>
              <a:buChar char="•"/>
            </a:pPr>
            <a:endParaRPr lang="en-US" sz="600" dirty="0">
              <a:solidFill>
                <a:srgbClr val="000000"/>
              </a:solidFill>
            </a:endParaRPr>
          </a:p>
          <a:p>
            <a:pPr>
              <a:buFont typeface="Arial"/>
              <a:buChar char="•"/>
            </a:pPr>
            <a:r>
              <a:rPr lang="en-US" sz="3000" dirty="0">
                <a:solidFill>
                  <a:srgbClr val="000000"/>
                </a:solidFill>
              </a:rPr>
              <a:t>Alternatively, a coding specialist in the agency may enter the actual numeric ICD-10-CM codes </a:t>
            </a:r>
            <a:r>
              <a:rPr lang="en-US" sz="3000" b="1" dirty="0">
                <a:solidFill>
                  <a:srgbClr val="000000"/>
                </a:solidFill>
              </a:rPr>
              <a:t>as long as </a:t>
            </a:r>
            <a:r>
              <a:rPr lang="en-US" sz="3000" dirty="0">
                <a:solidFill>
                  <a:srgbClr val="000000"/>
                </a:solidFill>
              </a:rPr>
              <a:t>the assessing </a:t>
            </a:r>
            <a:r>
              <a:rPr lang="en-US" sz="3000" b="1" dirty="0">
                <a:solidFill>
                  <a:srgbClr val="000000"/>
                </a:solidFill>
              </a:rPr>
              <a:t>clinician</a:t>
            </a:r>
            <a:r>
              <a:rPr lang="en-US" sz="3000" dirty="0">
                <a:solidFill>
                  <a:srgbClr val="000000"/>
                </a:solidFill>
              </a:rPr>
              <a:t> has determined the primary and secondary (descriptive)diagnoses.</a:t>
            </a:r>
          </a:p>
          <a:p>
            <a:pPr marL="324331" indent="-171450">
              <a:buFont typeface="Arial"/>
              <a:buChar char="•"/>
            </a:pPr>
            <a:endParaRPr lang="en-US" sz="600" dirty="0">
              <a:solidFill>
                <a:srgbClr val="000000"/>
              </a:solidFill>
            </a:endParaRPr>
          </a:p>
          <a:p>
            <a:pPr>
              <a:buFont typeface="Arial"/>
              <a:buChar char="•"/>
            </a:pPr>
            <a:r>
              <a:rPr lang="en-US" sz="3000" dirty="0">
                <a:solidFill>
                  <a:srgbClr val="000000"/>
                </a:solidFill>
              </a:rPr>
              <a:t>In addition, selection of home health diagnoses must be in compliance with Medicare’s rules that must be “</a:t>
            </a:r>
            <a:r>
              <a:rPr lang="en-US" sz="3000" b="1" dirty="0">
                <a:solidFill>
                  <a:srgbClr val="000000"/>
                </a:solidFill>
              </a:rPr>
              <a:t>reasonable and necessary</a:t>
            </a:r>
            <a:r>
              <a:rPr lang="en-US" sz="3000" dirty="0">
                <a:solidFill>
                  <a:srgbClr val="000000"/>
                </a:solidFill>
              </a:rPr>
              <a:t>” for diagnosis or treatment of illness, injury or to improve functioning.</a:t>
            </a:r>
          </a:p>
          <a:p>
            <a:pPr marL="0" indent="0"/>
            <a:endParaRPr lang="en-US" sz="600" dirty="0">
              <a:solidFill>
                <a:srgbClr val="000000"/>
              </a:solidFill>
            </a:endParaRPr>
          </a:p>
          <a:p>
            <a:pPr>
              <a:buFont typeface="Arial"/>
              <a:buChar char="•"/>
            </a:pPr>
            <a:r>
              <a:rPr lang="en-US" sz="3000" dirty="0">
                <a:solidFill>
                  <a:srgbClr val="000000"/>
                </a:solidFill>
              </a:rPr>
              <a:t>Determination of diagnosis is done at each assessment.</a:t>
            </a:r>
          </a:p>
          <a:p>
            <a:pPr marL="152881" indent="0"/>
            <a:endParaRPr lang="en-US" sz="25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72</a:t>
            </a:fld>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37" y="213519"/>
            <a:ext cx="12858301" cy="723728"/>
          </a:xfrm>
        </p:spPr>
        <p:txBody>
          <a:bodyPr>
            <a:normAutofit/>
          </a:bodyPr>
          <a:lstStyle/>
          <a:p>
            <a:pPr algn="ctr"/>
            <a:r>
              <a:rPr lang="en-US" sz="3800" dirty="0">
                <a:solidFill>
                  <a:schemeClr val="accent1"/>
                </a:solidFill>
              </a:rPr>
              <a:t>ICD 10 codes – Valid Codes</a:t>
            </a:r>
          </a:p>
        </p:txBody>
      </p:sp>
      <p:sp>
        <p:nvSpPr>
          <p:cNvPr id="3" name="Content Placeholder 2"/>
          <p:cNvSpPr>
            <a:spLocks noGrp="1"/>
          </p:cNvSpPr>
          <p:nvPr>
            <p:ph idx="1"/>
          </p:nvPr>
        </p:nvSpPr>
        <p:spPr>
          <a:xfrm>
            <a:off x="108971" y="837215"/>
            <a:ext cx="12753747" cy="8498806"/>
          </a:xfrm>
        </p:spPr>
        <p:txBody>
          <a:bodyPr>
            <a:noAutofit/>
          </a:bodyPr>
          <a:lstStyle/>
          <a:p>
            <a:pPr>
              <a:buFont typeface="Arial"/>
              <a:buChar char="•"/>
            </a:pPr>
            <a:r>
              <a:rPr lang="en-US" sz="2800" dirty="0">
                <a:solidFill>
                  <a:srgbClr val="000000"/>
                </a:solidFill>
              </a:rPr>
              <a:t>Valid Codes – must be coded to the full number of characters required for that code.</a:t>
            </a:r>
          </a:p>
          <a:p>
            <a:pPr marL="324331" indent="-171450">
              <a:buFont typeface="Arial"/>
              <a:buChar char="•"/>
            </a:pPr>
            <a:endParaRPr lang="en-US" sz="400" dirty="0">
              <a:solidFill>
                <a:srgbClr val="000000"/>
              </a:solidFill>
            </a:endParaRPr>
          </a:p>
          <a:p>
            <a:pPr>
              <a:buFont typeface="Arial"/>
              <a:buChar char="•"/>
            </a:pPr>
            <a:r>
              <a:rPr lang="en-US" sz="2800" dirty="0">
                <a:solidFill>
                  <a:srgbClr val="000000"/>
                </a:solidFill>
              </a:rPr>
              <a:t>CMS website there is a complete list of all ICD-10 CM valid codes and the code titles, which will help providers who are unsure as to whether an additional 4</a:t>
            </a:r>
            <a:r>
              <a:rPr lang="en-US" sz="2800" baseline="30000" dirty="0">
                <a:solidFill>
                  <a:srgbClr val="000000"/>
                </a:solidFill>
              </a:rPr>
              <a:t>th</a:t>
            </a:r>
            <a:r>
              <a:rPr lang="en-US" sz="2800" dirty="0">
                <a:solidFill>
                  <a:srgbClr val="000000"/>
                </a:solidFill>
              </a:rPr>
              <a:t>, 5</a:t>
            </a:r>
            <a:r>
              <a:rPr lang="en-US" sz="2800" baseline="30000" dirty="0">
                <a:solidFill>
                  <a:srgbClr val="000000"/>
                </a:solidFill>
              </a:rPr>
              <a:t>th</a:t>
            </a:r>
            <a:r>
              <a:rPr lang="en-US" sz="2800" dirty="0">
                <a:solidFill>
                  <a:srgbClr val="000000"/>
                </a:solidFill>
              </a:rPr>
              <a:t>, 6</a:t>
            </a:r>
            <a:r>
              <a:rPr lang="en-US" sz="2800" baseline="30000" dirty="0">
                <a:solidFill>
                  <a:srgbClr val="000000"/>
                </a:solidFill>
              </a:rPr>
              <a:t>th</a:t>
            </a:r>
            <a:r>
              <a:rPr lang="en-US" sz="2800" dirty="0">
                <a:solidFill>
                  <a:srgbClr val="000000"/>
                </a:solidFill>
              </a:rPr>
              <a:t>, or 7</a:t>
            </a:r>
            <a:r>
              <a:rPr lang="en-US" sz="2800" baseline="30000" dirty="0">
                <a:solidFill>
                  <a:srgbClr val="000000"/>
                </a:solidFill>
              </a:rPr>
              <a:t>th</a:t>
            </a:r>
            <a:r>
              <a:rPr lang="en-US" sz="2800" dirty="0">
                <a:solidFill>
                  <a:srgbClr val="000000"/>
                </a:solidFill>
              </a:rPr>
              <a:t> character is needed.  A code with only 3 characters can be valid.</a:t>
            </a:r>
          </a:p>
          <a:p>
            <a:pPr marL="324331" indent="-171450">
              <a:buFont typeface="Arial"/>
              <a:buChar char="•"/>
            </a:pPr>
            <a:endParaRPr lang="en-US" sz="400" dirty="0">
              <a:solidFill>
                <a:srgbClr val="000000"/>
              </a:solidFill>
            </a:endParaRPr>
          </a:p>
          <a:p>
            <a:pPr>
              <a:buFont typeface="Arial"/>
              <a:buChar char="•"/>
            </a:pPr>
            <a:r>
              <a:rPr lang="en-US" sz="2800" dirty="0">
                <a:solidFill>
                  <a:srgbClr val="000000"/>
                </a:solidFill>
              </a:rPr>
              <a:t>All the codes are not the same length.</a:t>
            </a:r>
          </a:p>
          <a:p>
            <a:pPr marL="324331" indent="-171450">
              <a:buFont typeface="Arial"/>
              <a:buChar char="•"/>
            </a:pPr>
            <a:endParaRPr lang="en-US" sz="400" dirty="0">
              <a:solidFill>
                <a:srgbClr val="000000"/>
              </a:solidFill>
            </a:endParaRPr>
          </a:p>
          <a:p>
            <a:pPr>
              <a:buFont typeface="Arial"/>
              <a:buChar char="•"/>
            </a:pPr>
            <a:r>
              <a:rPr lang="en-US" sz="2800" dirty="0">
                <a:solidFill>
                  <a:srgbClr val="000000"/>
                </a:solidFill>
              </a:rPr>
              <a:t>Only codes in a few chapters require </a:t>
            </a:r>
            <a:r>
              <a:rPr lang="en-US" sz="2800" b="1" dirty="0">
                <a:solidFill>
                  <a:srgbClr val="000000"/>
                </a:solidFill>
              </a:rPr>
              <a:t>seven</a:t>
            </a:r>
            <a:r>
              <a:rPr lang="en-US" sz="2800" dirty="0">
                <a:solidFill>
                  <a:srgbClr val="000000"/>
                </a:solidFill>
              </a:rPr>
              <a:t> characters – Obstetrics, injury, musculoskeletal, and external cause codes</a:t>
            </a:r>
          </a:p>
          <a:p>
            <a:pPr marL="324331" indent="-171450">
              <a:buFont typeface="Arial"/>
              <a:buChar char="•"/>
            </a:pPr>
            <a:endParaRPr lang="en-US" sz="400" dirty="0">
              <a:solidFill>
                <a:srgbClr val="000000"/>
              </a:solidFill>
            </a:endParaRPr>
          </a:p>
          <a:p>
            <a:pPr>
              <a:buFont typeface="Arial"/>
              <a:buChar char="•"/>
            </a:pPr>
            <a:r>
              <a:rPr lang="en-US" sz="2800" dirty="0">
                <a:solidFill>
                  <a:srgbClr val="000000"/>
                </a:solidFill>
              </a:rPr>
              <a:t>Codes that end with a dash (</a:t>
            </a:r>
            <a:r>
              <a:rPr lang="en-US" sz="2800" b="1" dirty="0">
                <a:solidFill>
                  <a:srgbClr val="000000"/>
                </a:solidFill>
              </a:rPr>
              <a:t>-</a:t>
            </a:r>
            <a:r>
              <a:rPr lang="en-US" sz="2800" dirty="0">
                <a:solidFill>
                  <a:srgbClr val="000000"/>
                </a:solidFill>
              </a:rPr>
              <a:t>) need additional codes or characters to complete them and or the coding book will tell you.</a:t>
            </a:r>
          </a:p>
          <a:p>
            <a:pPr marL="324331" indent="-171450">
              <a:buFont typeface="Arial"/>
              <a:buChar char="•"/>
            </a:pPr>
            <a:endParaRPr lang="en-US" sz="400" dirty="0">
              <a:solidFill>
                <a:srgbClr val="000000"/>
              </a:solidFill>
            </a:endParaRPr>
          </a:p>
          <a:p>
            <a:pPr>
              <a:buFont typeface="Arial"/>
              <a:buChar char="•"/>
            </a:pPr>
            <a:r>
              <a:rPr lang="en-US" sz="2800" b="1" dirty="0">
                <a:solidFill>
                  <a:srgbClr val="000000"/>
                </a:solidFill>
              </a:rPr>
              <a:t>7</a:t>
            </a:r>
            <a:r>
              <a:rPr lang="en-US" sz="2800" b="1" baseline="30000" dirty="0">
                <a:solidFill>
                  <a:srgbClr val="000000"/>
                </a:solidFill>
              </a:rPr>
              <a:t>th</a:t>
            </a:r>
            <a:r>
              <a:rPr lang="en-US" sz="2800" b="1" dirty="0">
                <a:solidFill>
                  <a:srgbClr val="000000"/>
                </a:solidFill>
              </a:rPr>
              <a:t> Character </a:t>
            </a:r>
            <a:r>
              <a:rPr lang="en-US" sz="2800" dirty="0">
                <a:solidFill>
                  <a:srgbClr val="000000"/>
                </a:solidFill>
              </a:rPr>
              <a:t>– </a:t>
            </a:r>
            <a:r>
              <a:rPr lang="en-US" sz="2800" b="1" dirty="0">
                <a:solidFill>
                  <a:srgbClr val="000000"/>
                </a:solidFill>
              </a:rPr>
              <a:t>Subsequent encounter – “D” </a:t>
            </a:r>
            <a:r>
              <a:rPr lang="en-US" sz="2800" dirty="0">
                <a:solidFill>
                  <a:srgbClr val="000000"/>
                </a:solidFill>
              </a:rPr>
              <a:t>added-after a patient has received active treatment of the condition and is receiving routine care for the condition during </a:t>
            </a:r>
            <a:r>
              <a:rPr lang="en-US" sz="2800" b="1" dirty="0">
                <a:solidFill>
                  <a:srgbClr val="000000"/>
                </a:solidFill>
              </a:rPr>
              <a:t>healing or recovery  -    7</a:t>
            </a:r>
            <a:r>
              <a:rPr lang="en-US" sz="2800" b="1" baseline="30000" dirty="0">
                <a:solidFill>
                  <a:srgbClr val="000000"/>
                </a:solidFill>
              </a:rPr>
              <a:t>th</a:t>
            </a:r>
            <a:r>
              <a:rPr lang="en-US" sz="2800" b="1" dirty="0">
                <a:solidFill>
                  <a:srgbClr val="000000"/>
                </a:solidFill>
              </a:rPr>
              <a:t> Character “A” added = Active Treatment </a:t>
            </a:r>
          </a:p>
          <a:p>
            <a:pPr marL="324331" indent="-171450">
              <a:buFont typeface="Arial"/>
              <a:buChar char="•"/>
            </a:pPr>
            <a:endParaRPr lang="en-US" sz="400" dirty="0">
              <a:solidFill>
                <a:srgbClr val="000000"/>
              </a:solidFill>
            </a:endParaRPr>
          </a:p>
          <a:p>
            <a:pPr>
              <a:buFont typeface="Arial"/>
              <a:buChar char="•"/>
            </a:pPr>
            <a:r>
              <a:rPr lang="en-US" sz="2800" b="1" dirty="0">
                <a:solidFill>
                  <a:srgbClr val="000000"/>
                </a:solidFill>
              </a:rPr>
              <a:t>7</a:t>
            </a:r>
            <a:r>
              <a:rPr lang="en-US" sz="2800" b="1" baseline="30000" dirty="0">
                <a:solidFill>
                  <a:srgbClr val="000000"/>
                </a:solidFill>
              </a:rPr>
              <a:t>th</a:t>
            </a:r>
            <a:r>
              <a:rPr lang="en-US" sz="2800" b="1" dirty="0">
                <a:solidFill>
                  <a:srgbClr val="000000"/>
                </a:solidFill>
              </a:rPr>
              <a:t> Character – Sequela – “S” added </a:t>
            </a:r>
            <a:r>
              <a:rPr lang="en-US" sz="2800" dirty="0">
                <a:solidFill>
                  <a:srgbClr val="000000"/>
                </a:solidFill>
              </a:rPr>
              <a:t>– for </a:t>
            </a:r>
            <a:r>
              <a:rPr lang="en-US" sz="2800" b="1" dirty="0">
                <a:solidFill>
                  <a:srgbClr val="000000"/>
                </a:solidFill>
              </a:rPr>
              <a:t>complications or </a:t>
            </a:r>
            <a:r>
              <a:rPr lang="en-US" sz="2800" dirty="0">
                <a:solidFill>
                  <a:srgbClr val="000000"/>
                </a:solidFill>
              </a:rPr>
              <a:t>conditions that arise as a direct result of a condition (e.g., Scar formation after a burn, Deviated septum due to nasal fracture)</a:t>
            </a:r>
          </a:p>
          <a:p>
            <a:pPr marL="324331" indent="-171450">
              <a:buFont typeface="Arial"/>
              <a:buChar char="•"/>
            </a:pPr>
            <a:endParaRPr lang="en-US" sz="400" dirty="0">
              <a:solidFill>
                <a:srgbClr val="000000"/>
              </a:solidFill>
            </a:endParaRPr>
          </a:p>
          <a:p>
            <a:pPr>
              <a:buFont typeface="Arial"/>
              <a:buChar char="•"/>
            </a:pPr>
            <a:r>
              <a:rPr lang="en-US" sz="2800" dirty="0">
                <a:solidFill>
                  <a:srgbClr val="000000"/>
                </a:solidFill>
              </a:rPr>
              <a:t>Free slide presentation:  </a:t>
            </a:r>
            <a:r>
              <a:rPr lang="en-US" sz="2800" b="1" u="sng" dirty="0">
                <a:solidFill>
                  <a:srgbClr val="000000"/>
                </a:solidFill>
              </a:rPr>
              <a:t>www.cms.gov/npc and You Tube</a:t>
            </a:r>
          </a:p>
          <a:p>
            <a:endParaRPr lang="en-US" sz="24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73</a:t>
            </a:fld>
            <a:endParaRPr lang="en-US" dirty="0"/>
          </a:p>
        </p:txBody>
      </p:sp>
    </p:spTree>
    <p:extLst>
      <p:ext uri="{BB962C8B-B14F-4D97-AF65-F5344CB8AC3E}">
        <p14:creationId xmlns:p14="http://schemas.microsoft.com/office/powerpoint/2010/main" val="166801951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3519"/>
            <a:ext cx="13076238" cy="1356255"/>
          </a:xfrm>
        </p:spPr>
        <p:txBody>
          <a:bodyPr>
            <a:normAutofit/>
          </a:bodyPr>
          <a:lstStyle/>
          <a:p>
            <a:pPr algn="ctr"/>
            <a:r>
              <a:rPr lang="en-US" sz="4000" u="sng" dirty="0">
                <a:solidFill>
                  <a:schemeClr val="accent1"/>
                </a:solidFill>
              </a:rPr>
              <a:t>M1021 Primary Diagnosis C-6</a:t>
            </a:r>
            <a:br>
              <a:rPr lang="en-US" sz="4000" dirty="0">
                <a:solidFill>
                  <a:schemeClr val="accent1"/>
                </a:solidFill>
              </a:rPr>
            </a:br>
            <a:r>
              <a:rPr lang="en-US" sz="4000" u="sng" dirty="0">
                <a:solidFill>
                  <a:schemeClr val="accent1"/>
                </a:solidFill>
              </a:rPr>
              <a:t>Chapter 3</a:t>
            </a:r>
            <a:endParaRPr lang="en-US" sz="4000" dirty="0">
              <a:solidFill>
                <a:schemeClr val="accent1"/>
              </a:solidFill>
            </a:endParaRPr>
          </a:p>
        </p:txBody>
      </p:sp>
      <p:sp>
        <p:nvSpPr>
          <p:cNvPr id="3" name="Content Placeholder 2"/>
          <p:cNvSpPr>
            <a:spLocks noGrp="1"/>
          </p:cNvSpPr>
          <p:nvPr>
            <p:ph idx="1"/>
          </p:nvPr>
        </p:nvSpPr>
        <p:spPr>
          <a:xfrm>
            <a:off x="852091" y="1759178"/>
            <a:ext cx="11768614" cy="6781419"/>
          </a:xfrm>
        </p:spPr>
        <p:txBody>
          <a:bodyPr/>
          <a:lstStyle/>
          <a:p>
            <a:r>
              <a:rPr lang="en-US" sz="4800" dirty="0">
                <a:solidFill>
                  <a:srgbClr val="000000"/>
                </a:solidFill>
              </a:rPr>
              <a:t>The primary diagnosis should be:</a:t>
            </a:r>
          </a:p>
          <a:p>
            <a:pPr marL="152881" indent="0"/>
            <a:endParaRPr lang="en-US" sz="900" dirty="0">
              <a:solidFill>
                <a:srgbClr val="000000"/>
              </a:solidFill>
            </a:endParaRPr>
          </a:p>
          <a:p>
            <a:pPr lvl="1"/>
            <a:r>
              <a:rPr lang="en-US" sz="3200" dirty="0">
                <a:solidFill>
                  <a:srgbClr val="000000"/>
                </a:solidFill>
              </a:rPr>
              <a:t>The diagnosis most related to the patient’s current plan of care.</a:t>
            </a:r>
          </a:p>
          <a:p>
            <a:pPr marL="652294" lvl="1" indent="0">
              <a:buNone/>
            </a:pPr>
            <a:endParaRPr lang="en-US" sz="900" dirty="0">
              <a:solidFill>
                <a:srgbClr val="000000"/>
              </a:solidFill>
            </a:endParaRPr>
          </a:p>
          <a:p>
            <a:pPr lvl="1"/>
            <a:r>
              <a:rPr lang="en-US" sz="3200" dirty="0">
                <a:solidFill>
                  <a:srgbClr val="000000"/>
                </a:solidFill>
              </a:rPr>
              <a:t>The most acute diagnosis and</a:t>
            </a:r>
          </a:p>
          <a:p>
            <a:pPr marL="652294" lvl="1" indent="0">
              <a:buNone/>
            </a:pPr>
            <a:endParaRPr lang="en-US" sz="900" dirty="0">
              <a:solidFill>
                <a:srgbClr val="000000"/>
              </a:solidFill>
            </a:endParaRPr>
          </a:p>
          <a:p>
            <a:pPr lvl="1"/>
            <a:r>
              <a:rPr lang="en-US" sz="3200" dirty="0">
                <a:solidFill>
                  <a:srgbClr val="000000"/>
                </a:solidFill>
              </a:rPr>
              <a:t>Therefore the </a:t>
            </a:r>
            <a:r>
              <a:rPr lang="en-US" sz="3200" b="1" dirty="0">
                <a:solidFill>
                  <a:srgbClr val="000000"/>
                </a:solidFill>
              </a:rPr>
              <a:t>chief reason for providing home care</a:t>
            </a:r>
          </a:p>
          <a:p>
            <a:pPr marL="652294" lvl="1" indent="0">
              <a:buNone/>
            </a:pPr>
            <a:endParaRPr lang="en-US" sz="900" b="1" dirty="0">
              <a:solidFill>
                <a:srgbClr val="000000"/>
              </a:solidFill>
            </a:endParaRPr>
          </a:p>
          <a:p>
            <a:pPr lvl="1"/>
            <a:r>
              <a:rPr lang="en-US" sz="3200" dirty="0">
                <a:solidFill>
                  <a:srgbClr val="000000"/>
                </a:solidFill>
              </a:rPr>
              <a:t>Ensure out of all considerations this is the diagnosis requiring the most intensive </a:t>
            </a:r>
            <a:r>
              <a:rPr lang="en-US" sz="3200" b="1" dirty="0">
                <a:solidFill>
                  <a:srgbClr val="000000"/>
                </a:solidFill>
              </a:rPr>
              <a:t>skilled</a:t>
            </a:r>
            <a:r>
              <a:rPr lang="en-US" sz="3200" dirty="0">
                <a:solidFill>
                  <a:srgbClr val="000000"/>
                </a:solidFill>
              </a:rPr>
              <a:t> services</a:t>
            </a:r>
          </a:p>
          <a:p>
            <a:pPr marL="652294" lvl="1" indent="0">
              <a:buNone/>
            </a:pPr>
            <a:endParaRPr lang="en-US" sz="900" dirty="0">
              <a:solidFill>
                <a:srgbClr val="000000"/>
              </a:solidFill>
            </a:endParaRPr>
          </a:p>
          <a:p>
            <a:pPr lvl="1"/>
            <a:r>
              <a:rPr lang="en-US" sz="3200" dirty="0">
                <a:solidFill>
                  <a:srgbClr val="000000"/>
                </a:solidFill>
              </a:rPr>
              <a:t>Primary diagnosis may or may not relate to the patient’s most recent hospital stay, but </a:t>
            </a:r>
            <a:r>
              <a:rPr lang="en-US" sz="3200" b="1" dirty="0">
                <a:solidFill>
                  <a:srgbClr val="000000"/>
                </a:solidFill>
              </a:rPr>
              <a:t>must relate to the skilled services </a:t>
            </a:r>
            <a:r>
              <a:rPr lang="en-US" sz="3200" dirty="0">
                <a:solidFill>
                  <a:srgbClr val="000000"/>
                </a:solidFill>
              </a:rPr>
              <a:t>(Skilled Nursing, PT, OT, SLP) rendered by the HHA.</a:t>
            </a:r>
          </a:p>
          <a:p>
            <a:endParaRPr lang="en-US" sz="48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74</a:t>
            </a:fld>
            <a:endParaRPr lang="en-US" dirty="0"/>
          </a:p>
        </p:txBody>
      </p:sp>
    </p:spTree>
    <p:extLst>
      <p:ext uri="{BB962C8B-B14F-4D97-AF65-F5344CB8AC3E}">
        <p14:creationId xmlns:p14="http://schemas.microsoft.com/office/powerpoint/2010/main" val="2140015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749" y="247865"/>
            <a:ext cx="11768614" cy="944733"/>
          </a:xfrm>
        </p:spPr>
        <p:txBody>
          <a:bodyPr>
            <a:normAutofit/>
          </a:bodyPr>
          <a:lstStyle/>
          <a:p>
            <a:pPr algn="ctr"/>
            <a:r>
              <a:rPr lang="en-US" sz="4000" u="sng" dirty="0">
                <a:solidFill>
                  <a:schemeClr val="accent1"/>
                </a:solidFill>
              </a:rPr>
              <a:t>M1023 Secondary Diagnosis OASIS C-11 </a:t>
            </a:r>
          </a:p>
        </p:txBody>
      </p:sp>
      <p:sp>
        <p:nvSpPr>
          <p:cNvPr id="3" name="Content Placeholder 2"/>
          <p:cNvSpPr>
            <a:spLocks noGrp="1"/>
          </p:cNvSpPr>
          <p:nvPr>
            <p:ph idx="1"/>
          </p:nvPr>
        </p:nvSpPr>
        <p:spPr>
          <a:xfrm>
            <a:off x="586755" y="1321913"/>
            <a:ext cx="11768614" cy="7953517"/>
          </a:xfrm>
        </p:spPr>
        <p:txBody>
          <a:bodyPr>
            <a:noAutofit/>
          </a:bodyPr>
          <a:lstStyle/>
          <a:p>
            <a:pPr marL="685800" indent="-685800">
              <a:buFont typeface="Arial"/>
              <a:buChar char="•"/>
            </a:pPr>
            <a:r>
              <a:rPr lang="en-US" sz="3200" dirty="0">
                <a:solidFill>
                  <a:srgbClr val="000000"/>
                </a:solidFill>
              </a:rPr>
              <a:t>Secondary Diagnoses </a:t>
            </a:r>
            <a:r>
              <a:rPr lang="en-US" sz="3200" b="1" dirty="0">
                <a:solidFill>
                  <a:srgbClr val="000000"/>
                </a:solidFill>
              </a:rPr>
              <a:t>include</a:t>
            </a:r>
            <a:r>
              <a:rPr lang="en-US" sz="3200" dirty="0">
                <a:solidFill>
                  <a:srgbClr val="000000"/>
                </a:solidFill>
              </a:rPr>
              <a:t> </a:t>
            </a:r>
            <a:r>
              <a:rPr lang="en-US" sz="3200" b="1" dirty="0">
                <a:solidFill>
                  <a:srgbClr val="000000"/>
                </a:solidFill>
              </a:rPr>
              <a:t>coexisting</a:t>
            </a:r>
            <a:r>
              <a:rPr lang="en-US" sz="3200" dirty="0">
                <a:solidFill>
                  <a:srgbClr val="000000"/>
                </a:solidFill>
              </a:rPr>
              <a:t> conditions actively addressed in the patient’s Plan of Care, and any comorbid conditions having the potential to affect the patient’s responsiveness to treatment and rehabilitative prognosis. </a:t>
            </a:r>
          </a:p>
          <a:p>
            <a:pPr marL="685800" indent="-685800">
              <a:buFont typeface="Arial"/>
              <a:buChar char="•"/>
            </a:pPr>
            <a:r>
              <a:rPr lang="en-US" sz="3200" dirty="0">
                <a:solidFill>
                  <a:srgbClr val="000000"/>
                </a:solidFill>
              </a:rPr>
              <a:t>Paint the patient’s diagnostic picture vertically </a:t>
            </a:r>
          </a:p>
          <a:p>
            <a:pPr marL="1109494" lvl="1" indent="-457200"/>
            <a:r>
              <a:rPr lang="en-US" sz="3200" dirty="0">
                <a:solidFill>
                  <a:srgbClr val="000000"/>
                </a:solidFill>
              </a:rPr>
              <a:t>in M1021 and M1023</a:t>
            </a:r>
          </a:p>
          <a:p>
            <a:pPr marL="685800" indent="-685800">
              <a:buFont typeface="Arial"/>
              <a:buChar char="•"/>
            </a:pPr>
            <a:r>
              <a:rPr lang="en-US" sz="3200" dirty="0">
                <a:solidFill>
                  <a:srgbClr val="000000"/>
                </a:solidFill>
              </a:rPr>
              <a:t>Diagnoses </a:t>
            </a:r>
            <a:r>
              <a:rPr lang="en-US" sz="3200" b="1" dirty="0">
                <a:solidFill>
                  <a:srgbClr val="000000"/>
                </a:solidFill>
              </a:rPr>
              <a:t>may change </a:t>
            </a:r>
            <a:r>
              <a:rPr lang="en-US" sz="3200" dirty="0">
                <a:solidFill>
                  <a:srgbClr val="000000"/>
                </a:solidFill>
              </a:rPr>
              <a:t>during the course of the Home Health stay due to change in patients health status or change in focus of home health care.</a:t>
            </a:r>
          </a:p>
          <a:p>
            <a:pPr marL="685800" indent="-685800">
              <a:buFont typeface="Arial"/>
              <a:buChar char="•"/>
            </a:pPr>
            <a:r>
              <a:rPr lang="en-US" sz="3200" dirty="0">
                <a:solidFill>
                  <a:srgbClr val="000000"/>
                </a:solidFill>
              </a:rPr>
              <a:t>At each required OASIS assessment (SOC,ROC, Follow-Up/Recert) the clinician must assess the patient’s clinical status and determine primary and secondary diagnoses based on status and treatment plan at the time of assessment.</a:t>
            </a:r>
          </a:p>
        </p:txBody>
      </p:sp>
      <p:sp>
        <p:nvSpPr>
          <p:cNvPr id="4" name="Slide Number Placeholder 3"/>
          <p:cNvSpPr>
            <a:spLocks noGrp="1"/>
          </p:cNvSpPr>
          <p:nvPr>
            <p:ph type="sldNum" sz="quarter" idx="12"/>
          </p:nvPr>
        </p:nvSpPr>
        <p:spPr/>
        <p:txBody>
          <a:bodyPr/>
          <a:lstStyle/>
          <a:p>
            <a:fld id="{895F941F-37F6-4B1F-AEB2-74CB5EFF426C}" type="slidenum">
              <a:rPr lang="en-US" smtClean="0"/>
              <a:pPr/>
              <a:t>75</a:t>
            </a:fld>
            <a:endParaRPr lang="en-US" dirty="0"/>
          </a:p>
        </p:txBody>
      </p:sp>
      <p:sp>
        <p:nvSpPr>
          <p:cNvPr id="6" name="Up-Down Arrow 5"/>
          <p:cNvSpPr/>
          <p:nvPr/>
        </p:nvSpPr>
        <p:spPr>
          <a:xfrm>
            <a:off x="9423056" y="3337719"/>
            <a:ext cx="435875" cy="1046515"/>
          </a:xfrm>
          <a:prstGeom prst="upDownArrow">
            <a:avLst/>
          </a:prstGeom>
          <a:solidFill>
            <a:srgbClr val="CD092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37" y="213519"/>
            <a:ext cx="12858301" cy="881276"/>
          </a:xfrm>
        </p:spPr>
        <p:txBody>
          <a:bodyPr>
            <a:normAutofit/>
          </a:bodyPr>
          <a:lstStyle/>
          <a:p>
            <a:pPr algn="ctr"/>
            <a:r>
              <a:rPr lang="en-US" sz="4000" u="sng" dirty="0">
                <a:solidFill>
                  <a:schemeClr val="accent1"/>
                </a:solidFill>
              </a:rPr>
              <a:t>M1023 Secondary Diagnosis (OASIS) C-6</a:t>
            </a:r>
          </a:p>
        </p:txBody>
      </p:sp>
      <p:sp>
        <p:nvSpPr>
          <p:cNvPr id="3" name="Content Placeholder 2"/>
          <p:cNvSpPr>
            <a:spLocks noGrp="1"/>
          </p:cNvSpPr>
          <p:nvPr>
            <p:ph idx="1"/>
          </p:nvPr>
        </p:nvSpPr>
        <p:spPr>
          <a:xfrm>
            <a:off x="137319" y="1356519"/>
            <a:ext cx="12535809" cy="7772400"/>
          </a:xfrm>
        </p:spPr>
        <p:txBody>
          <a:bodyPr>
            <a:noAutofit/>
          </a:bodyPr>
          <a:lstStyle/>
          <a:p>
            <a:pPr>
              <a:buFont typeface="Arial"/>
              <a:buChar char="•"/>
            </a:pPr>
            <a:r>
              <a:rPr lang="en-US" sz="2900" dirty="0">
                <a:solidFill>
                  <a:srgbClr val="000000"/>
                </a:solidFill>
              </a:rPr>
              <a:t>The order that secondary diagnoses are entered should be determined by the degree they impact the patient’s health and need for healthcare, </a:t>
            </a:r>
            <a:r>
              <a:rPr lang="en-US" sz="2900" b="1" dirty="0">
                <a:solidFill>
                  <a:srgbClr val="000000"/>
                </a:solidFill>
              </a:rPr>
              <a:t>rather</a:t>
            </a:r>
            <a:r>
              <a:rPr lang="en-US" sz="2900" dirty="0">
                <a:solidFill>
                  <a:srgbClr val="000000"/>
                </a:solidFill>
              </a:rPr>
              <a:t> </a:t>
            </a:r>
            <a:r>
              <a:rPr lang="en-US" sz="2900" b="1" dirty="0">
                <a:solidFill>
                  <a:srgbClr val="000000"/>
                </a:solidFill>
              </a:rPr>
              <a:t>than</a:t>
            </a:r>
            <a:r>
              <a:rPr lang="en-US" sz="2900" dirty="0">
                <a:solidFill>
                  <a:srgbClr val="000000"/>
                </a:solidFill>
              </a:rPr>
              <a:t> the degree of symptom control.</a:t>
            </a:r>
          </a:p>
          <a:p>
            <a:pPr>
              <a:buFont typeface="Arial"/>
              <a:buChar char="•"/>
            </a:pPr>
            <a:r>
              <a:rPr lang="en-US" sz="2900" dirty="0">
                <a:solidFill>
                  <a:srgbClr val="000000"/>
                </a:solidFill>
              </a:rPr>
              <a:t>Secondary diagnoses include coexisting conditions actively addressed in the patient’s Plan of Care AND any comorbid conditions having the potential to  affect the patient’s responsiveness to treatment or rehab prognosis.</a:t>
            </a:r>
          </a:p>
          <a:p>
            <a:pPr marL="0" indent="0"/>
            <a:endParaRPr lang="en-US" sz="1000" dirty="0">
              <a:solidFill>
                <a:srgbClr val="000000"/>
              </a:solidFill>
            </a:endParaRPr>
          </a:p>
          <a:p>
            <a:pPr>
              <a:buFont typeface="Arial"/>
              <a:buChar char="•"/>
            </a:pPr>
            <a:r>
              <a:rPr lang="en-US" sz="2900" b="1" dirty="0">
                <a:solidFill>
                  <a:srgbClr val="000000"/>
                </a:solidFill>
              </a:rPr>
              <a:t>Example:  </a:t>
            </a:r>
            <a:r>
              <a:rPr lang="en-US" sz="2900" dirty="0">
                <a:solidFill>
                  <a:srgbClr val="000000"/>
                </a:solidFill>
              </a:rPr>
              <a:t>If a patient is receiving home health care for Type 2 diabetes which is “controlled with difficulty”, this diagnosis would be listed above a diagnosis of a fungal infection of a toenail that is receiving treatment, even if the fungal infection is “poorly controlled”.</a:t>
            </a:r>
          </a:p>
          <a:p>
            <a:pPr marL="0" indent="0"/>
            <a:endParaRPr lang="en-US" sz="1000" dirty="0">
              <a:solidFill>
                <a:srgbClr val="000000"/>
              </a:solidFill>
            </a:endParaRPr>
          </a:p>
          <a:p>
            <a:pPr>
              <a:buFont typeface="Arial"/>
              <a:buChar char="•"/>
            </a:pPr>
            <a:r>
              <a:rPr lang="en-US" sz="2900" dirty="0">
                <a:solidFill>
                  <a:srgbClr val="000000"/>
                </a:solidFill>
              </a:rPr>
              <a:t>Skilled services are used in judging the relevancy of a diagnosis to the plan of care and to the OASIS.</a:t>
            </a:r>
          </a:p>
          <a:p>
            <a:pPr>
              <a:buFont typeface="Arial"/>
              <a:buChar char="•"/>
            </a:pPr>
            <a:r>
              <a:rPr lang="en-US" sz="2900" dirty="0">
                <a:solidFill>
                  <a:srgbClr val="000000"/>
                </a:solidFill>
              </a:rPr>
              <a:t>Diagnoses should be excluded if they are resolved or do not impact skilled services provided by the HHA.</a:t>
            </a:r>
          </a:p>
          <a:p>
            <a:pPr marL="0" indent="0"/>
            <a:endParaRPr lang="en-US" sz="1000" dirty="0">
              <a:solidFill>
                <a:srgbClr val="000000"/>
              </a:solidFill>
            </a:endParaRPr>
          </a:p>
          <a:p>
            <a:pPr marL="1058131" lvl="1" indent="-342900">
              <a:buFont typeface="Lucida Grande"/>
              <a:buChar char="‑"/>
            </a:pPr>
            <a:r>
              <a:rPr lang="en-US" sz="2900" b="1" dirty="0">
                <a:solidFill>
                  <a:srgbClr val="000000"/>
                </a:solidFill>
              </a:rPr>
              <a:t>Example:</a:t>
            </a:r>
            <a:r>
              <a:rPr lang="en-US" sz="2900" dirty="0">
                <a:solidFill>
                  <a:srgbClr val="000000"/>
                </a:solidFill>
              </a:rPr>
              <a:t>  A resolved condition is cholecystitis following a cholecystectomy.</a:t>
            </a:r>
          </a:p>
        </p:txBody>
      </p:sp>
      <p:sp>
        <p:nvSpPr>
          <p:cNvPr id="4" name="Slide Number Placeholder 3"/>
          <p:cNvSpPr>
            <a:spLocks noGrp="1"/>
          </p:cNvSpPr>
          <p:nvPr>
            <p:ph type="sldNum" sz="quarter" idx="12"/>
          </p:nvPr>
        </p:nvSpPr>
        <p:spPr/>
        <p:txBody>
          <a:bodyPr/>
          <a:lstStyle/>
          <a:p>
            <a:fld id="{895F941F-37F6-4B1F-AEB2-74CB5EFF426C}" type="slidenum">
              <a:rPr lang="en-US" smtClean="0"/>
              <a:pPr/>
              <a:t>76</a:t>
            </a:fld>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7" y="235792"/>
            <a:ext cx="13076238" cy="1196927"/>
          </a:xfrm>
          <a:solidFill>
            <a:schemeClr val="accent5">
              <a:lumMod val="10000"/>
              <a:lumOff val="90000"/>
            </a:schemeClr>
          </a:solidFill>
        </p:spPr>
        <p:txBody>
          <a:bodyPr>
            <a:normAutofit fontScale="90000"/>
          </a:bodyPr>
          <a:lstStyle/>
          <a:p>
            <a:r>
              <a:rPr lang="en-US" sz="3800" dirty="0">
                <a:solidFill>
                  <a:schemeClr val="accent1"/>
                </a:solidFill>
              </a:rPr>
              <a:t>M1021/1023 - OASIS</a:t>
            </a:r>
            <a:br>
              <a:rPr lang="en-US" sz="3800" dirty="0">
                <a:solidFill>
                  <a:schemeClr val="accent1"/>
                </a:solidFill>
              </a:rPr>
            </a:br>
            <a:r>
              <a:rPr lang="en-US" sz="3800" dirty="0">
                <a:solidFill>
                  <a:schemeClr val="accent1"/>
                </a:solidFill>
              </a:rPr>
              <a:t>Patient Tracking and Diagnoses C-5</a:t>
            </a:r>
          </a:p>
        </p:txBody>
      </p:sp>
      <p:sp>
        <p:nvSpPr>
          <p:cNvPr id="3" name="Slide Number Placeholder 2"/>
          <p:cNvSpPr>
            <a:spLocks noGrp="1"/>
          </p:cNvSpPr>
          <p:nvPr>
            <p:ph type="sldNum" sz="quarter" idx="10"/>
          </p:nvPr>
        </p:nvSpPr>
        <p:spPr>
          <a:xfrm>
            <a:off x="5829824" y="9000032"/>
            <a:ext cx="1416592" cy="418606"/>
          </a:xfrm>
        </p:spPr>
        <p:txBody>
          <a:bodyPr/>
          <a:lstStyle/>
          <a:p>
            <a:pPr>
              <a:defRPr/>
            </a:pPr>
            <a:fld id="{54CD361E-E8DD-4871-90D3-BDABBD61BBEB}" type="slidenum">
              <a:rPr lang="en-US" smtClean="0"/>
              <a:pPr>
                <a:defRPr/>
              </a:pPr>
              <a:t>77</a:t>
            </a:fld>
            <a:endParaRPr lang="en-US" dirty="0"/>
          </a:p>
        </p:txBody>
      </p:sp>
      <p:pic>
        <p:nvPicPr>
          <p:cNvPr id="6" name="Picture 5">
            <a:extLst>
              <a:ext uri="{FF2B5EF4-FFF2-40B4-BE49-F238E27FC236}">
                <a16:creationId xmlns:a16="http://schemas.microsoft.com/office/drawing/2014/main" id="{BD66A15F-8AB6-40EE-AE29-F8C75BE8EEF8}"/>
              </a:ext>
            </a:extLst>
          </p:cNvPr>
          <p:cNvPicPr>
            <a:picLocks noChangeAspect="1"/>
          </p:cNvPicPr>
          <p:nvPr/>
        </p:nvPicPr>
        <p:blipFill>
          <a:blip r:embed="rId3"/>
          <a:stretch>
            <a:fillRect/>
          </a:stretch>
        </p:blipFill>
        <p:spPr>
          <a:xfrm>
            <a:off x="213519" y="1432720"/>
            <a:ext cx="12649200" cy="7763444"/>
          </a:xfrm>
          <a:prstGeom prst="rect">
            <a:avLst/>
          </a:prstGeom>
        </p:spPr>
      </p:pic>
    </p:spTree>
    <p:extLst>
      <p:ext uri="{BB962C8B-B14F-4D97-AF65-F5344CB8AC3E}">
        <p14:creationId xmlns:p14="http://schemas.microsoft.com/office/powerpoint/2010/main" val="25713466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5818B-A6BD-4BC9-BBAF-1A1CAF654F41}"/>
              </a:ext>
            </a:extLst>
          </p:cNvPr>
          <p:cNvSpPr>
            <a:spLocks noGrp="1"/>
          </p:cNvSpPr>
          <p:nvPr>
            <p:ph type="title"/>
          </p:nvPr>
        </p:nvSpPr>
        <p:spPr>
          <a:xfrm>
            <a:off x="377101" y="526484"/>
            <a:ext cx="12322035" cy="860148"/>
          </a:xfrm>
        </p:spPr>
        <p:txBody>
          <a:bodyPr/>
          <a:lstStyle/>
          <a:p>
            <a:pPr algn="ctr"/>
            <a:r>
              <a:rPr lang="en-US" dirty="0"/>
              <a:t>Column 2 – a.</a:t>
            </a:r>
          </a:p>
        </p:txBody>
      </p:sp>
      <p:pic>
        <p:nvPicPr>
          <p:cNvPr id="5" name="Content Placeholder 4">
            <a:extLst>
              <a:ext uri="{FF2B5EF4-FFF2-40B4-BE49-F238E27FC236}">
                <a16:creationId xmlns:a16="http://schemas.microsoft.com/office/drawing/2014/main" id="{9EE6A035-BA1B-43E9-9A38-9C59C6B8ADE4}"/>
              </a:ext>
            </a:extLst>
          </p:cNvPr>
          <p:cNvPicPr>
            <a:picLocks noGrp="1" noChangeAspect="1"/>
          </p:cNvPicPr>
          <p:nvPr>
            <p:ph idx="1"/>
          </p:nvPr>
        </p:nvPicPr>
        <p:blipFill>
          <a:blip r:embed="rId3"/>
          <a:stretch>
            <a:fillRect/>
          </a:stretch>
        </p:blipFill>
        <p:spPr>
          <a:xfrm>
            <a:off x="539337" y="1386632"/>
            <a:ext cx="12159799" cy="7505521"/>
          </a:xfrm>
          <a:prstGeom prst="rect">
            <a:avLst/>
          </a:prstGeom>
        </p:spPr>
      </p:pic>
      <p:sp>
        <p:nvSpPr>
          <p:cNvPr id="4" name="Slide Number Placeholder 3">
            <a:extLst>
              <a:ext uri="{FF2B5EF4-FFF2-40B4-BE49-F238E27FC236}">
                <a16:creationId xmlns:a16="http://schemas.microsoft.com/office/drawing/2014/main" id="{1F44A901-2104-4A3A-A479-2ADB83380B78}"/>
              </a:ext>
            </a:extLst>
          </p:cNvPr>
          <p:cNvSpPr>
            <a:spLocks noGrp="1"/>
          </p:cNvSpPr>
          <p:nvPr>
            <p:ph type="sldNum" sz="quarter" idx="12"/>
          </p:nvPr>
        </p:nvSpPr>
        <p:spPr/>
        <p:txBody>
          <a:bodyPr/>
          <a:lstStyle/>
          <a:p>
            <a:fld id="{895F941F-37F6-4B1F-AEB2-74CB5EFF426C}" type="slidenum">
              <a:rPr lang="en-US" smtClean="0"/>
              <a:pPr/>
              <a:t>78</a:t>
            </a:fld>
            <a:endParaRPr lang="en-US" dirty="0"/>
          </a:p>
        </p:txBody>
      </p:sp>
      <p:sp>
        <p:nvSpPr>
          <p:cNvPr id="6" name="Arrow: Right 5">
            <a:extLst>
              <a:ext uri="{FF2B5EF4-FFF2-40B4-BE49-F238E27FC236}">
                <a16:creationId xmlns:a16="http://schemas.microsoft.com/office/drawing/2014/main" id="{AB6FCBEE-4C81-4CD8-8E04-563DD467909E}"/>
              </a:ext>
            </a:extLst>
          </p:cNvPr>
          <p:cNvSpPr/>
          <p:nvPr/>
        </p:nvSpPr>
        <p:spPr>
          <a:xfrm>
            <a:off x="4248321" y="3140678"/>
            <a:ext cx="914400" cy="609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Bent Arrow 4">
            <a:extLst>
              <a:ext uri="{FF2B5EF4-FFF2-40B4-BE49-F238E27FC236}">
                <a16:creationId xmlns:a16="http://schemas.microsoft.com/office/drawing/2014/main" id="{2E1FF602-7DC6-4A59-94C8-BA77A14D77C9}"/>
              </a:ext>
            </a:extLst>
          </p:cNvPr>
          <p:cNvSpPr/>
          <p:nvPr/>
        </p:nvSpPr>
        <p:spPr>
          <a:xfrm rot="16200000">
            <a:off x="7725074" y="3412611"/>
            <a:ext cx="609598" cy="674097"/>
          </a:xfrm>
          <a:prstGeom prst="bentArrow">
            <a:avLst>
              <a:gd name="adj1" fmla="val 25000"/>
              <a:gd name="adj2" fmla="val 25000"/>
              <a:gd name="adj3" fmla="val 25000"/>
              <a:gd name="adj4" fmla="val 43750"/>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a:solidFill>
                <a:schemeClr val="tx1"/>
              </a:solidFill>
            </a:endParaRPr>
          </a:p>
        </p:txBody>
      </p:sp>
      <p:sp>
        <p:nvSpPr>
          <p:cNvPr id="8" name="Bent Arrow 4">
            <a:extLst>
              <a:ext uri="{FF2B5EF4-FFF2-40B4-BE49-F238E27FC236}">
                <a16:creationId xmlns:a16="http://schemas.microsoft.com/office/drawing/2014/main" id="{AFC1DDFB-1994-4BA4-92DE-DE3208BE1CB2}"/>
              </a:ext>
            </a:extLst>
          </p:cNvPr>
          <p:cNvSpPr/>
          <p:nvPr/>
        </p:nvSpPr>
        <p:spPr>
          <a:xfrm rot="16200000">
            <a:off x="10929116" y="3687547"/>
            <a:ext cx="609596" cy="674098"/>
          </a:xfrm>
          <a:prstGeom prst="ben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a:solidFill>
                <a:schemeClr val="tx1"/>
              </a:solidFill>
            </a:endParaRPr>
          </a:p>
        </p:txBody>
      </p:sp>
      <p:graphicFrame>
        <p:nvGraphicFramePr>
          <p:cNvPr id="3" name="Table 2">
            <a:extLst>
              <a:ext uri="{FF2B5EF4-FFF2-40B4-BE49-F238E27FC236}">
                <a16:creationId xmlns:a16="http://schemas.microsoft.com/office/drawing/2014/main" id="{C96F4552-5E46-446A-8C6F-37340F4764F3}"/>
              </a:ext>
            </a:extLst>
          </p:cNvPr>
          <p:cNvGraphicFramePr>
            <a:graphicFrameLocks noGrp="1"/>
          </p:cNvGraphicFramePr>
          <p:nvPr>
            <p:extLst>
              <p:ext uri="{D42A27DB-BD31-4B8C-83A1-F6EECF244321}">
                <p14:modId xmlns:p14="http://schemas.microsoft.com/office/powerpoint/2010/main" val="3405416558"/>
              </p:ext>
            </p:extLst>
          </p:nvPr>
        </p:nvGraphicFramePr>
        <p:xfrm>
          <a:off x="1889919" y="8637430"/>
          <a:ext cx="8717492" cy="853440"/>
        </p:xfrm>
        <a:graphic>
          <a:graphicData uri="http://schemas.openxmlformats.org/drawingml/2006/table">
            <a:tbl>
              <a:tblPr firstRow="1" bandRow="1">
                <a:tableStyleId>{5C22544A-7EE6-4342-B048-85BDC9FD1C3A}</a:tableStyleId>
              </a:tblPr>
              <a:tblGrid>
                <a:gridCol w="8717492">
                  <a:extLst>
                    <a:ext uri="{9D8B030D-6E8A-4147-A177-3AD203B41FA5}">
                      <a16:colId xmlns:a16="http://schemas.microsoft.com/office/drawing/2014/main" val="4209099834"/>
                    </a:ext>
                  </a:extLst>
                </a:gridCol>
              </a:tblGrid>
              <a:tr h="848431">
                <a:tc>
                  <a:txBody>
                    <a:bodyPr/>
                    <a:lstStyle/>
                    <a:p>
                      <a:r>
                        <a:rPr lang="en-US" dirty="0"/>
                        <a:t> M1023 IDC-10 code if you coded VWXY do not complete the symptom control for those.</a:t>
                      </a:r>
                    </a:p>
                  </a:txBody>
                  <a:tcPr/>
                </a:tc>
                <a:extLst>
                  <a:ext uri="{0D108BD9-81ED-4DB2-BD59-A6C34878D82A}">
                    <a16:rowId xmlns:a16="http://schemas.microsoft.com/office/drawing/2014/main" val="1155439673"/>
                  </a:ext>
                </a:extLst>
              </a:tr>
            </a:tbl>
          </a:graphicData>
        </a:graphic>
      </p:graphicFrame>
    </p:spTree>
    <p:extLst>
      <p:ext uri="{BB962C8B-B14F-4D97-AF65-F5344CB8AC3E}">
        <p14:creationId xmlns:p14="http://schemas.microsoft.com/office/powerpoint/2010/main" val="39647066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907" y="247862"/>
            <a:ext cx="12749332" cy="947371"/>
          </a:xfrm>
        </p:spPr>
        <p:txBody>
          <a:bodyPr>
            <a:normAutofit/>
          </a:bodyPr>
          <a:lstStyle/>
          <a:p>
            <a:pPr algn="ctr"/>
            <a:r>
              <a:rPr lang="en-US" sz="4400" u="sng" dirty="0">
                <a:solidFill>
                  <a:schemeClr val="accent1"/>
                </a:solidFill>
              </a:rPr>
              <a:t>OASIS  Diagnosis  Symptom  Control  Rating  C-7</a:t>
            </a:r>
          </a:p>
        </p:txBody>
      </p:sp>
      <p:sp>
        <p:nvSpPr>
          <p:cNvPr id="3" name="Content Placeholder 2"/>
          <p:cNvSpPr>
            <a:spLocks noGrp="1"/>
          </p:cNvSpPr>
          <p:nvPr>
            <p:ph idx="1"/>
          </p:nvPr>
        </p:nvSpPr>
        <p:spPr>
          <a:xfrm>
            <a:off x="823119" y="1204119"/>
            <a:ext cx="11768614" cy="6466365"/>
          </a:xfrm>
        </p:spPr>
        <p:txBody>
          <a:bodyPr>
            <a:noAutofit/>
          </a:bodyPr>
          <a:lstStyle/>
          <a:p>
            <a:r>
              <a:rPr lang="en-US" sz="4800" b="1" dirty="0">
                <a:solidFill>
                  <a:srgbClr val="000000"/>
                </a:solidFill>
              </a:rPr>
              <a:t>Symptom Control Ratings Defined:</a:t>
            </a:r>
          </a:p>
          <a:p>
            <a:pPr marL="152881" indent="0"/>
            <a:endParaRPr lang="en-US" sz="900" b="1" dirty="0">
              <a:solidFill>
                <a:srgbClr val="000000"/>
              </a:solidFill>
            </a:endParaRPr>
          </a:p>
          <a:p>
            <a:pPr marL="1081088" indent="-796925"/>
            <a:r>
              <a:rPr lang="en-US" sz="3600" b="1" dirty="0">
                <a:solidFill>
                  <a:srgbClr val="000000"/>
                </a:solidFill>
              </a:rPr>
              <a:t>  0 – </a:t>
            </a:r>
            <a:r>
              <a:rPr lang="en-US" sz="3600" dirty="0">
                <a:solidFill>
                  <a:srgbClr val="000000"/>
                </a:solidFill>
              </a:rPr>
              <a:t>Asymptomatic, no treatment needed at this time</a:t>
            </a:r>
          </a:p>
          <a:p>
            <a:pPr marL="1081088" indent="-796925"/>
            <a:r>
              <a:rPr lang="en-US" sz="3600" b="1" dirty="0">
                <a:solidFill>
                  <a:srgbClr val="000000"/>
                </a:solidFill>
              </a:rPr>
              <a:t>  1 – </a:t>
            </a:r>
            <a:r>
              <a:rPr lang="en-US" sz="3600" dirty="0">
                <a:solidFill>
                  <a:srgbClr val="000000"/>
                </a:solidFill>
              </a:rPr>
              <a:t>Symptoms well controlled with current therapy</a:t>
            </a:r>
          </a:p>
          <a:p>
            <a:pPr marL="1081088" indent="-796925"/>
            <a:r>
              <a:rPr lang="en-US" sz="3600" b="1" dirty="0">
                <a:solidFill>
                  <a:srgbClr val="000000"/>
                </a:solidFill>
              </a:rPr>
              <a:t>  2 – </a:t>
            </a:r>
            <a:r>
              <a:rPr lang="en-US" sz="3600" dirty="0">
                <a:solidFill>
                  <a:srgbClr val="000000"/>
                </a:solidFill>
              </a:rPr>
              <a:t>Symptoms controlled with difficulty, affecting daily functioning; patient needs ongoing monitoring</a:t>
            </a:r>
          </a:p>
          <a:p>
            <a:pPr marL="1081088" indent="-796925"/>
            <a:r>
              <a:rPr lang="en-US" sz="3600" b="1" dirty="0">
                <a:solidFill>
                  <a:srgbClr val="000000"/>
                </a:solidFill>
              </a:rPr>
              <a:t>*3 – </a:t>
            </a:r>
            <a:r>
              <a:rPr lang="en-US" sz="3600" dirty="0">
                <a:solidFill>
                  <a:srgbClr val="000000"/>
                </a:solidFill>
              </a:rPr>
              <a:t>Symptoms poorly controlled; patient needs frequent  adjustment in treatment and dose monitoring</a:t>
            </a:r>
          </a:p>
          <a:p>
            <a:pPr marL="1081088" indent="-796925"/>
            <a:r>
              <a:rPr lang="en-US" sz="3600" b="1" dirty="0">
                <a:solidFill>
                  <a:srgbClr val="000000"/>
                </a:solidFill>
              </a:rPr>
              <a:t>*4 – </a:t>
            </a:r>
            <a:r>
              <a:rPr lang="en-US" sz="3600" dirty="0">
                <a:solidFill>
                  <a:srgbClr val="000000"/>
                </a:solidFill>
              </a:rPr>
              <a:t>Symptoms poorly controlled; history of re-hospitalizations</a:t>
            </a:r>
          </a:p>
          <a:p>
            <a:pPr marL="304347" indent="0"/>
            <a:endParaRPr lang="en-US" sz="1000" b="1" dirty="0">
              <a:solidFill>
                <a:srgbClr val="000000"/>
              </a:solidFill>
            </a:endParaRPr>
          </a:p>
          <a:p>
            <a:pPr marL="571500" indent="-571500">
              <a:buFont typeface="Arial"/>
              <a:buChar char="•"/>
              <a:tabLst>
                <a:tab pos="53975" algn="l"/>
              </a:tabLst>
            </a:pPr>
            <a:r>
              <a:rPr lang="en-US" sz="3600" dirty="0">
                <a:solidFill>
                  <a:srgbClr val="000000"/>
                </a:solidFill>
              </a:rPr>
              <a:t>The symptom control rating should not be used to determine the sequencing of the diagnoses.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79</a:t>
            </a:fld>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76" y="165241"/>
            <a:ext cx="11768614" cy="735428"/>
          </a:xfrm>
        </p:spPr>
        <p:txBody>
          <a:bodyPr>
            <a:noAutofit/>
          </a:bodyPr>
          <a:lstStyle/>
          <a:p>
            <a:pPr algn="ctr"/>
            <a:r>
              <a:rPr lang="en-US" sz="4000" u="sng" dirty="0">
                <a:solidFill>
                  <a:schemeClr val="accent1"/>
                </a:solidFill>
              </a:rPr>
              <a:t>M0150 Current Payment Source A-17</a:t>
            </a:r>
          </a:p>
        </p:txBody>
      </p:sp>
      <p:sp>
        <p:nvSpPr>
          <p:cNvPr id="3" name="Content Placeholder 2"/>
          <p:cNvSpPr>
            <a:spLocks noGrp="1"/>
          </p:cNvSpPr>
          <p:nvPr>
            <p:ph idx="1"/>
          </p:nvPr>
        </p:nvSpPr>
        <p:spPr>
          <a:xfrm>
            <a:off x="251466" y="1074055"/>
            <a:ext cx="11986552" cy="6857430"/>
          </a:xfrm>
        </p:spPr>
        <p:txBody>
          <a:bodyPr>
            <a:normAutofit lnSpcReduction="10000"/>
          </a:bodyPr>
          <a:lstStyle/>
          <a:p>
            <a:pPr>
              <a:buNone/>
            </a:pPr>
            <a:r>
              <a:rPr lang="en-US" sz="2800" b="1" dirty="0">
                <a:solidFill>
                  <a:srgbClr val="000000"/>
                </a:solidFill>
              </a:rPr>
              <a:t>(M0150) Current Payment Source for Home Care: </a:t>
            </a:r>
            <a:r>
              <a:rPr lang="en-US" sz="2800" dirty="0">
                <a:solidFill>
                  <a:srgbClr val="000000"/>
                </a:solidFill>
              </a:rPr>
              <a:t>(Mark all that apply.)</a:t>
            </a:r>
          </a:p>
          <a:p>
            <a:pPr>
              <a:buNone/>
            </a:pPr>
            <a:endParaRPr lang="en-US" sz="800" dirty="0">
              <a:solidFill>
                <a:srgbClr val="000000"/>
              </a:solidFill>
            </a:endParaRPr>
          </a:p>
          <a:p>
            <a:pPr marL="637004" indent="0">
              <a:buClrTx/>
              <a:buFont typeface="Wingdings" pitchFamily="2" charset="2"/>
              <a:buChar char="q"/>
            </a:pPr>
            <a:r>
              <a:rPr lang="en-US" sz="2800" dirty="0">
                <a:solidFill>
                  <a:srgbClr val="000000"/>
                </a:solidFill>
              </a:rPr>
              <a:t>  0 – None; no charge for current services</a:t>
            </a:r>
          </a:p>
          <a:p>
            <a:pPr marL="637004" indent="0">
              <a:buClrTx/>
              <a:buFont typeface="Wingdings" pitchFamily="2" charset="2"/>
              <a:buChar char="q"/>
            </a:pPr>
            <a:r>
              <a:rPr lang="en-US" sz="2800" dirty="0">
                <a:solidFill>
                  <a:srgbClr val="000000"/>
                </a:solidFill>
              </a:rPr>
              <a:t>  1 – Medicare (traditional fee-for-service)</a:t>
            </a:r>
          </a:p>
          <a:p>
            <a:pPr marL="637004" indent="0">
              <a:buClrTx/>
              <a:buFont typeface="Wingdings" pitchFamily="2" charset="2"/>
              <a:buChar char="q"/>
            </a:pPr>
            <a:r>
              <a:rPr lang="en-US" sz="2400" dirty="0">
                <a:solidFill>
                  <a:srgbClr val="000000"/>
                </a:solidFill>
              </a:rPr>
              <a:t>   </a:t>
            </a:r>
            <a:r>
              <a:rPr lang="en-US" sz="2800" dirty="0">
                <a:solidFill>
                  <a:srgbClr val="000000"/>
                </a:solidFill>
              </a:rPr>
              <a:t>2 – Medicare (HMO/managed care/Advantage plan)</a:t>
            </a:r>
          </a:p>
          <a:p>
            <a:pPr marL="637004" indent="0">
              <a:buClrTx/>
              <a:buFont typeface="Wingdings" pitchFamily="2" charset="2"/>
              <a:buChar char="q"/>
            </a:pPr>
            <a:r>
              <a:rPr lang="en-US" sz="2800" dirty="0">
                <a:solidFill>
                  <a:srgbClr val="000000"/>
                </a:solidFill>
              </a:rPr>
              <a:t>  3 – Medicaid (traditional fee-for-service)</a:t>
            </a:r>
          </a:p>
          <a:p>
            <a:pPr marL="637004" indent="0">
              <a:buClrTx/>
              <a:buFont typeface="Wingdings" pitchFamily="2" charset="2"/>
              <a:buChar char="q"/>
            </a:pPr>
            <a:r>
              <a:rPr lang="en-US" sz="2400" dirty="0">
                <a:solidFill>
                  <a:srgbClr val="000000"/>
                </a:solidFill>
              </a:rPr>
              <a:t>   </a:t>
            </a:r>
            <a:r>
              <a:rPr lang="en-US" sz="2800" dirty="0">
                <a:solidFill>
                  <a:srgbClr val="000000"/>
                </a:solidFill>
              </a:rPr>
              <a:t>4 – Medicaid (HMO/managed care)</a:t>
            </a:r>
          </a:p>
          <a:p>
            <a:pPr marL="637004" indent="0">
              <a:buClrTx/>
              <a:buFont typeface="Wingdings" pitchFamily="2" charset="2"/>
              <a:buChar char="q"/>
            </a:pPr>
            <a:r>
              <a:rPr lang="en-US" sz="2400" dirty="0">
                <a:solidFill>
                  <a:srgbClr val="000000"/>
                </a:solidFill>
              </a:rPr>
              <a:t>   </a:t>
            </a:r>
            <a:r>
              <a:rPr lang="en-US" sz="2800" dirty="0">
                <a:solidFill>
                  <a:srgbClr val="000000"/>
                </a:solidFill>
              </a:rPr>
              <a:t>5 – Workers’ compensation</a:t>
            </a:r>
          </a:p>
          <a:p>
            <a:pPr marL="637004" indent="0">
              <a:buClrTx/>
              <a:buFont typeface="Wingdings" pitchFamily="2" charset="2"/>
              <a:buChar char="q"/>
            </a:pPr>
            <a:r>
              <a:rPr lang="en-US" sz="2400" dirty="0">
                <a:solidFill>
                  <a:srgbClr val="000000"/>
                </a:solidFill>
              </a:rPr>
              <a:t>   </a:t>
            </a:r>
            <a:r>
              <a:rPr lang="en-US" sz="2800" dirty="0">
                <a:solidFill>
                  <a:srgbClr val="000000"/>
                </a:solidFill>
              </a:rPr>
              <a:t>6 – Title programs (</a:t>
            </a:r>
            <a:r>
              <a:rPr lang="en-US" sz="2800" b="1" dirty="0">
                <a:solidFill>
                  <a:srgbClr val="000000"/>
                </a:solidFill>
              </a:rPr>
              <a:t>for example</a:t>
            </a:r>
            <a:r>
              <a:rPr lang="en-US" sz="2800" dirty="0">
                <a:solidFill>
                  <a:srgbClr val="000000"/>
                </a:solidFill>
              </a:rPr>
              <a:t>, Title III, V, or XX)</a:t>
            </a:r>
          </a:p>
          <a:p>
            <a:pPr marL="637004" indent="0">
              <a:buClrTx/>
              <a:buFont typeface="Wingdings" pitchFamily="2" charset="2"/>
              <a:buChar char="q"/>
            </a:pPr>
            <a:r>
              <a:rPr lang="en-US" sz="2800" dirty="0">
                <a:solidFill>
                  <a:srgbClr val="000000"/>
                </a:solidFill>
              </a:rPr>
              <a:t>  7 – Other government (</a:t>
            </a:r>
            <a:r>
              <a:rPr lang="en-US" sz="2800" b="1" dirty="0">
                <a:solidFill>
                  <a:srgbClr val="000000"/>
                </a:solidFill>
              </a:rPr>
              <a:t>for example</a:t>
            </a:r>
            <a:r>
              <a:rPr lang="en-US" sz="2800" dirty="0">
                <a:solidFill>
                  <a:srgbClr val="000000"/>
                </a:solidFill>
              </a:rPr>
              <a:t>, TriCare, VA)</a:t>
            </a:r>
          </a:p>
          <a:p>
            <a:pPr marL="637004" indent="0">
              <a:buClrTx/>
              <a:buFont typeface="Wingdings" pitchFamily="2" charset="2"/>
              <a:buChar char="q"/>
            </a:pPr>
            <a:r>
              <a:rPr lang="en-US" sz="2400" dirty="0">
                <a:solidFill>
                  <a:srgbClr val="000000"/>
                </a:solidFill>
              </a:rPr>
              <a:t>   </a:t>
            </a:r>
            <a:r>
              <a:rPr lang="en-US" sz="2800" dirty="0">
                <a:solidFill>
                  <a:srgbClr val="000000"/>
                </a:solidFill>
              </a:rPr>
              <a:t>8 – Private insurance</a:t>
            </a:r>
          </a:p>
          <a:p>
            <a:pPr marL="637004" indent="0">
              <a:buClrTx/>
              <a:buFont typeface="Wingdings" pitchFamily="2" charset="2"/>
              <a:buChar char="q"/>
            </a:pPr>
            <a:r>
              <a:rPr lang="en-US" sz="2800" dirty="0">
                <a:solidFill>
                  <a:srgbClr val="000000"/>
                </a:solidFill>
              </a:rPr>
              <a:t>  9 – Private HMO/managed care    </a:t>
            </a:r>
          </a:p>
          <a:p>
            <a:pPr marL="637004" indent="0">
              <a:buClrTx/>
              <a:buFont typeface="Wingdings" pitchFamily="2" charset="2"/>
              <a:buChar char="q"/>
            </a:pPr>
            <a:r>
              <a:rPr lang="en-US" sz="2400" dirty="0">
                <a:solidFill>
                  <a:srgbClr val="000000"/>
                </a:solidFill>
              </a:rPr>
              <a:t>  </a:t>
            </a:r>
            <a:r>
              <a:rPr lang="en-US" sz="2800" dirty="0">
                <a:solidFill>
                  <a:srgbClr val="000000"/>
                </a:solidFill>
              </a:rPr>
              <a:t>10 – Self-pay</a:t>
            </a:r>
          </a:p>
          <a:p>
            <a:pPr marL="637004" indent="0">
              <a:buClrTx/>
              <a:buFont typeface="Wingdings" pitchFamily="2" charset="2"/>
              <a:buChar char="q"/>
            </a:pPr>
            <a:r>
              <a:rPr lang="en-US" sz="2800" dirty="0">
                <a:solidFill>
                  <a:srgbClr val="000000"/>
                </a:solidFill>
              </a:rPr>
              <a:t>  11 – Other (specify) _________________________</a:t>
            </a:r>
          </a:p>
          <a:p>
            <a:pPr marL="637004" indent="0">
              <a:buClrTx/>
              <a:buFont typeface="Wingdings" pitchFamily="2" charset="2"/>
              <a:buChar char="q"/>
            </a:pPr>
            <a:r>
              <a:rPr lang="en-US" sz="2800" dirty="0">
                <a:solidFill>
                  <a:srgbClr val="000000"/>
                </a:solidFill>
              </a:rPr>
              <a:t>  UK – Unknown</a:t>
            </a:r>
          </a:p>
          <a:p>
            <a:pPr marL="637004" indent="0">
              <a:buClrTx/>
            </a:pPr>
            <a:endParaRPr lang="en-US" sz="22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010590786"/>
              </p:ext>
            </p:extLst>
          </p:nvPr>
        </p:nvGraphicFramePr>
        <p:xfrm>
          <a:off x="10393933" y="1817632"/>
          <a:ext cx="2506279" cy="5246222"/>
        </p:xfrm>
        <a:graphic>
          <a:graphicData uri="http://schemas.openxmlformats.org/drawingml/2006/table">
            <a:tbl>
              <a:tblPr firstRow="1" bandRow="1">
                <a:tableStyleId>{5C22544A-7EE6-4342-B048-85BDC9FD1C3A}</a:tableStyleId>
              </a:tblPr>
              <a:tblGrid>
                <a:gridCol w="2506279">
                  <a:extLst>
                    <a:ext uri="{9D8B030D-6E8A-4147-A177-3AD203B41FA5}">
                      <a16:colId xmlns:a16="http://schemas.microsoft.com/office/drawing/2014/main" val="20000"/>
                    </a:ext>
                  </a:extLst>
                </a:gridCol>
              </a:tblGrid>
              <a:tr h="4392717">
                <a:tc>
                  <a:txBody>
                    <a:bodyPr/>
                    <a:lstStyle/>
                    <a:p>
                      <a:r>
                        <a:rPr lang="en-US" sz="2800" dirty="0"/>
                        <a:t>TIP:  If payment choice</a:t>
                      </a:r>
                      <a:r>
                        <a:rPr lang="en-US" sz="2800" baseline="0" dirty="0"/>
                        <a:t> is correct and you selected #1,2,3,or 4 and your patient is “skilled” Adult and not excluded then OASIS </a:t>
                      </a:r>
                      <a:endParaRPr lang="en-US" sz="2800" b="1" baseline="0" dirty="0"/>
                    </a:p>
                    <a:p>
                      <a:r>
                        <a:rPr lang="en-US" sz="2800" baseline="0" dirty="0"/>
                        <a:t>is required.</a:t>
                      </a:r>
                      <a:endParaRPr lang="en-US" sz="2800" dirty="0"/>
                    </a:p>
                  </a:txBody>
                  <a:tcPr marL="130762" marR="130762" marT="62791" marB="62791">
                    <a:solidFill>
                      <a:srgbClr val="CD0920"/>
                    </a:solidFill>
                  </a:tcPr>
                </a:tc>
                <a:extLst>
                  <a:ext uri="{0D108BD9-81ED-4DB2-BD59-A6C34878D82A}">
                    <a16:rowId xmlns:a16="http://schemas.microsoft.com/office/drawing/2014/main" val="10000"/>
                  </a:ext>
                </a:extLst>
              </a:tr>
            </a:tbl>
          </a:graphicData>
        </a:graphic>
      </p:graphicFrame>
      <p:sp>
        <p:nvSpPr>
          <p:cNvPr id="8" name="Rectangle: Rounded Corners 7">
            <a:extLst>
              <a:ext uri="{FF2B5EF4-FFF2-40B4-BE49-F238E27FC236}">
                <a16:creationId xmlns:a16="http://schemas.microsoft.com/office/drawing/2014/main" id="{65C7EFA6-E61A-47E8-B583-424CBF90E8FA}"/>
              </a:ext>
            </a:extLst>
          </p:cNvPr>
          <p:cNvSpPr/>
          <p:nvPr/>
        </p:nvSpPr>
        <p:spPr>
          <a:xfrm>
            <a:off x="4023519" y="7806677"/>
            <a:ext cx="6058989" cy="1047814"/>
          </a:xfrm>
          <a:prstGeom prst="round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lvl="0" defTabSz="642686"/>
            <a:r>
              <a:rPr lang="en-US" sz="2300" b="1" dirty="0">
                <a:solidFill>
                  <a:prstClr val="white"/>
                </a:solidFill>
              </a:rPr>
              <a:t>If private insurance #8 and #1,2,3 or 4 is a secondary pay source then OASIS is required.</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782" y="247860"/>
            <a:ext cx="11768614" cy="1112612"/>
          </a:xfrm>
        </p:spPr>
        <p:txBody>
          <a:bodyPr/>
          <a:lstStyle/>
          <a:p>
            <a:pPr algn="ctr"/>
            <a:r>
              <a:rPr lang="en-US" sz="4400" u="sng" dirty="0">
                <a:solidFill>
                  <a:schemeClr val="accent1"/>
                </a:solidFill>
              </a:rPr>
              <a:t>ICD -10</a:t>
            </a:r>
          </a:p>
        </p:txBody>
      </p:sp>
      <p:sp>
        <p:nvSpPr>
          <p:cNvPr id="3" name="Content Placeholder 2"/>
          <p:cNvSpPr>
            <a:spLocks noGrp="1"/>
          </p:cNvSpPr>
          <p:nvPr>
            <p:ph idx="1"/>
          </p:nvPr>
        </p:nvSpPr>
        <p:spPr>
          <a:xfrm>
            <a:off x="746919" y="1432719"/>
            <a:ext cx="11768614" cy="6858000"/>
          </a:xfrm>
        </p:spPr>
        <p:txBody>
          <a:bodyPr>
            <a:noAutofit/>
          </a:bodyPr>
          <a:lstStyle/>
          <a:p>
            <a:pPr marL="571500" indent="-571500">
              <a:buFont typeface="Arial"/>
              <a:buChar char="•"/>
            </a:pPr>
            <a:r>
              <a:rPr lang="en-US" sz="4000" dirty="0">
                <a:solidFill>
                  <a:schemeClr val="tx1"/>
                </a:solidFill>
              </a:rPr>
              <a:t>Previous diagnostic slide information was taken directly from the OASIS guidance manual - chapter 3 or  the ICD -10 CM Guidance 2019</a:t>
            </a:r>
          </a:p>
          <a:p>
            <a:pPr marL="324331" indent="-171450">
              <a:buFont typeface="Arial"/>
              <a:buChar char="•"/>
            </a:pPr>
            <a:endParaRPr lang="en-US" sz="800" dirty="0">
              <a:solidFill>
                <a:schemeClr val="tx1"/>
              </a:solidFill>
            </a:endParaRPr>
          </a:p>
          <a:p>
            <a:pPr marL="571500" indent="-571500">
              <a:buFont typeface="Arial"/>
              <a:buChar char="•"/>
            </a:pPr>
            <a:r>
              <a:rPr lang="en-US" sz="4000" dirty="0">
                <a:solidFill>
                  <a:schemeClr val="tx1"/>
                </a:solidFill>
              </a:rPr>
              <a:t>Various authors and web videos are cited on the next 5 slides.</a:t>
            </a:r>
          </a:p>
          <a:p>
            <a:pPr marL="324331" indent="-171450">
              <a:buFont typeface="Arial"/>
              <a:buChar char="•"/>
            </a:pPr>
            <a:endParaRPr lang="en-US" sz="800" dirty="0">
              <a:solidFill>
                <a:schemeClr val="tx1"/>
              </a:solidFill>
            </a:endParaRPr>
          </a:p>
          <a:p>
            <a:pPr marL="571500" indent="-571500">
              <a:buFont typeface="Arial"/>
              <a:buChar char="•"/>
            </a:pPr>
            <a:r>
              <a:rPr lang="en-US" sz="4000" dirty="0">
                <a:solidFill>
                  <a:schemeClr val="tx1"/>
                </a:solidFill>
              </a:rPr>
              <a:t>Please read and confirm the information on your own in the ICD-10 CM Coding and Guidance Handbook</a:t>
            </a:r>
          </a:p>
          <a:p>
            <a:pPr marL="324331" indent="-171450">
              <a:buFont typeface="Arial"/>
              <a:buChar char="•"/>
            </a:pPr>
            <a:endParaRPr lang="en-US" sz="800" dirty="0">
              <a:solidFill>
                <a:schemeClr val="tx1"/>
              </a:solidFill>
            </a:endParaRPr>
          </a:p>
          <a:p>
            <a:pPr marL="571500" indent="-571500">
              <a:buFont typeface="Arial"/>
              <a:buChar char="•"/>
            </a:pPr>
            <a:r>
              <a:rPr lang="en-US" sz="4000" dirty="0">
                <a:solidFill>
                  <a:schemeClr val="tx1"/>
                </a:solidFill>
              </a:rPr>
              <a:t>We have no coding expertise.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80</a:t>
            </a:fld>
            <a:endParaRPr lang="en-US" dirty="0"/>
          </a:p>
        </p:txBody>
      </p:sp>
    </p:spTree>
    <p:extLst>
      <p:ext uri="{BB962C8B-B14F-4D97-AF65-F5344CB8AC3E}">
        <p14:creationId xmlns:p14="http://schemas.microsoft.com/office/powerpoint/2010/main" val="18574836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401" y="165240"/>
            <a:ext cx="11768614" cy="908816"/>
          </a:xfrm>
        </p:spPr>
        <p:txBody>
          <a:bodyPr>
            <a:normAutofit/>
          </a:bodyPr>
          <a:lstStyle/>
          <a:p>
            <a:pPr algn="ctr"/>
            <a:r>
              <a:rPr lang="en-US" sz="4400" u="sng" dirty="0">
                <a:solidFill>
                  <a:schemeClr val="accent1"/>
                </a:solidFill>
              </a:rPr>
              <a:t>ICD – 10 Combination Codes</a:t>
            </a:r>
          </a:p>
        </p:txBody>
      </p:sp>
      <p:sp>
        <p:nvSpPr>
          <p:cNvPr id="3" name="Content Placeholder 2"/>
          <p:cNvSpPr>
            <a:spLocks noGrp="1"/>
          </p:cNvSpPr>
          <p:nvPr>
            <p:ph idx="1"/>
          </p:nvPr>
        </p:nvSpPr>
        <p:spPr>
          <a:xfrm>
            <a:off x="365919" y="1046519"/>
            <a:ext cx="12056508" cy="8463400"/>
          </a:xfrm>
        </p:spPr>
        <p:txBody>
          <a:bodyPr>
            <a:normAutofit/>
          </a:bodyPr>
          <a:lstStyle/>
          <a:p>
            <a:pPr marL="685800" indent="-685800">
              <a:buFont typeface="Arial"/>
              <a:buChar char="•"/>
            </a:pPr>
            <a:r>
              <a:rPr lang="en-US" sz="3800" dirty="0">
                <a:solidFill>
                  <a:srgbClr val="000000"/>
                </a:solidFill>
              </a:rPr>
              <a:t>A combination code is a </a:t>
            </a:r>
            <a:r>
              <a:rPr lang="en-US" sz="3800" b="1" dirty="0">
                <a:solidFill>
                  <a:srgbClr val="000000"/>
                </a:solidFill>
              </a:rPr>
              <a:t>single code </a:t>
            </a:r>
            <a:r>
              <a:rPr lang="en-US" sz="3800" dirty="0">
                <a:solidFill>
                  <a:srgbClr val="000000"/>
                </a:solidFill>
              </a:rPr>
              <a:t>that </a:t>
            </a:r>
            <a:r>
              <a:rPr lang="en-US" sz="3800" b="1" dirty="0">
                <a:solidFill>
                  <a:srgbClr val="000000"/>
                </a:solidFill>
              </a:rPr>
              <a:t>describes</a:t>
            </a:r>
            <a:r>
              <a:rPr lang="en-US" sz="3800" dirty="0">
                <a:solidFill>
                  <a:srgbClr val="000000"/>
                </a:solidFill>
              </a:rPr>
              <a:t> </a:t>
            </a:r>
            <a:r>
              <a:rPr lang="en-US" sz="3800" b="1" dirty="0">
                <a:solidFill>
                  <a:srgbClr val="000000"/>
                </a:solidFill>
              </a:rPr>
              <a:t>two diagnoses</a:t>
            </a:r>
            <a:r>
              <a:rPr lang="en-US" sz="3800" dirty="0">
                <a:solidFill>
                  <a:srgbClr val="000000"/>
                </a:solidFill>
              </a:rPr>
              <a:t>, a diagnosis with an associated </a:t>
            </a:r>
            <a:r>
              <a:rPr lang="en-US" sz="3800" b="1" dirty="0">
                <a:solidFill>
                  <a:srgbClr val="000000"/>
                </a:solidFill>
              </a:rPr>
              <a:t>manifestation</a:t>
            </a:r>
            <a:r>
              <a:rPr lang="en-US" sz="3800" dirty="0">
                <a:solidFill>
                  <a:srgbClr val="000000"/>
                </a:solidFill>
              </a:rPr>
              <a:t>, </a:t>
            </a:r>
            <a:r>
              <a:rPr lang="en-US" sz="3800" b="1" dirty="0">
                <a:solidFill>
                  <a:srgbClr val="000000"/>
                </a:solidFill>
              </a:rPr>
              <a:t>or</a:t>
            </a:r>
            <a:r>
              <a:rPr lang="en-US" sz="3800" dirty="0">
                <a:solidFill>
                  <a:srgbClr val="000000"/>
                </a:solidFill>
              </a:rPr>
              <a:t> a diagnosis with an </a:t>
            </a:r>
            <a:r>
              <a:rPr lang="en-US" sz="3800" b="1" dirty="0">
                <a:solidFill>
                  <a:srgbClr val="000000"/>
                </a:solidFill>
              </a:rPr>
              <a:t>associated complication</a:t>
            </a:r>
            <a:r>
              <a:rPr lang="en-US" sz="3800" dirty="0">
                <a:solidFill>
                  <a:srgbClr val="000000"/>
                </a:solidFill>
              </a:rPr>
              <a:t>.  Be on the lookout for combination codes for the following:</a:t>
            </a:r>
          </a:p>
          <a:p>
            <a:pPr marL="610081" indent="-457200">
              <a:buFont typeface="Arial"/>
              <a:buChar char="•"/>
            </a:pPr>
            <a:endParaRPr lang="en-US" sz="2800" dirty="0">
              <a:solidFill>
                <a:srgbClr val="000000"/>
              </a:solidFill>
            </a:endParaRPr>
          </a:p>
          <a:p>
            <a:pPr marL="152881" indent="0"/>
            <a:endParaRPr lang="en-US" sz="2800" dirty="0">
              <a:solidFill>
                <a:srgbClr val="000000"/>
              </a:solidFill>
            </a:endParaRPr>
          </a:p>
          <a:p>
            <a:pPr marL="685800" indent="-685800">
              <a:buFont typeface="Arial"/>
              <a:buChar char="•"/>
            </a:pPr>
            <a:endParaRPr lang="en-US" sz="800" dirty="0">
              <a:solidFill>
                <a:srgbClr val="000000"/>
              </a:solidFill>
            </a:endParaRPr>
          </a:p>
          <a:p>
            <a:pPr marL="685800" indent="-685800">
              <a:buFont typeface="Arial"/>
              <a:buChar char="•"/>
            </a:pPr>
            <a:r>
              <a:rPr lang="en-US" sz="3800" dirty="0">
                <a:solidFill>
                  <a:srgbClr val="000000"/>
                </a:solidFill>
              </a:rPr>
              <a:t>Diabetic</a:t>
            </a:r>
            <a:r>
              <a:rPr lang="en-US" sz="2800" dirty="0">
                <a:solidFill>
                  <a:srgbClr val="000000"/>
                </a:solidFill>
              </a:rPr>
              <a:t> </a:t>
            </a:r>
            <a:r>
              <a:rPr lang="en-US" sz="3800" dirty="0">
                <a:solidFill>
                  <a:srgbClr val="000000"/>
                </a:solidFill>
              </a:rPr>
              <a:t>complications Ulcers</a:t>
            </a:r>
          </a:p>
          <a:p>
            <a:pPr marL="685800" indent="-685800">
              <a:buFont typeface="Arial"/>
              <a:buChar char="•"/>
            </a:pPr>
            <a:r>
              <a:rPr lang="en-US" sz="3800" dirty="0">
                <a:solidFill>
                  <a:srgbClr val="000000"/>
                </a:solidFill>
              </a:rPr>
              <a:t>Hypertensive heart and chronic kidney disease</a:t>
            </a:r>
          </a:p>
          <a:p>
            <a:pPr marL="685800" indent="-685800">
              <a:buFont typeface="Arial"/>
              <a:buChar char="•"/>
            </a:pPr>
            <a:r>
              <a:rPr lang="en-US" sz="3800" dirty="0">
                <a:solidFill>
                  <a:srgbClr val="000000"/>
                </a:solidFill>
              </a:rPr>
              <a:t>Atherosclerotic coronary artery disease and angina</a:t>
            </a:r>
          </a:p>
          <a:p>
            <a:pPr marL="685800" indent="-685800">
              <a:buFont typeface="Arial"/>
              <a:buChar char="•"/>
            </a:pPr>
            <a:r>
              <a:rPr lang="en-US" sz="3800" dirty="0">
                <a:solidFill>
                  <a:srgbClr val="000000"/>
                </a:solidFill>
              </a:rPr>
              <a:t>Injuries</a:t>
            </a:r>
          </a:p>
          <a:p>
            <a:pPr marL="685800" indent="-685800">
              <a:buFont typeface="Arial"/>
              <a:buChar char="•"/>
            </a:pPr>
            <a:r>
              <a:rPr lang="en-US" sz="3800" dirty="0">
                <a:solidFill>
                  <a:srgbClr val="000000"/>
                </a:solidFill>
              </a:rPr>
              <a:t>External cause codes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81</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88530600"/>
              </p:ext>
            </p:extLst>
          </p:nvPr>
        </p:nvGraphicFramePr>
        <p:xfrm>
          <a:off x="0" y="8866336"/>
          <a:ext cx="11643519" cy="613262"/>
        </p:xfrm>
        <a:graphic>
          <a:graphicData uri="http://schemas.openxmlformats.org/drawingml/2006/table">
            <a:tbl>
              <a:tblPr firstRow="1" bandRow="1">
                <a:tableStyleId>{5C22544A-7EE6-4342-B048-85BDC9FD1C3A}</a:tableStyleId>
              </a:tblPr>
              <a:tblGrid>
                <a:gridCol w="11643519">
                  <a:extLst>
                    <a:ext uri="{9D8B030D-6E8A-4147-A177-3AD203B41FA5}">
                      <a16:colId xmlns:a16="http://schemas.microsoft.com/office/drawing/2014/main" val="20000"/>
                    </a:ext>
                  </a:extLst>
                </a:gridCol>
              </a:tblGrid>
              <a:tr h="552302">
                <a:tc>
                  <a:txBody>
                    <a:bodyPr/>
                    <a:lstStyle/>
                    <a:p>
                      <a:pPr algn="ctr"/>
                      <a:r>
                        <a:rPr lang="en-US" sz="3200" dirty="0"/>
                        <a:t>Author Cathie Wilde, RHIA, CCS</a:t>
                      </a:r>
                    </a:p>
                  </a:txBody>
                  <a:tcPr marL="130762" marR="130762" marT="62791" marB="62791">
                    <a:solidFill>
                      <a:schemeClr val="accent6">
                        <a:lumMod val="50000"/>
                        <a:lumOff val="50000"/>
                      </a:schemeClr>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52792216"/>
              </p:ext>
            </p:extLst>
          </p:nvPr>
        </p:nvGraphicFramePr>
        <p:xfrm>
          <a:off x="2651919" y="4099719"/>
          <a:ext cx="8382000" cy="1143000"/>
        </p:xfrm>
        <a:graphic>
          <a:graphicData uri="http://schemas.openxmlformats.org/drawingml/2006/table">
            <a:tbl>
              <a:tblPr firstRow="1" bandRow="1">
                <a:tableStyleId>{5C22544A-7EE6-4342-B048-85BDC9FD1C3A}</a:tableStyleId>
              </a:tblPr>
              <a:tblGrid>
                <a:gridCol w="8382000">
                  <a:extLst>
                    <a:ext uri="{9D8B030D-6E8A-4147-A177-3AD203B41FA5}">
                      <a16:colId xmlns:a16="http://schemas.microsoft.com/office/drawing/2014/main" val="20000"/>
                    </a:ext>
                  </a:extLst>
                </a:gridCol>
              </a:tblGrid>
              <a:tr h="1143000">
                <a:tc>
                  <a:txBody>
                    <a:bodyPr/>
                    <a:lstStyle/>
                    <a:p>
                      <a:r>
                        <a:rPr lang="en-US" sz="3200" dirty="0"/>
                        <a:t>Single code classifying 2 diagnoses: EX:  108.0 Stenosis, mitral (valve) with aortic valve disease</a:t>
                      </a:r>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33486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3" y="165239"/>
            <a:ext cx="11768614" cy="881276"/>
          </a:xfrm>
        </p:spPr>
        <p:txBody>
          <a:bodyPr/>
          <a:lstStyle/>
          <a:p>
            <a:pPr algn="ctr"/>
            <a:r>
              <a:rPr lang="en-US" sz="4400" u="sng" dirty="0">
                <a:solidFill>
                  <a:schemeClr val="accent1"/>
                </a:solidFill>
              </a:rPr>
              <a:t>ICD – 10 Diagnoses Examples</a:t>
            </a:r>
          </a:p>
        </p:txBody>
      </p:sp>
      <p:sp>
        <p:nvSpPr>
          <p:cNvPr id="3" name="Content Placeholder 2"/>
          <p:cNvSpPr>
            <a:spLocks noGrp="1"/>
          </p:cNvSpPr>
          <p:nvPr>
            <p:ph idx="1"/>
          </p:nvPr>
        </p:nvSpPr>
        <p:spPr>
          <a:xfrm>
            <a:off x="746919" y="1280319"/>
            <a:ext cx="11768614" cy="6593047"/>
          </a:xfrm>
        </p:spPr>
        <p:txBody>
          <a:bodyPr>
            <a:normAutofit fontScale="85000" lnSpcReduction="20000"/>
          </a:bodyPr>
          <a:lstStyle/>
          <a:p>
            <a:pPr marL="685800" indent="-685800">
              <a:buFont typeface="Arial"/>
              <a:buChar char="•"/>
            </a:pPr>
            <a:r>
              <a:rPr lang="en-US" dirty="0">
                <a:solidFill>
                  <a:srgbClr val="000000"/>
                </a:solidFill>
              </a:rPr>
              <a:t>Patient admitted with diabetes mellitus with polyneuropathy due to long term steroid use and is taking insulin.  Patient also has rheumatoid arthritis.</a:t>
            </a:r>
          </a:p>
          <a:p>
            <a:pPr marL="152881" indent="0"/>
            <a:r>
              <a:rPr lang="en-US" sz="1800" dirty="0">
                <a:solidFill>
                  <a:srgbClr val="000000"/>
                </a:solidFill>
              </a:rPr>
              <a:t> </a:t>
            </a:r>
          </a:p>
          <a:p>
            <a:pPr marL="685800" indent="-685800">
              <a:buFont typeface="Arial"/>
              <a:buChar char="•"/>
            </a:pPr>
            <a:r>
              <a:rPr lang="en-US" dirty="0">
                <a:solidFill>
                  <a:srgbClr val="000000"/>
                </a:solidFill>
              </a:rPr>
              <a:t>Primary M1021:  </a:t>
            </a:r>
          </a:p>
          <a:p>
            <a:pPr marL="685800" indent="-685800">
              <a:buFont typeface="Arial"/>
              <a:buChar char="•"/>
            </a:pPr>
            <a:r>
              <a:rPr lang="en-US" dirty="0">
                <a:solidFill>
                  <a:srgbClr val="000000"/>
                </a:solidFill>
              </a:rPr>
              <a:t>E09.42 Drug induced diabetes with polyneuropathy</a:t>
            </a:r>
          </a:p>
          <a:p>
            <a:pPr marL="685800" indent="-685800">
              <a:buFont typeface="Arial"/>
              <a:buChar char="•"/>
            </a:pPr>
            <a:r>
              <a:rPr lang="en-US" dirty="0">
                <a:solidFill>
                  <a:srgbClr val="000000"/>
                </a:solidFill>
              </a:rPr>
              <a:t>Secondary</a:t>
            </a:r>
          </a:p>
          <a:p>
            <a:pPr marL="685800" indent="-685800">
              <a:buFont typeface="Arial"/>
              <a:buChar char="•"/>
            </a:pPr>
            <a:r>
              <a:rPr lang="en-US" dirty="0">
                <a:solidFill>
                  <a:srgbClr val="000000"/>
                </a:solidFill>
              </a:rPr>
              <a:t>M1023:  T38.OX5D  Adverse effect of glucocorticoids and synthetic analogues</a:t>
            </a:r>
          </a:p>
          <a:p>
            <a:pPr marL="685800" indent="-685800">
              <a:buFont typeface="Arial"/>
              <a:buChar char="•"/>
            </a:pPr>
            <a:r>
              <a:rPr lang="en-US" dirty="0">
                <a:solidFill>
                  <a:srgbClr val="000000"/>
                </a:solidFill>
              </a:rPr>
              <a:t>M1023:  M06.09 Rheumatoid arthritis</a:t>
            </a:r>
          </a:p>
          <a:p>
            <a:pPr marL="685800" indent="-685800">
              <a:buFont typeface="Arial"/>
              <a:buChar char="•"/>
            </a:pPr>
            <a:r>
              <a:rPr lang="en-US" dirty="0">
                <a:solidFill>
                  <a:srgbClr val="000000"/>
                </a:solidFill>
              </a:rPr>
              <a:t>M1023:  Z79.52 L/T use systemic steroids</a:t>
            </a:r>
          </a:p>
          <a:p>
            <a:pPr marL="685800" indent="-685800">
              <a:buFont typeface="Arial"/>
              <a:buChar char="•"/>
            </a:pPr>
            <a:r>
              <a:rPr lang="en-US" dirty="0">
                <a:solidFill>
                  <a:srgbClr val="000000"/>
                </a:solidFill>
              </a:rPr>
              <a:t>M1023:  Z79.4 L/T use insulin</a:t>
            </a:r>
          </a:p>
        </p:txBody>
      </p:sp>
      <p:sp>
        <p:nvSpPr>
          <p:cNvPr id="4" name="Slide Number Placeholder 3"/>
          <p:cNvSpPr>
            <a:spLocks noGrp="1"/>
          </p:cNvSpPr>
          <p:nvPr>
            <p:ph type="sldNum" sz="quarter" idx="12"/>
          </p:nvPr>
        </p:nvSpPr>
        <p:spPr/>
        <p:txBody>
          <a:bodyPr/>
          <a:lstStyle/>
          <a:p>
            <a:fld id="{895F941F-37F6-4B1F-AEB2-74CB5EFF426C}" type="slidenum">
              <a:rPr lang="en-US" smtClean="0"/>
              <a:pPr/>
              <a:t>82</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50208015"/>
              </p:ext>
            </p:extLst>
          </p:nvPr>
        </p:nvGraphicFramePr>
        <p:xfrm>
          <a:off x="518319" y="8519319"/>
          <a:ext cx="11506200" cy="633418"/>
        </p:xfrm>
        <a:graphic>
          <a:graphicData uri="http://schemas.openxmlformats.org/drawingml/2006/table">
            <a:tbl>
              <a:tblPr firstRow="1" bandRow="1">
                <a:tableStyleId>{5C22544A-7EE6-4342-B048-85BDC9FD1C3A}</a:tableStyleId>
              </a:tblPr>
              <a:tblGrid>
                <a:gridCol w="11506200">
                  <a:extLst>
                    <a:ext uri="{9D8B030D-6E8A-4147-A177-3AD203B41FA5}">
                      <a16:colId xmlns:a16="http://schemas.microsoft.com/office/drawing/2014/main" val="20000"/>
                    </a:ext>
                  </a:extLst>
                </a:gridCol>
              </a:tblGrid>
              <a:tr h="633418">
                <a:tc>
                  <a:txBody>
                    <a:bodyPr/>
                    <a:lstStyle/>
                    <a:p>
                      <a:pPr algn="ctr"/>
                      <a:r>
                        <a:rPr lang="en-US" sz="3200" dirty="0"/>
                        <a:t>Painting your diagnostic picture vertically example</a:t>
                      </a:r>
                    </a:p>
                  </a:txBody>
                  <a:tcPr marL="130762" marR="130762" marT="62791" marB="62791" anchor="ctr">
                    <a:solidFill>
                      <a:schemeClr val="accent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8026754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89719"/>
            <a:ext cx="12992754" cy="533400"/>
          </a:xfrm>
        </p:spPr>
        <p:txBody>
          <a:bodyPr/>
          <a:lstStyle/>
          <a:p>
            <a:pPr algn="ctr"/>
            <a:r>
              <a:rPr lang="en-US" sz="4400" dirty="0"/>
              <a:t> </a:t>
            </a:r>
            <a:r>
              <a:rPr lang="en-US" sz="4400" dirty="0">
                <a:solidFill>
                  <a:schemeClr val="accent1"/>
                </a:solidFill>
              </a:rPr>
              <a:t>ICD 10 Guidance - Coding long term medication use:</a:t>
            </a:r>
          </a:p>
        </p:txBody>
      </p:sp>
      <p:sp>
        <p:nvSpPr>
          <p:cNvPr id="3" name="Content Placeholder 2"/>
          <p:cNvSpPr>
            <a:spLocks noGrp="1"/>
          </p:cNvSpPr>
          <p:nvPr>
            <p:ph idx="1"/>
          </p:nvPr>
        </p:nvSpPr>
        <p:spPr>
          <a:xfrm>
            <a:off x="213519" y="746919"/>
            <a:ext cx="12496800" cy="8839200"/>
          </a:xfrm>
        </p:spPr>
        <p:txBody>
          <a:bodyPr/>
          <a:lstStyle/>
          <a:p>
            <a:pPr>
              <a:buFont typeface="Arial" panose="020B0604020202020204" pitchFamily="34" charset="0"/>
              <a:buChar char="•"/>
            </a:pPr>
            <a:r>
              <a:rPr lang="en-US" sz="2800" b="1" dirty="0">
                <a:solidFill>
                  <a:schemeClr val="tx1"/>
                </a:solidFill>
              </a:rPr>
              <a:t>Z79 Long-term (current) drug therapy </a:t>
            </a:r>
            <a:endParaRPr lang="en-US" sz="2800" dirty="0">
              <a:solidFill>
                <a:schemeClr val="tx1"/>
              </a:solidFill>
            </a:endParaRPr>
          </a:p>
          <a:p>
            <a:pPr marL="0" indent="-91440">
              <a:spcBef>
                <a:spcPts val="0"/>
              </a:spcBef>
            </a:pPr>
            <a:r>
              <a:rPr lang="en-US" sz="2800" dirty="0">
                <a:solidFill>
                  <a:schemeClr val="tx1"/>
                </a:solidFill>
              </a:rPr>
              <a:t>Codes from this category indicate a patient’s continuous use of a prescribed drug (including such things as aspirin therapy) for the long-term treatment of a condition or for prophylactic use. It is not for use for patients who have addictions to drugs. This subcategory is not for use of medications for detoxification or maintenance programs to prevent withdrawal symptoms in patients with drug dependence (e.g., methadone maintenance for opiate dependence). Assign the appropriate code for the drug dependence instead. </a:t>
            </a:r>
          </a:p>
          <a:p>
            <a:pPr marL="0" indent="-91440">
              <a:spcBef>
                <a:spcPts val="0"/>
              </a:spcBef>
            </a:pPr>
            <a:endParaRPr lang="en-US" sz="600" b="1" dirty="0">
              <a:solidFill>
                <a:schemeClr val="tx1"/>
              </a:solidFill>
            </a:endParaRPr>
          </a:p>
          <a:p>
            <a:pPr marL="365760" indent="-457200">
              <a:spcBef>
                <a:spcPts val="0"/>
              </a:spcBef>
              <a:buFont typeface="Arial" panose="020B0604020202020204" pitchFamily="34" charset="0"/>
              <a:buChar char="•"/>
            </a:pPr>
            <a:r>
              <a:rPr lang="en-US" sz="2800" b="1" dirty="0">
                <a:solidFill>
                  <a:schemeClr val="tx1"/>
                </a:solidFill>
              </a:rPr>
              <a:t>Assign a code from Z79 if</a:t>
            </a:r>
            <a:r>
              <a:rPr lang="en-US" sz="2800" dirty="0">
                <a:solidFill>
                  <a:schemeClr val="tx1"/>
                </a:solidFill>
              </a:rPr>
              <a:t> the patient is receiving a medication for an extended period as a prophylactic measure (such as for the prevention of deep vein thrombosis) or as treatment of a chronic condition (such as arthritis) or a disease requiring a lengthy course of treatment (such as cancer). </a:t>
            </a:r>
          </a:p>
          <a:p>
            <a:pPr>
              <a:buFont typeface="Arial" panose="020B0604020202020204" pitchFamily="34" charset="0"/>
              <a:buChar char="•"/>
            </a:pPr>
            <a:r>
              <a:rPr lang="en-US" sz="2800" b="1" dirty="0">
                <a:solidFill>
                  <a:schemeClr val="tx1"/>
                </a:solidFill>
              </a:rPr>
              <a:t>Do not assign a code from category Z79 -</a:t>
            </a:r>
            <a:r>
              <a:rPr lang="en-US" sz="2800" dirty="0">
                <a:solidFill>
                  <a:schemeClr val="tx1"/>
                </a:solidFill>
              </a:rPr>
              <a:t> for medication being administered for a brief period of time to treat an acute illness or injury (such as a course of antibiotics to treat acute bronchitis). </a:t>
            </a:r>
          </a:p>
          <a:p>
            <a:pPr marL="0" indent="0"/>
            <a:endParaRPr lang="en-US" sz="600" dirty="0">
              <a:solidFill>
                <a:schemeClr val="tx1"/>
              </a:solidFill>
            </a:endParaRPr>
          </a:p>
          <a:p>
            <a:pPr marL="457200" indent="-457200">
              <a:spcBef>
                <a:spcPts val="0"/>
              </a:spcBef>
              <a:buFont typeface="Arial" panose="020B0604020202020204" pitchFamily="34" charset="0"/>
              <a:buChar char="•"/>
            </a:pPr>
            <a:r>
              <a:rPr lang="en-US" sz="2800" b="1" dirty="0">
                <a:solidFill>
                  <a:schemeClr val="tx1"/>
                </a:solidFill>
              </a:rPr>
              <a:t>Secondary diabetes mellitus and the use of insulin </a:t>
            </a:r>
            <a:endParaRPr lang="en-US" sz="2800" dirty="0">
              <a:solidFill>
                <a:schemeClr val="tx1"/>
              </a:solidFill>
            </a:endParaRPr>
          </a:p>
          <a:p>
            <a:pPr marL="0" indent="0">
              <a:spcBef>
                <a:spcPts val="0"/>
              </a:spcBef>
            </a:pPr>
            <a:r>
              <a:rPr lang="en-US" sz="2800" dirty="0">
                <a:solidFill>
                  <a:schemeClr val="tx1"/>
                </a:solidFill>
              </a:rPr>
              <a:t>For patients who routinely use insulin, code Z79.4, Long-term (current) use of insulin, should also be assigned. Code Z79.4 should not be assigned if insulin is given temporarily to bring a patient’s blood sugar under control during an </a:t>
            </a:r>
            <a:r>
              <a:rPr lang="en-US" sz="3200" dirty="0">
                <a:solidFill>
                  <a:schemeClr val="tx1"/>
                </a:solidFill>
              </a:rPr>
              <a:t>encounter.</a:t>
            </a:r>
          </a:p>
          <a:p>
            <a:endParaRPr lang="en-US" sz="3200" dirty="0">
              <a:solidFill>
                <a:schemeClr val="tx1"/>
              </a:solidFill>
            </a:endParaRPr>
          </a:p>
          <a:p>
            <a:endParaRPr lang="en-US" sz="3200" dirty="0"/>
          </a:p>
          <a:p>
            <a:endParaRPr lang="en-US" dirty="0"/>
          </a:p>
        </p:txBody>
      </p:sp>
      <p:sp>
        <p:nvSpPr>
          <p:cNvPr id="4" name="Slide Number Placeholder 3"/>
          <p:cNvSpPr>
            <a:spLocks noGrp="1"/>
          </p:cNvSpPr>
          <p:nvPr>
            <p:ph type="sldNum" sz="quarter" idx="12"/>
          </p:nvPr>
        </p:nvSpPr>
        <p:spPr/>
        <p:txBody>
          <a:bodyPr/>
          <a:lstStyle/>
          <a:p>
            <a:fld id="{895F941F-37F6-4B1F-AEB2-74CB5EFF426C}" type="slidenum">
              <a:rPr lang="en-US" smtClean="0"/>
              <a:pPr/>
              <a:t>83</a:t>
            </a:fld>
            <a:endParaRPr lang="en-US" dirty="0"/>
          </a:p>
        </p:txBody>
      </p:sp>
    </p:spTree>
    <p:extLst>
      <p:ext uri="{BB962C8B-B14F-4D97-AF65-F5344CB8AC3E}">
        <p14:creationId xmlns:p14="http://schemas.microsoft.com/office/powerpoint/2010/main" val="393384257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319" y="213519"/>
            <a:ext cx="11768614" cy="660955"/>
          </a:xfrm>
        </p:spPr>
        <p:txBody>
          <a:bodyPr>
            <a:noAutofit/>
          </a:bodyPr>
          <a:lstStyle/>
          <a:p>
            <a:r>
              <a:rPr lang="en-US" sz="4400" u="sng" dirty="0">
                <a:solidFill>
                  <a:schemeClr val="accent1"/>
                </a:solidFill>
              </a:rPr>
              <a:t>ICD -10 Z-Codes and 7</a:t>
            </a:r>
            <a:r>
              <a:rPr lang="en-US" sz="4400" u="sng" baseline="30000" dirty="0">
                <a:solidFill>
                  <a:schemeClr val="accent1"/>
                </a:solidFill>
              </a:rPr>
              <a:t>th</a:t>
            </a:r>
            <a:r>
              <a:rPr lang="en-US" sz="4400" u="sng" dirty="0">
                <a:solidFill>
                  <a:schemeClr val="accent1"/>
                </a:solidFill>
              </a:rPr>
              <a:t> Character Use HHA </a:t>
            </a:r>
          </a:p>
        </p:txBody>
      </p:sp>
      <p:sp>
        <p:nvSpPr>
          <p:cNvPr id="5" name="Text Placeholder 4"/>
          <p:cNvSpPr>
            <a:spLocks noGrp="1"/>
          </p:cNvSpPr>
          <p:nvPr>
            <p:ph type="body" idx="1"/>
          </p:nvPr>
        </p:nvSpPr>
        <p:spPr>
          <a:xfrm>
            <a:off x="226772" y="955641"/>
            <a:ext cx="7615574" cy="609600"/>
          </a:xfrm>
        </p:spPr>
        <p:txBody>
          <a:bodyPr>
            <a:noAutofit/>
          </a:bodyPr>
          <a:lstStyle/>
          <a:p>
            <a:pPr>
              <a:lnSpc>
                <a:spcPct val="70000"/>
              </a:lnSpc>
            </a:pPr>
            <a:r>
              <a:rPr lang="en-US" sz="2800" dirty="0">
                <a:solidFill>
                  <a:srgbClr val="000000"/>
                </a:solidFill>
              </a:rPr>
              <a:t>AFTERCARE (most types) </a:t>
            </a:r>
            <a:r>
              <a:rPr lang="en-US" sz="2800" dirty="0"/>
              <a:t>–</a:t>
            </a:r>
            <a:r>
              <a:rPr lang="en-US" sz="2800" dirty="0">
                <a:solidFill>
                  <a:srgbClr val="000000"/>
                </a:solidFill>
              </a:rPr>
              <a:t> Chapter 13 &amp; 21 </a:t>
            </a:r>
          </a:p>
        </p:txBody>
      </p:sp>
      <p:sp>
        <p:nvSpPr>
          <p:cNvPr id="6" name="Content Placeholder 5"/>
          <p:cNvSpPr>
            <a:spLocks noGrp="1"/>
          </p:cNvSpPr>
          <p:nvPr>
            <p:ph sz="half" idx="2"/>
          </p:nvPr>
        </p:nvSpPr>
        <p:spPr>
          <a:xfrm>
            <a:off x="137319" y="1585119"/>
            <a:ext cx="8763000" cy="7620000"/>
          </a:xfrm>
        </p:spPr>
        <p:txBody>
          <a:bodyPr>
            <a:noAutofit/>
          </a:bodyPr>
          <a:lstStyle/>
          <a:p>
            <a:pPr>
              <a:buFont typeface="Arial"/>
              <a:buChar char="•"/>
            </a:pPr>
            <a:r>
              <a:rPr lang="en-US" sz="2600" dirty="0"/>
              <a:t>After care codes may appear to denote descriptions of services or procedures – they are NOT procedure codes</a:t>
            </a:r>
          </a:p>
          <a:p>
            <a:pPr marL="152881" indent="0"/>
            <a:endParaRPr lang="en-US" sz="100" dirty="0"/>
          </a:p>
          <a:p>
            <a:pPr>
              <a:buFont typeface="Arial"/>
              <a:buChar char="•"/>
            </a:pPr>
            <a:r>
              <a:rPr lang="en-US" sz="2600" dirty="0"/>
              <a:t>Aftercare codes are found in categories </a:t>
            </a:r>
            <a:r>
              <a:rPr lang="en-US" sz="2600" b="1" dirty="0"/>
              <a:t>Z42-Z49 and Z51</a:t>
            </a:r>
            <a:r>
              <a:rPr lang="en-US" sz="2600" dirty="0"/>
              <a:t>. </a:t>
            </a:r>
          </a:p>
          <a:p>
            <a:pPr marL="152881" indent="0"/>
            <a:endParaRPr lang="en-US" sz="100" dirty="0"/>
          </a:p>
          <a:p>
            <a:pPr>
              <a:buFont typeface="Arial"/>
              <a:buChar char="•"/>
            </a:pPr>
            <a:r>
              <a:rPr lang="en-US" sz="2600" dirty="0"/>
              <a:t>Aftercare visit codes cover situations occurring when the initial treatment of a </a:t>
            </a:r>
            <a:r>
              <a:rPr lang="en-US" sz="2600" b="1" dirty="0"/>
              <a:t>disease</a:t>
            </a:r>
            <a:r>
              <a:rPr lang="en-US" sz="2600" dirty="0"/>
              <a:t> has been performed and the patient requires continued care during the healing or recovery phase, or care for the long-term consequences of the disease.</a:t>
            </a:r>
          </a:p>
          <a:p>
            <a:pPr>
              <a:buFont typeface="Arial"/>
              <a:buChar char="•"/>
            </a:pPr>
            <a:r>
              <a:rPr lang="en-US" sz="2600" dirty="0"/>
              <a:t>If Z-code is used you should see a note instructing you to also “code condition requiring care.”</a:t>
            </a:r>
          </a:p>
          <a:p>
            <a:pPr>
              <a:buFont typeface="Arial"/>
              <a:buChar char="•"/>
            </a:pPr>
            <a:r>
              <a:rPr lang="en-US" sz="2600" dirty="0"/>
              <a:t>Chapter 13 musculoskeletal – does not allow for 7</a:t>
            </a:r>
            <a:r>
              <a:rPr lang="en-US" sz="2600" baseline="30000" dirty="0"/>
              <a:t>th</a:t>
            </a:r>
            <a:r>
              <a:rPr lang="en-US" sz="2600" dirty="0"/>
              <a:t> character</a:t>
            </a:r>
          </a:p>
          <a:p>
            <a:pPr>
              <a:buFont typeface="Arial"/>
              <a:buChar char="•"/>
            </a:pPr>
            <a:r>
              <a:rPr lang="en-US" sz="2600" dirty="0"/>
              <a:t>Z-codes – for post-op care when condition  precipitating surgery no longer exists but needs therapy to return to healthy level.</a:t>
            </a:r>
          </a:p>
          <a:p>
            <a:pPr>
              <a:buFont typeface="Arial"/>
              <a:buChar char="•"/>
            </a:pPr>
            <a:r>
              <a:rPr lang="en-US" sz="2600" dirty="0"/>
              <a:t>Example: Z51.89 – other specified aftercare and Z47.1 aftercare following joint replacement surgery”</a:t>
            </a:r>
          </a:p>
        </p:txBody>
      </p:sp>
      <p:sp>
        <p:nvSpPr>
          <p:cNvPr id="7" name="Text Placeholder 6"/>
          <p:cNvSpPr>
            <a:spLocks noGrp="1"/>
          </p:cNvSpPr>
          <p:nvPr>
            <p:ph type="body" sz="quarter" idx="3"/>
          </p:nvPr>
        </p:nvSpPr>
        <p:spPr>
          <a:xfrm>
            <a:off x="8747920" y="1025034"/>
            <a:ext cx="4328318" cy="908815"/>
          </a:xfrm>
        </p:spPr>
        <p:txBody>
          <a:bodyPr>
            <a:noAutofit/>
          </a:bodyPr>
          <a:lstStyle/>
          <a:p>
            <a:r>
              <a:rPr lang="en-US" sz="2800" dirty="0">
                <a:solidFill>
                  <a:srgbClr val="000000"/>
                </a:solidFill>
              </a:rPr>
              <a:t>Aftercare  related to Acute Injuries – Chapter 19</a:t>
            </a:r>
          </a:p>
        </p:txBody>
      </p:sp>
      <p:sp>
        <p:nvSpPr>
          <p:cNvPr id="8" name="Content Placeholder 7"/>
          <p:cNvSpPr>
            <a:spLocks noGrp="1"/>
          </p:cNvSpPr>
          <p:nvPr>
            <p:ph sz="quarter" idx="4"/>
          </p:nvPr>
        </p:nvSpPr>
        <p:spPr>
          <a:xfrm>
            <a:off x="8824119" y="2194719"/>
            <a:ext cx="4038600" cy="5383690"/>
          </a:xfrm>
        </p:spPr>
        <p:txBody>
          <a:bodyPr>
            <a:normAutofit fontScale="77500" lnSpcReduction="20000"/>
          </a:bodyPr>
          <a:lstStyle/>
          <a:p>
            <a:pPr>
              <a:buFont typeface="Arial"/>
              <a:buChar char="•"/>
            </a:pPr>
            <a:r>
              <a:rPr lang="en-US" dirty="0"/>
              <a:t>Aftercare of </a:t>
            </a:r>
            <a:r>
              <a:rPr lang="en-US" b="1" dirty="0"/>
              <a:t>injuries</a:t>
            </a:r>
            <a:r>
              <a:rPr lang="en-US" dirty="0"/>
              <a:t> is captured using the seventh character “D”, denoting routine care following an </a:t>
            </a:r>
            <a:r>
              <a:rPr lang="en-US" u="sng" dirty="0"/>
              <a:t>injury</a:t>
            </a:r>
            <a:r>
              <a:rPr lang="en-US" dirty="0"/>
              <a:t>.</a:t>
            </a:r>
          </a:p>
          <a:p>
            <a:pPr marL="324331" indent="-171450">
              <a:buFont typeface="Arial"/>
              <a:buChar char="•"/>
            </a:pPr>
            <a:endParaRPr lang="en-US" sz="600" dirty="0"/>
          </a:p>
          <a:p>
            <a:pPr>
              <a:buFont typeface="Arial"/>
              <a:buChar char="•"/>
            </a:pPr>
            <a:r>
              <a:rPr lang="en-US" dirty="0"/>
              <a:t>After care of a </a:t>
            </a:r>
            <a:r>
              <a:rPr lang="en-US" b="1" dirty="0"/>
              <a:t>fracture</a:t>
            </a:r>
            <a:r>
              <a:rPr lang="en-US" dirty="0"/>
              <a:t> is captured using the seventh character “D” denoting routine care following an </a:t>
            </a:r>
            <a:r>
              <a:rPr lang="en-US" u="sng" dirty="0"/>
              <a:t>injury</a:t>
            </a:r>
            <a:r>
              <a:rPr lang="en-US" dirty="0"/>
              <a:t>.</a:t>
            </a:r>
          </a:p>
          <a:p>
            <a:pPr marL="438631" indent="-285750">
              <a:buFont typeface="Arial"/>
              <a:buChar char="•"/>
            </a:pPr>
            <a:endParaRPr lang="en-US" sz="1300" dirty="0"/>
          </a:p>
          <a:p>
            <a:pPr>
              <a:buFont typeface="Arial"/>
              <a:buChar char="•"/>
            </a:pPr>
            <a:r>
              <a:rPr lang="en-US" dirty="0"/>
              <a:t>If you use the 7</a:t>
            </a:r>
            <a:r>
              <a:rPr lang="en-US" baseline="30000" dirty="0"/>
              <a:t>th</a:t>
            </a:r>
            <a:r>
              <a:rPr lang="en-US" dirty="0"/>
              <a:t> Character for aftercare - do not use Z-code for aftercare</a:t>
            </a:r>
          </a:p>
        </p:txBody>
      </p:sp>
      <p:sp>
        <p:nvSpPr>
          <p:cNvPr id="4" name="Slide Number Placeholder 3"/>
          <p:cNvSpPr>
            <a:spLocks noGrp="1"/>
          </p:cNvSpPr>
          <p:nvPr>
            <p:ph type="sldNum" sz="quarter" idx="12"/>
          </p:nvPr>
        </p:nvSpPr>
        <p:spPr/>
        <p:txBody>
          <a:bodyPr/>
          <a:lstStyle/>
          <a:p>
            <a:fld id="{895F941F-37F6-4B1F-AEB2-74CB5EFF426C}" type="slidenum">
              <a:rPr lang="en-US" smtClean="0"/>
              <a:pPr/>
              <a:t>84</a:t>
            </a:fld>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49009952"/>
              </p:ext>
            </p:extLst>
          </p:nvPr>
        </p:nvGraphicFramePr>
        <p:xfrm>
          <a:off x="8610601" y="7705964"/>
          <a:ext cx="4252118" cy="1371600"/>
        </p:xfrm>
        <a:graphic>
          <a:graphicData uri="http://schemas.openxmlformats.org/drawingml/2006/table">
            <a:tbl>
              <a:tblPr firstRow="1" bandRow="1">
                <a:tableStyleId>{5C22544A-7EE6-4342-B048-85BDC9FD1C3A}</a:tableStyleId>
              </a:tblPr>
              <a:tblGrid>
                <a:gridCol w="4252118">
                  <a:extLst>
                    <a:ext uri="{9D8B030D-6E8A-4147-A177-3AD203B41FA5}">
                      <a16:colId xmlns:a16="http://schemas.microsoft.com/office/drawing/2014/main" val="20000"/>
                    </a:ext>
                  </a:extLst>
                </a:gridCol>
              </a:tblGrid>
              <a:tr h="1371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700" baseline="0" dirty="0"/>
                        <a:t>www.webpt.com/blog/post/what-the-aftercare-how-to-use-z-codes-in-icd-10</a:t>
                      </a:r>
                      <a:endParaRPr lang="en-US" sz="2700" dirty="0"/>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8229357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813719" y="137319"/>
            <a:ext cx="8458200" cy="990600"/>
          </a:xfrm>
        </p:spPr>
        <p:txBody>
          <a:bodyPr>
            <a:noAutofit/>
          </a:bodyPr>
          <a:lstStyle/>
          <a:p>
            <a:pPr algn="ctr"/>
            <a:r>
              <a:rPr lang="en-US" sz="4400" u="sng" dirty="0">
                <a:solidFill>
                  <a:schemeClr val="accent1"/>
                </a:solidFill>
              </a:rPr>
              <a:t>Z-Code Aftercare Example</a:t>
            </a:r>
          </a:p>
        </p:txBody>
      </p:sp>
      <p:sp>
        <p:nvSpPr>
          <p:cNvPr id="9" name="Content Placeholder 8"/>
          <p:cNvSpPr>
            <a:spLocks noGrp="1"/>
          </p:cNvSpPr>
          <p:nvPr>
            <p:ph idx="1"/>
          </p:nvPr>
        </p:nvSpPr>
        <p:spPr>
          <a:xfrm>
            <a:off x="518319" y="1280319"/>
            <a:ext cx="12192000" cy="6607066"/>
          </a:xfrm>
        </p:spPr>
        <p:txBody>
          <a:bodyPr>
            <a:normAutofit/>
          </a:bodyPr>
          <a:lstStyle/>
          <a:p>
            <a:pPr>
              <a:buFont typeface="Arial"/>
              <a:buChar char="•"/>
            </a:pPr>
            <a:r>
              <a:rPr lang="en-US" sz="2800" dirty="0">
                <a:solidFill>
                  <a:srgbClr val="000000"/>
                </a:solidFill>
              </a:rPr>
              <a:t>If you were treating a patient who had a total knee replacement, you would want to submit </a:t>
            </a:r>
            <a:r>
              <a:rPr lang="en-US" sz="2800" b="1" dirty="0">
                <a:solidFill>
                  <a:srgbClr val="000000"/>
                </a:solidFill>
              </a:rPr>
              <a:t>Z47.1</a:t>
            </a:r>
            <a:r>
              <a:rPr lang="en-US" sz="2800" dirty="0">
                <a:solidFill>
                  <a:srgbClr val="000000"/>
                </a:solidFill>
              </a:rPr>
              <a:t> – aftercare following joint replacement surgery, as well as </a:t>
            </a:r>
            <a:r>
              <a:rPr lang="en-US" sz="2800" b="1" dirty="0">
                <a:solidFill>
                  <a:srgbClr val="000000"/>
                </a:solidFill>
              </a:rPr>
              <a:t>Z96.651</a:t>
            </a:r>
            <a:r>
              <a:rPr lang="en-US" sz="2800" dirty="0">
                <a:solidFill>
                  <a:srgbClr val="000000"/>
                </a:solidFill>
              </a:rPr>
              <a:t> (to indicate the joint replaced was the knee). To take the example further let’s say the patient was receiving PT care for gait abnormality following a total knee replacement of the right knee due to osteoarthritis in that knee.  Let’s also assume, as a result of the surgery, the patient no longer suffers from osteoarthritis.</a:t>
            </a:r>
          </a:p>
          <a:p>
            <a:pPr marL="324330" indent="-171450">
              <a:buFont typeface="Arial"/>
              <a:buChar char="•"/>
            </a:pPr>
            <a:endParaRPr lang="en-US" sz="400" dirty="0">
              <a:solidFill>
                <a:srgbClr val="000000"/>
              </a:solidFill>
            </a:endParaRPr>
          </a:p>
          <a:p>
            <a:pPr>
              <a:buFont typeface="Arial"/>
              <a:buChar char="•"/>
            </a:pPr>
            <a:r>
              <a:rPr lang="en-US" sz="2800" dirty="0">
                <a:solidFill>
                  <a:srgbClr val="000000"/>
                </a:solidFill>
              </a:rPr>
              <a:t>Certain aftercare Z-codes require a secondary diagnosis code to describe the resolving condition or </a:t>
            </a:r>
            <a:r>
              <a:rPr lang="en-US" sz="2800" dirty="0" err="1">
                <a:solidFill>
                  <a:srgbClr val="000000"/>
                </a:solidFill>
              </a:rPr>
              <a:t>sequela</a:t>
            </a:r>
            <a:r>
              <a:rPr lang="en-US" sz="2800" dirty="0">
                <a:solidFill>
                  <a:srgbClr val="000000"/>
                </a:solidFill>
              </a:rPr>
              <a:t>.</a:t>
            </a:r>
            <a:endParaRPr lang="en-US" sz="1400" dirty="0">
              <a:solidFill>
                <a:srgbClr val="000000"/>
              </a:solidFill>
            </a:endParaRPr>
          </a:p>
          <a:p>
            <a:pPr>
              <a:buFont typeface="Arial"/>
              <a:buChar char="•"/>
            </a:pPr>
            <a:r>
              <a:rPr lang="en-US" sz="2800" dirty="0">
                <a:solidFill>
                  <a:srgbClr val="000000"/>
                </a:solidFill>
              </a:rPr>
              <a:t>ICD-10:  </a:t>
            </a:r>
            <a:r>
              <a:rPr lang="en-US" sz="2800" b="1" dirty="0">
                <a:solidFill>
                  <a:srgbClr val="000000"/>
                </a:solidFill>
              </a:rPr>
              <a:t>Z47.1</a:t>
            </a:r>
            <a:r>
              <a:rPr lang="en-US" sz="2800" dirty="0">
                <a:solidFill>
                  <a:srgbClr val="000000"/>
                </a:solidFill>
              </a:rPr>
              <a:t>, aftercare following surgery for joint replacement</a:t>
            </a:r>
          </a:p>
          <a:p>
            <a:pPr>
              <a:buFont typeface="Arial"/>
              <a:buChar char="•"/>
            </a:pPr>
            <a:r>
              <a:rPr lang="en-US" sz="2800" dirty="0">
                <a:solidFill>
                  <a:srgbClr val="000000"/>
                </a:solidFill>
              </a:rPr>
              <a:t>ICD-10:  </a:t>
            </a:r>
            <a:r>
              <a:rPr lang="en-US" sz="2800" b="1" dirty="0">
                <a:solidFill>
                  <a:srgbClr val="000000"/>
                </a:solidFill>
              </a:rPr>
              <a:t>Z96.651</a:t>
            </a:r>
            <a:r>
              <a:rPr lang="en-US" sz="2800" dirty="0">
                <a:solidFill>
                  <a:srgbClr val="000000"/>
                </a:solidFill>
              </a:rPr>
              <a:t>, </a:t>
            </a:r>
            <a:r>
              <a:rPr lang="en-US" sz="2800" b="1" dirty="0">
                <a:solidFill>
                  <a:srgbClr val="000000"/>
                </a:solidFill>
              </a:rPr>
              <a:t>status (post), </a:t>
            </a:r>
            <a:r>
              <a:rPr lang="en-US" sz="2800" dirty="0">
                <a:solidFill>
                  <a:srgbClr val="000000"/>
                </a:solidFill>
              </a:rPr>
              <a:t>organ replacement, by artificial or mechanical device or prosthesis of, joint, knee-see presence of knee joint implant</a:t>
            </a:r>
          </a:p>
          <a:p>
            <a:pPr>
              <a:buFont typeface="Arial"/>
              <a:buChar char="•"/>
            </a:pPr>
            <a:r>
              <a:rPr lang="en-US" sz="2800" dirty="0">
                <a:solidFill>
                  <a:srgbClr val="000000"/>
                </a:solidFill>
              </a:rPr>
              <a:t>ICD-10:  </a:t>
            </a:r>
            <a:r>
              <a:rPr lang="en-US" sz="2800" b="1" dirty="0">
                <a:solidFill>
                  <a:srgbClr val="000000"/>
                </a:solidFill>
              </a:rPr>
              <a:t>R26.9</a:t>
            </a:r>
            <a:r>
              <a:rPr lang="en-US" sz="2800" dirty="0">
                <a:solidFill>
                  <a:srgbClr val="000000"/>
                </a:solidFill>
              </a:rPr>
              <a:t> Abnormality, gait</a:t>
            </a:r>
          </a:p>
        </p:txBody>
      </p:sp>
      <p:sp>
        <p:nvSpPr>
          <p:cNvPr id="7" name="Slide Number Placeholder 6"/>
          <p:cNvSpPr>
            <a:spLocks noGrp="1"/>
          </p:cNvSpPr>
          <p:nvPr>
            <p:ph type="sldNum" sz="quarter" idx="12"/>
          </p:nvPr>
        </p:nvSpPr>
        <p:spPr/>
        <p:txBody>
          <a:bodyPr/>
          <a:lstStyle/>
          <a:p>
            <a:fld id="{895F941F-37F6-4B1F-AEB2-74CB5EFF426C}" type="slidenum">
              <a:rPr lang="en-US" smtClean="0"/>
              <a:pPr/>
              <a:t>85</a:t>
            </a:fld>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3171803831"/>
              </p:ext>
            </p:extLst>
          </p:nvPr>
        </p:nvGraphicFramePr>
        <p:xfrm>
          <a:off x="365919" y="8179346"/>
          <a:ext cx="11429999" cy="979022"/>
        </p:xfrm>
        <a:graphic>
          <a:graphicData uri="http://schemas.openxmlformats.org/drawingml/2006/table">
            <a:tbl>
              <a:tblPr firstRow="1" bandRow="1">
                <a:tableStyleId>{5C22544A-7EE6-4342-B048-85BDC9FD1C3A}</a:tableStyleId>
              </a:tblPr>
              <a:tblGrid>
                <a:gridCol w="11429999">
                  <a:extLst>
                    <a:ext uri="{9D8B030D-6E8A-4147-A177-3AD203B41FA5}">
                      <a16:colId xmlns:a16="http://schemas.microsoft.com/office/drawing/2014/main" val="20000"/>
                    </a:ext>
                  </a:extLst>
                </a:gridCol>
              </a:tblGrid>
              <a:tr h="908816">
                <a:tc>
                  <a:txBody>
                    <a:bodyPr/>
                    <a:lstStyle/>
                    <a:p>
                      <a:r>
                        <a:rPr lang="en-US" sz="2800" dirty="0"/>
                        <a:t>Author Brooke Andrus www.webpt.com/blog/post/what-the-aftercare-how-to-use-z-codes-in-icd10</a:t>
                      </a:r>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8661374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37" y="365919"/>
            <a:ext cx="12749332" cy="689826"/>
          </a:xfrm>
        </p:spPr>
        <p:txBody>
          <a:bodyPr>
            <a:noAutofit/>
          </a:bodyPr>
          <a:lstStyle/>
          <a:p>
            <a:pPr algn="ctr"/>
            <a:r>
              <a:rPr lang="en-US" sz="4400" u="sng" dirty="0">
                <a:solidFill>
                  <a:schemeClr val="accent1"/>
                </a:solidFill>
              </a:rPr>
              <a:t> ICD-10 Diagnoses Examples with 7</a:t>
            </a:r>
            <a:r>
              <a:rPr lang="en-US" sz="4400" u="sng" baseline="30000" dirty="0">
                <a:solidFill>
                  <a:schemeClr val="accent1"/>
                </a:solidFill>
              </a:rPr>
              <a:t>th</a:t>
            </a:r>
            <a:r>
              <a:rPr lang="en-US" sz="4400" u="sng" dirty="0">
                <a:solidFill>
                  <a:schemeClr val="accent1"/>
                </a:solidFill>
              </a:rPr>
              <a:t> Character</a:t>
            </a:r>
          </a:p>
        </p:txBody>
      </p:sp>
      <p:sp>
        <p:nvSpPr>
          <p:cNvPr id="4" name="Slide Number Placeholder 3"/>
          <p:cNvSpPr>
            <a:spLocks noGrp="1"/>
          </p:cNvSpPr>
          <p:nvPr>
            <p:ph type="sldNum" sz="quarter" idx="12"/>
          </p:nvPr>
        </p:nvSpPr>
        <p:spPr/>
        <p:txBody>
          <a:bodyPr/>
          <a:lstStyle/>
          <a:p>
            <a:fld id="{895F941F-37F6-4B1F-AEB2-74CB5EFF426C}" type="slidenum">
              <a:rPr lang="en-US" smtClean="0"/>
              <a:pPr/>
              <a:t>86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633202576"/>
              </p:ext>
            </p:extLst>
          </p:nvPr>
        </p:nvGraphicFramePr>
        <p:xfrm>
          <a:off x="2651919" y="1272526"/>
          <a:ext cx="8244946" cy="7457157"/>
        </p:xfrm>
        <a:graphic>
          <a:graphicData uri="http://schemas.openxmlformats.org/drawingml/2006/table">
            <a:tbl>
              <a:tblPr firstRow="1" bandRow="1">
                <a:tableStyleId>{5C22544A-7EE6-4342-B048-85BDC9FD1C3A}</a:tableStyleId>
              </a:tblPr>
              <a:tblGrid>
                <a:gridCol w="8244946">
                  <a:extLst>
                    <a:ext uri="{9D8B030D-6E8A-4147-A177-3AD203B41FA5}">
                      <a16:colId xmlns:a16="http://schemas.microsoft.com/office/drawing/2014/main" val="20000"/>
                    </a:ext>
                  </a:extLst>
                </a:gridCol>
              </a:tblGrid>
              <a:tr h="867668">
                <a:tc>
                  <a:txBody>
                    <a:bodyPr/>
                    <a:lstStyle/>
                    <a:p>
                      <a:pPr algn="ctr"/>
                      <a:r>
                        <a:rPr lang="en-US" sz="4400" dirty="0"/>
                        <a:t>ICD - 10</a:t>
                      </a:r>
                    </a:p>
                  </a:txBody>
                  <a:tcPr marL="130762" marR="130762" marT="62791" marB="62791">
                    <a:solidFill>
                      <a:schemeClr val="accent1"/>
                    </a:solidFill>
                  </a:tcPr>
                </a:tc>
                <a:extLst>
                  <a:ext uri="{0D108BD9-81ED-4DB2-BD59-A6C34878D82A}">
                    <a16:rowId xmlns:a16="http://schemas.microsoft.com/office/drawing/2014/main" val="10000"/>
                  </a:ext>
                </a:extLst>
              </a:tr>
              <a:tr h="6589489">
                <a:tc>
                  <a:txBody>
                    <a:bodyPr/>
                    <a:lstStyle/>
                    <a:p>
                      <a:r>
                        <a:rPr lang="en-US" sz="2800" dirty="0"/>
                        <a:t>Patient admitted for aftercare</a:t>
                      </a:r>
                      <a:r>
                        <a:rPr lang="en-US" sz="2800" baseline="0" dirty="0"/>
                        <a:t> of hip fracture, sustained when patient fell out of bed.  The fracture was repaired with an ORIF.</a:t>
                      </a:r>
                    </a:p>
                    <a:p>
                      <a:pPr marL="342900" indent="-342900">
                        <a:buFont typeface="Arial"/>
                        <a:buChar char="•"/>
                      </a:pPr>
                      <a:r>
                        <a:rPr lang="en-US" sz="2800" b="1" baseline="0" dirty="0"/>
                        <a:t>M1021:</a:t>
                      </a:r>
                      <a:r>
                        <a:rPr lang="en-US" sz="2800" baseline="0" dirty="0"/>
                        <a:t>  S72.042</a:t>
                      </a:r>
                      <a:r>
                        <a:rPr lang="en-US" sz="2800" b="1" baseline="0" dirty="0"/>
                        <a:t>D </a:t>
                      </a:r>
                      <a:r>
                        <a:rPr lang="en-US" sz="2800" b="1" u="sng" baseline="0" dirty="0"/>
                        <a:t>Subsequent</a:t>
                      </a:r>
                      <a:r>
                        <a:rPr lang="en-US" sz="2800" b="1" baseline="0" dirty="0"/>
                        <a:t> </a:t>
                      </a:r>
                      <a:r>
                        <a:rPr lang="en-US" sz="2800" b="0" baseline="0" dirty="0"/>
                        <a:t>encounter for a closed displaced fracture of base of neck of left femur with routine healing</a:t>
                      </a:r>
                    </a:p>
                    <a:p>
                      <a:pPr marL="342900" indent="-342900">
                        <a:buFont typeface="Arial"/>
                        <a:buChar char="•"/>
                      </a:pPr>
                      <a:r>
                        <a:rPr lang="en-US" sz="2800" b="1" baseline="0" dirty="0"/>
                        <a:t>M1023:  </a:t>
                      </a:r>
                      <a:r>
                        <a:rPr lang="en-US" sz="2800" b="0" baseline="0" dirty="0"/>
                        <a:t>WO6.OOO</a:t>
                      </a:r>
                      <a:r>
                        <a:rPr lang="en-US" sz="2800" b="1" baseline="0" dirty="0"/>
                        <a:t>D </a:t>
                      </a:r>
                      <a:r>
                        <a:rPr lang="en-US" sz="2800" b="0" baseline="0" dirty="0"/>
                        <a:t>Fall from bed </a:t>
                      </a:r>
                      <a:r>
                        <a:rPr lang="en-US" sz="2800" b="0" u="sng" baseline="0" dirty="0"/>
                        <a:t>subsequent </a:t>
                      </a:r>
                      <a:r>
                        <a:rPr lang="en-US" sz="2800" b="0" baseline="0" dirty="0"/>
                        <a:t>encounter</a:t>
                      </a:r>
                    </a:p>
                  </a:txBody>
                  <a:tcPr marL="130762" marR="130762" marT="62791" marB="62791">
                    <a:solidFill>
                      <a:schemeClr val="bg2">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025546933"/>
              </p:ext>
            </p:extLst>
          </p:nvPr>
        </p:nvGraphicFramePr>
        <p:xfrm>
          <a:off x="2621598" y="6596083"/>
          <a:ext cx="8458200" cy="2133600"/>
        </p:xfrm>
        <a:graphic>
          <a:graphicData uri="http://schemas.openxmlformats.org/drawingml/2006/table">
            <a:tbl>
              <a:tblPr firstRow="1" bandRow="1">
                <a:tableStyleId>{5C22544A-7EE6-4342-B048-85BDC9FD1C3A}</a:tableStyleId>
              </a:tblPr>
              <a:tblGrid>
                <a:gridCol w="8458200">
                  <a:extLst>
                    <a:ext uri="{9D8B030D-6E8A-4147-A177-3AD203B41FA5}">
                      <a16:colId xmlns:a16="http://schemas.microsoft.com/office/drawing/2014/main" val="20000"/>
                    </a:ext>
                  </a:extLst>
                </a:gridCol>
              </a:tblGrid>
              <a:tr h="2133600">
                <a:tc>
                  <a:txBody>
                    <a:bodyPr/>
                    <a:lstStyle/>
                    <a:p>
                      <a:r>
                        <a:rPr lang="en-US" sz="3200" dirty="0"/>
                        <a:t>“Subsequent” encounter is </a:t>
                      </a:r>
                      <a:r>
                        <a:rPr lang="en-US" sz="3200" baseline="0" dirty="0"/>
                        <a:t>used for fractures from injury– represented with an alphabet letter </a:t>
                      </a:r>
                      <a:r>
                        <a:rPr lang="en-US" sz="3200" b="1" baseline="0" dirty="0"/>
                        <a:t>“D”</a:t>
                      </a:r>
                      <a:r>
                        <a:rPr lang="en-US" sz="3200" baseline="0" dirty="0"/>
                        <a:t>  as the 7</a:t>
                      </a:r>
                      <a:r>
                        <a:rPr lang="en-US" sz="3200" baseline="30000" dirty="0"/>
                        <a:t>th</a:t>
                      </a:r>
                      <a:r>
                        <a:rPr lang="en-US" sz="3200" baseline="0" dirty="0"/>
                        <a:t> Character</a:t>
                      </a:r>
                      <a:endParaRPr lang="en-US" sz="3200" dirty="0"/>
                    </a:p>
                  </a:txBody>
                  <a:tcPr marL="130762" marR="130762" marT="62791" marB="62791">
                    <a:solidFill>
                      <a:schemeClr val="accent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729500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78C3D-04DF-4A01-85EE-B2AFF0E5BC45}"/>
              </a:ext>
            </a:extLst>
          </p:cNvPr>
          <p:cNvSpPr>
            <a:spLocks noGrp="1"/>
          </p:cNvSpPr>
          <p:nvPr>
            <p:ph type="title"/>
          </p:nvPr>
        </p:nvSpPr>
        <p:spPr>
          <a:xfrm>
            <a:off x="377101" y="594519"/>
            <a:ext cx="12322035" cy="860148"/>
          </a:xfrm>
        </p:spPr>
        <p:txBody>
          <a:bodyPr/>
          <a:lstStyle/>
          <a:p>
            <a:pPr algn="ctr"/>
            <a:r>
              <a:rPr lang="en-US" dirty="0">
                <a:solidFill>
                  <a:schemeClr val="accent1"/>
                </a:solidFill>
              </a:rPr>
              <a:t>Other Diagnoses Rules</a:t>
            </a:r>
          </a:p>
        </p:txBody>
      </p:sp>
      <p:sp>
        <p:nvSpPr>
          <p:cNvPr id="3" name="Content Placeholder 2">
            <a:extLst>
              <a:ext uri="{FF2B5EF4-FFF2-40B4-BE49-F238E27FC236}">
                <a16:creationId xmlns:a16="http://schemas.microsoft.com/office/drawing/2014/main" id="{316F39F2-50C5-4105-9B45-2F5533C26041}"/>
              </a:ext>
            </a:extLst>
          </p:cNvPr>
          <p:cNvSpPr>
            <a:spLocks noGrp="1"/>
          </p:cNvSpPr>
          <p:nvPr>
            <p:ph idx="1"/>
          </p:nvPr>
        </p:nvSpPr>
        <p:spPr>
          <a:xfrm>
            <a:off x="719865" y="1737519"/>
            <a:ext cx="11636506" cy="3886200"/>
          </a:xfrm>
        </p:spPr>
        <p:txBody>
          <a:bodyPr/>
          <a:lstStyle/>
          <a:p>
            <a:pPr marL="685800" indent="-685800">
              <a:buFont typeface="Arial" panose="020B0604020202020204" pitchFamily="34" charset="0"/>
              <a:buChar char="•"/>
            </a:pPr>
            <a:r>
              <a:rPr lang="en-US" dirty="0"/>
              <a:t>You must follow Medicare’s rules and regulations for coverage and payment to ensure provider compliance.</a:t>
            </a:r>
          </a:p>
          <a:p>
            <a:pPr marL="685800" indent="-685800">
              <a:buFont typeface="Arial" panose="020B0604020202020204" pitchFamily="34" charset="0"/>
              <a:buChar char="•"/>
            </a:pPr>
            <a:r>
              <a:rPr lang="en-US" dirty="0"/>
              <a:t>Medicare excludes provider services from Coverage and payment that are “not reasonable and necessary for diagnosis or treatment of illness or injury or to improve the functioning of a malformed body member”</a:t>
            </a:r>
          </a:p>
        </p:txBody>
      </p:sp>
      <p:sp>
        <p:nvSpPr>
          <p:cNvPr id="4" name="Slide Number Placeholder 3">
            <a:extLst>
              <a:ext uri="{FF2B5EF4-FFF2-40B4-BE49-F238E27FC236}">
                <a16:creationId xmlns:a16="http://schemas.microsoft.com/office/drawing/2014/main" id="{245B51D9-6636-4140-8C21-120B03CB26A9}"/>
              </a:ext>
            </a:extLst>
          </p:cNvPr>
          <p:cNvSpPr>
            <a:spLocks noGrp="1"/>
          </p:cNvSpPr>
          <p:nvPr>
            <p:ph type="sldNum" sz="quarter" idx="12"/>
          </p:nvPr>
        </p:nvSpPr>
        <p:spPr/>
        <p:txBody>
          <a:bodyPr/>
          <a:lstStyle/>
          <a:p>
            <a:fld id="{895F941F-37F6-4B1F-AEB2-74CB5EFF426C}" type="slidenum">
              <a:rPr lang="en-US" smtClean="0"/>
              <a:pPr/>
              <a:t>87</a:t>
            </a:fld>
            <a:endParaRPr lang="en-US" dirty="0"/>
          </a:p>
        </p:txBody>
      </p:sp>
    </p:spTree>
    <p:extLst>
      <p:ext uri="{BB962C8B-B14F-4D97-AF65-F5344CB8AC3E}">
        <p14:creationId xmlns:p14="http://schemas.microsoft.com/office/powerpoint/2010/main" val="403490047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296" y="0"/>
            <a:ext cx="11768614" cy="1151168"/>
          </a:xfrm>
        </p:spPr>
        <p:txBody>
          <a:bodyPr/>
          <a:lstStyle/>
          <a:p>
            <a:pPr algn="ctr"/>
            <a:r>
              <a:rPr lang="en-US" sz="5400" dirty="0">
                <a:solidFill>
                  <a:schemeClr val="accent1"/>
                </a:solidFill>
              </a:rPr>
              <a:t>Resources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88</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338085972"/>
              </p:ext>
            </p:extLst>
          </p:nvPr>
        </p:nvGraphicFramePr>
        <p:xfrm>
          <a:off x="0" y="899319"/>
          <a:ext cx="13076238" cy="643742"/>
        </p:xfrm>
        <a:graphic>
          <a:graphicData uri="http://schemas.openxmlformats.org/drawingml/2006/table">
            <a:tbl>
              <a:tblPr firstRow="1" bandRow="1">
                <a:tableStyleId>{5C22544A-7EE6-4342-B048-85BDC9FD1C3A}</a:tableStyleId>
              </a:tblPr>
              <a:tblGrid>
                <a:gridCol w="13076238">
                  <a:extLst>
                    <a:ext uri="{9D8B030D-6E8A-4147-A177-3AD203B41FA5}">
                      <a16:colId xmlns:a16="http://schemas.microsoft.com/office/drawing/2014/main" val="20000"/>
                    </a:ext>
                  </a:extLst>
                </a:gridCol>
              </a:tblGrid>
              <a:tr h="511636">
                <a:tc>
                  <a:txBody>
                    <a:bodyPr/>
                    <a:lstStyle/>
                    <a:p>
                      <a:pPr algn="ctr"/>
                      <a:r>
                        <a:rPr lang="en-US" sz="3400" b="1" baseline="0" dirty="0"/>
                        <a:t>  </a:t>
                      </a:r>
                      <a:r>
                        <a:rPr lang="en-US" sz="3200" b="1" baseline="0" dirty="0"/>
                        <a:t>cms.gov/ICD10 </a:t>
                      </a:r>
                      <a:r>
                        <a:rPr kumimoji="0" lang="en-US" sz="3200" b="1" kern="1200" dirty="0">
                          <a:solidFill>
                            <a:schemeClr val="lt1"/>
                          </a:solidFill>
                          <a:effectLst/>
                          <a:latin typeface="+mn-lt"/>
                          <a:ea typeface="+mn-ea"/>
                          <a:cs typeface="+mn-cs"/>
                        </a:rPr>
                        <a:t> </a:t>
                      </a:r>
                      <a:endParaRPr lang="en-US" sz="3200" b="1" dirty="0"/>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pic>
        <p:nvPicPr>
          <p:cNvPr id="757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883728"/>
            <a:ext cx="13076238" cy="7534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88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47" y="1487155"/>
            <a:ext cx="13076238" cy="7931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054653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 y="1"/>
            <a:ext cx="13076238" cy="9418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895F941F-37F6-4B1F-AEB2-74CB5EFF426C}" type="slidenum">
              <a:rPr lang="en-US" smtClean="0"/>
              <a:pPr/>
              <a:t>89</a:t>
            </a:fld>
            <a:endParaRPr lang="en-US" dirty="0"/>
          </a:p>
        </p:txBody>
      </p:sp>
      <p:grpSp>
        <p:nvGrpSpPr>
          <p:cNvPr id="8" name="Group 7"/>
          <p:cNvGrpSpPr/>
          <p:nvPr/>
        </p:nvGrpSpPr>
        <p:grpSpPr>
          <a:xfrm>
            <a:off x="6690519" y="289718"/>
            <a:ext cx="2558981" cy="872164"/>
            <a:chOff x="9516057" y="903795"/>
            <a:chExt cx="2804608" cy="665585"/>
          </a:xfrm>
        </p:grpSpPr>
        <p:sp>
          <p:nvSpPr>
            <p:cNvPr id="3" name="Left Arrow 2"/>
            <p:cNvSpPr/>
            <p:nvPr/>
          </p:nvSpPr>
          <p:spPr>
            <a:xfrm>
              <a:off x="9516057" y="903795"/>
              <a:ext cx="2804606" cy="665585"/>
            </a:xfrm>
            <a:prstGeom prst="leftArrow">
              <a:avLst/>
            </a:prstGeom>
            <a:solidFill>
              <a:srgbClr val="CD092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01920" tIns="50962" rIns="101920" bIns="50962" rtlCol="0" anchor="ctr"/>
            <a:lstStyle/>
            <a:p>
              <a:pPr algn="ctr"/>
              <a:endParaRPr lang="en-US"/>
            </a:p>
          </p:txBody>
        </p:sp>
        <p:sp>
          <p:nvSpPr>
            <p:cNvPr id="6" name="TextBox 5"/>
            <p:cNvSpPr txBox="1"/>
            <p:nvPr/>
          </p:nvSpPr>
          <p:spPr>
            <a:xfrm>
              <a:off x="10049457" y="1046017"/>
              <a:ext cx="2271208" cy="360395"/>
            </a:xfrm>
            <a:prstGeom prst="rect">
              <a:avLst/>
            </a:prstGeom>
            <a:noFill/>
            <a:ln>
              <a:solidFill>
                <a:schemeClr val="accent1"/>
              </a:solidFill>
            </a:ln>
          </p:spPr>
          <p:txBody>
            <a:bodyPr wrap="square" lIns="101920" tIns="50962" rIns="101920" bIns="50962" rtlCol="0">
              <a:spAutoFit/>
            </a:bodyPr>
            <a:lstStyle/>
            <a:p>
              <a:r>
                <a:rPr lang="en-US" sz="2400" dirty="0">
                  <a:solidFill>
                    <a:schemeClr val="bg1"/>
                  </a:solidFill>
                </a:rPr>
                <a:t>Google  Search</a:t>
              </a:r>
            </a:p>
          </p:txBody>
        </p:sp>
      </p:grpSp>
    </p:spTree>
    <p:extLst>
      <p:ext uri="{BB962C8B-B14F-4D97-AF65-F5344CB8AC3E}">
        <p14:creationId xmlns:p14="http://schemas.microsoft.com/office/powerpoint/2010/main" val="2721065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5319" y="2956719"/>
            <a:ext cx="6114786" cy="1066800"/>
          </a:xfrm>
        </p:spPr>
        <p:txBody>
          <a:bodyPr>
            <a:normAutofit/>
          </a:bodyPr>
          <a:lstStyle/>
          <a:p>
            <a:r>
              <a:rPr lang="en-US" sz="4500" dirty="0">
                <a:solidFill>
                  <a:schemeClr val="accent1"/>
                </a:solidFill>
              </a:rPr>
              <a:t>OASIS – D1</a:t>
            </a:r>
          </a:p>
        </p:txBody>
      </p:sp>
      <p:sp>
        <p:nvSpPr>
          <p:cNvPr id="3" name="Text Placeholder 2"/>
          <p:cNvSpPr>
            <a:spLocks noGrp="1"/>
          </p:cNvSpPr>
          <p:nvPr>
            <p:ph type="body" idx="1"/>
          </p:nvPr>
        </p:nvSpPr>
        <p:spPr>
          <a:xfrm>
            <a:off x="3337719" y="3718719"/>
            <a:ext cx="6495786" cy="793497"/>
          </a:xfrm>
        </p:spPr>
        <p:txBody>
          <a:bodyPr>
            <a:normAutofit/>
          </a:bodyPr>
          <a:lstStyle/>
          <a:p>
            <a:r>
              <a:rPr lang="en-US" sz="3700" dirty="0">
                <a:solidFill>
                  <a:srgbClr val="000000"/>
                </a:solidFill>
              </a:rPr>
              <a:t>Clinical Record - </a:t>
            </a:r>
            <a:r>
              <a:rPr lang="en-US" sz="3700" b="1" dirty="0">
                <a:solidFill>
                  <a:srgbClr val="000000"/>
                </a:solidFill>
              </a:rPr>
              <a:t>“M” Items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9</a:t>
            </a:fld>
            <a:endParaRPr 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270919" y="2270919"/>
            <a:ext cx="9298127" cy="1902035"/>
          </a:xfrm>
        </p:spPr>
        <p:txBody>
          <a:bodyPr/>
          <a:lstStyle/>
          <a:p>
            <a:r>
              <a:rPr lang="en-US" dirty="0">
                <a:solidFill>
                  <a:schemeClr val="accent1"/>
                </a:solidFill>
              </a:rPr>
              <a:t>OASIS D1</a:t>
            </a:r>
          </a:p>
        </p:txBody>
      </p:sp>
      <p:sp>
        <p:nvSpPr>
          <p:cNvPr id="6" name="Subtitle 5"/>
          <p:cNvSpPr>
            <a:spLocks noGrp="1"/>
          </p:cNvSpPr>
          <p:nvPr>
            <p:ph type="subTitle" idx="1"/>
          </p:nvPr>
        </p:nvSpPr>
        <p:spPr>
          <a:xfrm>
            <a:off x="1961437" y="3718720"/>
            <a:ext cx="9607609" cy="3083632"/>
          </a:xfrm>
        </p:spPr>
        <p:txBody>
          <a:bodyPr>
            <a:normAutofit/>
          </a:bodyPr>
          <a:lstStyle/>
          <a:p>
            <a:pPr marL="571500" indent="-571500">
              <a:buFont typeface="Arial" panose="020B0604020202020204" pitchFamily="34" charset="0"/>
              <a:buChar char="•"/>
            </a:pPr>
            <a:r>
              <a:rPr lang="en-US" sz="3800" dirty="0">
                <a:solidFill>
                  <a:schemeClr val="tx1"/>
                </a:solidFill>
              </a:rPr>
              <a:t>M1028 – This item is to identify whether </a:t>
            </a:r>
            <a:r>
              <a:rPr lang="en-US" sz="3800" dirty="0">
                <a:solidFill>
                  <a:srgbClr val="000000"/>
                </a:solidFill>
              </a:rPr>
              <a:t>three specific diagnoses are present </a:t>
            </a:r>
            <a:r>
              <a:rPr lang="en-US" sz="3800" b="1" u="sng" dirty="0">
                <a:solidFill>
                  <a:schemeClr val="tx1"/>
                </a:solidFill>
              </a:rPr>
              <a:t>and</a:t>
            </a:r>
            <a:r>
              <a:rPr lang="en-US" sz="3800" dirty="0">
                <a:solidFill>
                  <a:schemeClr val="tx1"/>
                </a:solidFill>
              </a:rPr>
              <a:t> active.</a:t>
            </a:r>
          </a:p>
          <a:p>
            <a:endParaRPr lang="en-US" dirty="0">
              <a:solidFill>
                <a:schemeClr val="tx1"/>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90</a:t>
            </a:fld>
            <a:endParaRPr lang="en-US" dirty="0"/>
          </a:p>
        </p:txBody>
      </p:sp>
    </p:spTree>
    <p:extLst>
      <p:ext uri="{BB962C8B-B14F-4D97-AF65-F5344CB8AC3E}">
        <p14:creationId xmlns:p14="http://schemas.microsoft.com/office/powerpoint/2010/main" val="149114424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812" y="198279"/>
            <a:ext cx="11768614" cy="859245"/>
          </a:xfrm>
        </p:spPr>
        <p:txBody>
          <a:bodyPr>
            <a:normAutofit/>
          </a:bodyPr>
          <a:lstStyle/>
          <a:p>
            <a:pPr algn="ctr"/>
            <a:r>
              <a:rPr lang="en-US" sz="4000" u="sng" dirty="0">
                <a:solidFill>
                  <a:schemeClr val="accent1"/>
                </a:solidFill>
              </a:rPr>
              <a:t>New M1028 Active Diagnoses C-9 </a:t>
            </a:r>
          </a:p>
        </p:txBody>
      </p:sp>
      <p:sp>
        <p:nvSpPr>
          <p:cNvPr id="3" name="Content Placeholder 2"/>
          <p:cNvSpPr>
            <a:spLocks noGrp="1"/>
          </p:cNvSpPr>
          <p:nvPr>
            <p:ph idx="1"/>
          </p:nvPr>
        </p:nvSpPr>
        <p:spPr>
          <a:xfrm>
            <a:off x="289719" y="1356519"/>
            <a:ext cx="12204489" cy="7711166"/>
          </a:xfrm>
        </p:spPr>
        <p:txBody>
          <a:bodyPr>
            <a:normAutofit fontScale="62500" lnSpcReduction="20000"/>
          </a:bodyPr>
          <a:lstStyle/>
          <a:p>
            <a:pPr marL="685800" indent="-685800">
              <a:buFont typeface="Arial"/>
              <a:buChar char="•"/>
            </a:pPr>
            <a:r>
              <a:rPr lang="en-US" sz="5100" dirty="0">
                <a:solidFill>
                  <a:srgbClr val="000000"/>
                </a:solidFill>
              </a:rPr>
              <a:t>Check all that apply </a:t>
            </a:r>
            <a:r>
              <a:rPr lang="en-US" sz="5100" u="sng" dirty="0">
                <a:solidFill>
                  <a:srgbClr val="000000"/>
                </a:solidFill>
              </a:rPr>
              <a:t>only if documented or confirmed</a:t>
            </a:r>
            <a:r>
              <a:rPr lang="en-US" sz="5100" dirty="0">
                <a:solidFill>
                  <a:srgbClr val="000000"/>
                </a:solidFill>
              </a:rPr>
              <a:t>:</a:t>
            </a:r>
          </a:p>
          <a:p>
            <a:pPr marL="324331" indent="-171450">
              <a:buFont typeface="Arial"/>
              <a:buChar char="•"/>
            </a:pPr>
            <a:endParaRPr lang="en-US" sz="800" dirty="0">
              <a:solidFill>
                <a:srgbClr val="000000"/>
              </a:solidFill>
            </a:endParaRPr>
          </a:p>
          <a:p>
            <a:pPr marL="324331" indent="-171450">
              <a:buFont typeface="Arial"/>
              <a:buChar char="•"/>
            </a:pPr>
            <a:endParaRPr lang="en-US" sz="600" dirty="0">
              <a:solidFill>
                <a:srgbClr val="000000"/>
              </a:solidFill>
            </a:endParaRPr>
          </a:p>
          <a:p>
            <a:pPr marL="324331" indent="-171450">
              <a:buFont typeface="Arial"/>
              <a:buChar char="•"/>
            </a:pPr>
            <a:endParaRPr lang="en-US" sz="600" dirty="0">
              <a:solidFill>
                <a:srgbClr val="000000"/>
              </a:solidFill>
            </a:endParaRPr>
          </a:p>
          <a:p>
            <a:pPr marL="324331" indent="-171450">
              <a:buFont typeface="Arial"/>
              <a:buChar char="•"/>
            </a:pPr>
            <a:endParaRPr lang="en-US" sz="600" dirty="0">
              <a:solidFill>
                <a:srgbClr val="000000"/>
              </a:solidFill>
            </a:endParaRPr>
          </a:p>
          <a:p>
            <a:pPr marL="1248150" lvl="1" indent="-685800">
              <a:buFont typeface="Arial"/>
              <a:buChar char="•"/>
            </a:pPr>
            <a:r>
              <a:rPr lang="en-US" sz="4500" dirty="0">
                <a:solidFill>
                  <a:srgbClr val="000000"/>
                </a:solidFill>
              </a:rPr>
              <a:t>1 – Peripheral Vascular Disease (PVD) </a:t>
            </a:r>
            <a:r>
              <a:rPr lang="en-US" sz="4500" b="1" dirty="0">
                <a:solidFill>
                  <a:srgbClr val="000000"/>
                </a:solidFill>
              </a:rPr>
              <a:t>or</a:t>
            </a:r>
            <a:r>
              <a:rPr lang="en-US" sz="4500" dirty="0">
                <a:solidFill>
                  <a:srgbClr val="000000"/>
                </a:solidFill>
              </a:rPr>
              <a:t> Peripheral Arterial Disease (PAD)</a:t>
            </a:r>
          </a:p>
          <a:p>
            <a:pPr marL="324331" indent="-171450">
              <a:buFont typeface="Arial"/>
              <a:buChar char="•"/>
            </a:pPr>
            <a:endParaRPr lang="en-US" sz="500" dirty="0">
              <a:solidFill>
                <a:srgbClr val="000000"/>
              </a:solidFill>
            </a:endParaRPr>
          </a:p>
          <a:p>
            <a:pPr marL="1248150" lvl="1" indent="-685800">
              <a:buFont typeface="Arial"/>
              <a:buChar char="•"/>
            </a:pPr>
            <a:r>
              <a:rPr lang="en-US" sz="4500" dirty="0">
                <a:solidFill>
                  <a:srgbClr val="000000"/>
                </a:solidFill>
              </a:rPr>
              <a:t>2 – Diabetes Mellitus (DM)</a:t>
            </a:r>
          </a:p>
          <a:p>
            <a:pPr marL="1248150" lvl="1" indent="-685800">
              <a:buFont typeface="Arial"/>
              <a:buChar char="•"/>
            </a:pPr>
            <a:r>
              <a:rPr lang="en-US" sz="4500" dirty="0">
                <a:solidFill>
                  <a:srgbClr val="000000"/>
                </a:solidFill>
              </a:rPr>
              <a:t>3 -  None of the above</a:t>
            </a:r>
          </a:p>
          <a:p>
            <a:pPr marL="152881" indent="0"/>
            <a:endParaRPr lang="en-US" sz="2000" dirty="0">
              <a:solidFill>
                <a:srgbClr val="000000"/>
              </a:solidFill>
            </a:endParaRPr>
          </a:p>
          <a:p>
            <a:pPr marL="152881" indent="0"/>
            <a:r>
              <a:rPr lang="en-US" sz="1800" dirty="0">
                <a:solidFill>
                  <a:srgbClr val="000000"/>
                </a:solidFill>
              </a:rPr>
              <a:t>____________________________________________</a:t>
            </a:r>
          </a:p>
          <a:p>
            <a:pPr marL="152881" indent="0"/>
            <a:endParaRPr lang="en-US" sz="1800" dirty="0">
              <a:solidFill>
                <a:srgbClr val="000000"/>
              </a:solidFill>
            </a:endParaRPr>
          </a:p>
          <a:p>
            <a:pPr marL="230188" indent="0"/>
            <a:r>
              <a:rPr lang="en-US" sz="4900" b="1" dirty="0">
                <a:solidFill>
                  <a:schemeClr val="accent1"/>
                </a:solidFill>
              </a:rPr>
              <a:t>STEP 1:  </a:t>
            </a:r>
            <a:r>
              <a:rPr lang="en-US" sz="4900" dirty="0">
                <a:solidFill>
                  <a:srgbClr val="000000"/>
                </a:solidFill>
              </a:rPr>
              <a:t>Is there evidence in the Medical Record the patient has one of the above Diagnoses?  </a:t>
            </a:r>
            <a:r>
              <a:rPr lang="en-US" sz="4900" b="1" dirty="0">
                <a:solidFill>
                  <a:srgbClr val="000000"/>
                </a:solidFill>
              </a:rPr>
              <a:t>Does it Exist?</a:t>
            </a:r>
          </a:p>
          <a:p>
            <a:pPr marL="566738" indent="-336550">
              <a:buFont typeface="Arial"/>
              <a:buChar char="•"/>
            </a:pPr>
            <a:endParaRPr lang="en-US" sz="1000" b="1" dirty="0">
              <a:solidFill>
                <a:srgbClr val="000000"/>
              </a:solidFill>
            </a:endParaRPr>
          </a:p>
          <a:p>
            <a:pPr marL="566738" indent="-336550">
              <a:buFont typeface="Arial"/>
              <a:buChar char="•"/>
            </a:pPr>
            <a:r>
              <a:rPr lang="en-US" sz="4400" dirty="0">
                <a:solidFill>
                  <a:srgbClr val="000000"/>
                </a:solidFill>
              </a:rPr>
              <a:t>The diseases and conditions in this item </a:t>
            </a:r>
            <a:r>
              <a:rPr lang="en-US" sz="4400" b="1" dirty="0">
                <a:solidFill>
                  <a:srgbClr val="000000"/>
                </a:solidFill>
              </a:rPr>
              <a:t>require</a:t>
            </a:r>
            <a:r>
              <a:rPr lang="en-US" sz="4400" dirty="0">
                <a:solidFill>
                  <a:srgbClr val="000000"/>
                </a:solidFill>
              </a:rPr>
              <a:t> a physician (or nurse practitioner, or physician assistant, clinical nurse specialist, or other authorized licensed staff allowable under state laws) </a:t>
            </a:r>
            <a:r>
              <a:rPr lang="en-US" sz="4400" b="1" dirty="0">
                <a:solidFill>
                  <a:srgbClr val="000000"/>
                </a:solidFill>
              </a:rPr>
              <a:t>documented diagnosis </a:t>
            </a:r>
            <a:r>
              <a:rPr lang="en-US" sz="4400" b="1" dirty="0">
                <a:solidFill>
                  <a:schemeClr val="accent1"/>
                </a:solidFill>
              </a:rPr>
              <a:t>at the time of</a:t>
            </a:r>
            <a:r>
              <a:rPr lang="en-US" sz="4400" b="1" dirty="0">
                <a:solidFill>
                  <a:srgbClr val="000000"/>
                </a:solidFill>
              </a:rPr>
              <a:t> the assessment.</a:t>
            </a:r>
            <a:r>
              <a:rPr lang="en-US" sz="4400" dirty="0">
                <a:solidFill>
                  <a:srgbClr val="000000"/>
                </a:solidFill>
              </a:rPr>
              <a:t>  (SOC /ROC). </a:t>
            </a:r>
          </a:p>
          <a:p>
            <a:pPr marL="566738" indent="-336550">
              <a:buFont typeface="Arial"/>
              <a:buChar char="•"/>
            </a:pPr>
            <a:endParaRPr lang="en-US" sz="600" dirty="0">
              <a:solidFill>
                <a:srgbClr val="000000"/>
              </a:solidFill>
            </a:endParaRPr>
          </a:p>
          <a:p>
            <a:pPr marL="566738" indent="-336550">
              <a:buFont typeface="Arial"/>
              <a:buChar char="•"/>
            </a:pPr>
            <a:r>
              <a:rPr lang="en-US" sz="4400" b="1" dirty="0">
                <a:solidFill>
                  <a:srgbClr val="000000"/>
                </a:solidFill>
              </a:rPr>
              <a:t>Or</a:t>
            </a:r>
            <a:r>
              <a:rPr lang="en-US" sz="4400" dirty="0">
                <a:solidFill>
                  <a:srgbClr val="000000"/>
                </a:solidFill>
              </a:rPr>
              <a:t> - If </a:t>
            </a:r>
            <a:r>
              <a:rPr lang="en-US" sz="4400" b="1" i="1" dirty="0">
                <a:solidFill>
                  <a:srgbClr val="000000"/>
                </a:solidFill>
              </a:rPr>
              <a:t>symptoms associated </a:t>
            </a:r>
            <a:r>
              <a:rPr lang="en-US" sz="4400" dirty="0">
                <a:solidFill>
                  <a:srgbClr val="000000"/>
                </a:solidFill>
              </a:rPr>
              <a:t>with any of the listed conditions are noted but no documented diagnosis – clinician should contact the physician or others listed above and ask if the patient has the diagnoses.</a:t>
            </a:r>
          </a:p>
          <a:p>
            <a:pPr marL="566738" indent="-336550">
              <a:buFont typeface="Arial"/>
              <a:buChar char="•"/>
            </a:pPr>
            <a:endParaRPr lang="en-US" sz="1000" dirty="0">
              <a:solidFill>
                <a:srgbClr val="000000"/>
              </a:solidFill>
            </a:endParaRPr>
          </a:p>
          <a:p>
            <a:pPr marL="566738" indent="-336550">
              <a:buFont typeface="Arial"/>
              <a:buChar char="•"/>
            </a:pPr>
            <a:endParaRPr lang="en-US" sz="700" dirty="0">
              <a:solidFill>
                <a:srgbClr val="000000"/>
              </a:solidFill>
            </a:endParaRPr>
          </a:p>
          <a:p>
            <a:pPr marL="566738" indent="-336550">
              <a:buFont typeface="Arial"/>
              <a:buChar char="•"/>
            </a:pPr>
            <a:r>
              <a:rPr lang="en-US" sz="4400" dirty="0">
                <a:solidFill>
                  <a:srgbClr val="000000"/>
                </a:solidFill>
              </a:rPr>
              <a:t>Document all information received in the medical record.</a:t>
            </a:r>
          </a:p>
          <a:p>
            <a:pPr marL="566738" indent="-336550">
              <a:buFont typeface="Arial"/>
              <a:buChar char="•"/>
            </a:pPr>
            <a:endParaRPr lang="en-US" sz="1000" dirty="0">
              <a:solidFill>
                <a:srgbClr val="000000"/>
              </a:solidFill>
            </a:endParaRPr>
          </a:p>
          <a:p>
            <a:pPr marL="566738" indent="-336550">
              <a:buFont typeface="Arial"/>
              <a:buChar char="•"/>
            </a:pPr>
            <a:endParaRPr lang="en-US" sz="2000" dirty="0">
              <a:solidFill>
                <a:srgbClr val="000000"/>
              </a:solidFill>
            </a:endParaRPr>
          </a:p>
          <a:p>
            <a:pPr marL="566738" indent="-336550">
              <a:buFont typeface="Arial"/>
              <a:buChar char="•"/>
            </a:pPr>
            <a:endParaRPr lang="en-US" sz="600" dirty="0">
              <a:solidFill>
                <a:srgbClr val="000000"/>
              </a:solidFill>
            </a:endParaRPr>
          </a:p>
          <a:p>
            <a:pPr marL="230188" indent="0"/>
            <a:r>
              <a:rPr lang="en-US" b="1" dirty="0">
                <a:solidFill>
                  <a:schemeClr val="accent1"/>
                </a:solidFill>
              </a:rPr>
              <a:t>STEP 2: </a:t>
            </a:r>
            <a:r>
              <a:rPr lang="en-US" sz="4800" b="1" dirty="0">
                <a:solidFill>
                  <a:srgbClr val="000000"/>
                </a:solidFill>
              </a:rPr>
              <a:t>*</a:t>
            </a:r>
            <a:r>
              <a:rPr lang="en-US" sz="4800" dirty="0">
                <a:solidFill>
                  <a:srgbClr val="000000"/>
                </a:solidFill>
              </a:rPr>
              <a:t>If yes – now determine if the diagnoses are </a:t>
            </a:r>
            <a:r>
              <a:rPr lang="en-US" sz="4800" b="1" dirty="0">
                <a:solidFill>
                  <a:srgbClr val="000000"/>
                </a:solidFill>
              </a:rPr>
              <a:t>“Active”.</a:t>
            </a:r>
          </a:p>
          <a:p>
            <a:pPr marL="152881" indent="0"/>
            <a:endParaRPr lang="en-US"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91</a:t>
            </a:fld>
            <a:endParaRPr lang="en-US" dirty="0"/>
          </a:p>
        </p:txBody>
      </p:sp>
      <p:pic>
        <p:nvPicPr>
          <p:cNvPr id="5" name="Picture 4">
            <a:extLst>
              <a:ext uri="{FF2B5EF4-FFF2-40B4-BE49-F238E27FC236}">
                <a16:creationId xmlns:a16="http://schemas.microsoft.com/office/drawing/2014/main" id="{60F9754A-0B03-49AA-B1DA-9F2A2B36175A}"/>
              </a:ext>
            </a:extLst>
          </p:cNvPr>
          <p:cNvPicPr>
            <a:picLocks noChangeAspect="1"/>
          </p:cNvPicPr>
          <p:nvPr/>
        </p:nvPicPr>
        <p:blipFill>
          <a:blip r:embed="rId3"/>
          <a:stretch>
            <a:fillRect/>
          </a:stretch>
        </p:blipFill>
        <p:spPr>
          <a:xfrm>
            <a:off x="653812" y="1139621"/>
            <a:ext cx="11523107" cy="859244"/>
          </a:xfrm>
          <a:prstGeom prst="rect">
            <a:avLst/>
          </a:prstGeom>
        </p:spPr>
      </p:pic>
    </p:spTree>
    <p:extLst>
      <p:ext uri="{BB962C8B-B14F-4D97-AF65-F5344CB8AC3E}">
        <p14:creationId xmlns:p14="http://schemas.microsoft.com/office/powerpoint/2010/main" val="50090618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319" y="289719"/>
            <a:ext cx="11768614" cy="732559"/>
          </a:xfrm>
        </p:spPr>
        <p:txBody>
          <a:bodyPr>
            <a:noAutofit/>
          </a:bodyPr>
          <a:lstStyle/>
          <a:p>
            <a:pPr algn="ctr"/>
            <a:r>
              <a:rPr lang="en-US" sz="3600" u="sng" dirty="0">
                <a:solidFill>
                  <a:schemeClr val="accent1"/>
                </a:solidFill>
              </a:rPr>
              <a:t>M1028 Active Diagnoses C-10</a:t>
            </a:r>
          </a:p>
        </p:txBody>
      </p:sp>
      <p:sp>
        <p:nvSpPr>
          <p:cNvPr id="3" name="Content Placeholder 2"/>
          <p:cNvSpPr>
            <a:spLocks noGrp="1"/>
          </p:cNvSpPr>
          <p:nvPr>
            <p:ph idx="1"/>
          </p:nvPr>
        </p:nvSpPr>
        <p:spPr>
          <a:xfrm>
            <a:off x="289719" y="1051719"/>
            <a:ext cx="12204489" cy="8534400"/>
          </a:xfrm>
        </p:spPr>
        <p:txBody>
          <a:bodyPr>
            <a:normAutofit fontScale="70000" lnSpcReduction="20000"/>
          </a:bodyPr>
          <a:lstStyle/>
          <a:p>
            <a:pPr marL="566738" indent="-566738">
              <a:lnSpc>
                <a:spcPct val="120000"/>
              </a:lnSpc>
              <a:spcBef>
                <a:spcPts val="0"/>
              </a:spcBef>
              <a:buFont typeface="Arial"/>
              <a:buChar char="•"/>
            </a:pPr>
            <a:r>
              <a:rPr lang="en-US" sz="4200" b="1" dirty="0">
                <a:solidFill>
                  <a:srgbClr val="000000"/>
                </a:solidFill>
              </a:rPr>
              <a:t>Active Diagnoses </a:t>
            </a:r>
            <a:r>
              <a:rPr lang="en-US" sz="4200" dirty="0">
                <a:solidFill>
                  <a:srgbClr val="000000"/>
                </a:solidFill>
              </a:rPr>
              <a:t>are:  diagnoses that have a </a:t>
            </a:r>
            <a:r>
              <a:rPr lang="en-US" sz="4200" b="1" dirty="0">
                <a:solidFill>
                  <a:srgbClr val="000000"/>
                </a:solidFill>
              </a:rPr>
              <a:t>direct relationship to the patient’s current functional, cognitive, mood or behavior status; medical treatments; nurse monitoring; or risk of death at the time of assessment. </a:t>
            </a:r>
          </a:p>
          <a:p>
            <a:pPr marL="566738" indent="-566738">
              <a:lnSpc>
                <a:spcPct val="120000"/>
              </a:lnSpc>
              <a:spcBef>
                <a:spcPts val="0"/>
              </a:spcBef>
              <a:buFont typeface="Arial"/>
              <a:buChar char="•"/>
            </a:pPr>
            <a:endParaRPr lang="en-US" sz="1800" b="1" dirty="0">
              <a:solidFill>
                <a:srgbClr val="000000"/>
              </a:solidFill>
            </a:endParaRPr>
          </a:p>
          <a:p>
            <a:pPr marL="0" indent="0">
              <a:lnSpc>
                <a:spcPct val="120000"/>
              </a:lnSpc>
              <a:spcBef>
                <a:spcPts val="0"/>
              </a:spcBef>
            </a:pPr>
            <a:r>
              <a:rPr lang="en-US" sz="4400" b="1" dirty="0">
                <a:solidFill>
                  <a:schemeClr val="accent1"/>
                </a:solidFill>
              </a:rPr>
              <a:t>STEP 3:  </a:t>
            </a:r>
            <a:r>
              <a:rPr lang="en-US" sz="4400" dirty="0">
                <a:solidFill>
                  <a:srgbClr val="000000"/>
                </a:solidFill>
              </a:rPr>
              <a:t>“Timing” of Determination of an Active Diagnosis and OASIS Completion Date:</a:t>
            </a:r>
          </a:p>
          <a:p>
            <a:pPr marL="566738" indent="-566738">
              <a:lnSpc>
                <a:spcPct val="120000"/>
              </a:lnSpc>
              <a:spcBef>
                <a:spcPts val="0"/>
              </a:spcBef>
              <a:buFont typeface="Arial"/>
              <a:buChar char="•"/>
            </a:pPr>
            <a:endParaRPr lang="en-US" sz="300" dirty="0">
              <a:solidFill>
                <a:srgbClr val="000000"/>
              </a:solidFill>
            </a:endParaRPr>
          </a:p>
          <a:p>
            <a:pPr marL="566738" indent="-566738">
              <a:lnSpc>
                <a:spcPct val="120000"/>
              </a:lnSpc>
              <a:spcBef>
                <a:spcPts val="0"/>
              </a:spcBef>
              <a:buFont typeface="Arial"/>
              <a:buChar char="•"/>
            </a:pPr>
            <a:r>
              <a:rPr lang="en-US" sz="4400" dirty="0">
                <a:solidFill>
                  <a:srgbClr val="000000"/>
                </a:solidFill>
              </a:rPr>
              <a:t>If information regarding active diagnoses </a:t>
            </a:r>
            <a:r>
              <a:rPr lang="en-US" sz="4400" b="1" dirty="0">
                <a:solidFill>
                  <a:srgbClr val="000000"/>
                </a:solidFill>
              </a:rPr>
              <a:t>is learned after </a:t>
            </a:r>
            <a:r>
              <a:rPr lang="en-US" sz="4400" dirty="0">
                <a:solidFill>
                  <a:srgbClr val="000000"/>
                </a:solidFill>
              </a:rPr>
              <a:t>the assessment completion date (M0090), the OASIS should </a:t>
            </a:r>
            <a:r>
              <a:rPr lang="en-US" sz="4400" b="1" dirty="0">
                <a:solidFill>
                  <a:srgbClr val="000000"/>
                </a:solidFill>
              </a:rPr>
              <a:t>not</a:t>
            </a:r>
            <a:r>
              <a:rPr lang="en-US" sz="4400" dirty="0">
                <a:solidFill>
                  <a:srgbClr val="000000"/>
                </a:solidFill>
              </a:rPr>
              <a:t> be revised to reflect this new information.</a:t>
            </a:r>
          </a:p>
          <a:p>
            <a:pPr marL="566738" indent="-566738">
              <a:lnSpc>
                <a:spcPct val="120000"/>
              </a:lnSpc>
              <a:spcBef>
                <a:spcPts val="0"/>
              </a:spcBef>
              <a:buFont typeface="Arial"/>
              <a:buChar char="•"/>
            </a:pPr>
            <a:endParaRPr lang="en-US" sz="2000" dirty="0">
              <a:solidFill>
                <a:srgbClr val="000000"/>
              </a:solidFill>
            </a:endParaRPr>
          </a:p>
          <a:p>
            <a:pPr marL="566738" indent="-566738">
              <a:lnSpc>
                <a:spcPct val="120000"/>
              </a:lnSpc>
              <a:spcBef>
                <a:spcPts val="0"/>
              </a:spcBef>
              <a:buFont typeface="Arial"/>
              <a:buChar char="•"/>
            </a:pPr>
            <a:r>
              <a:rPr lang="en-US" sz="4400" dirty="0">
                <a:solidFill>
                  <a:srgbClr val="000000"/>
                </a:solidFill>
              </a:rPr>
              <a:t>If it is determined that documented had the evidence and OASIS has been submitted, the OASIS </a:t>
            </a:r>
            <a:r>
              <a:rPr lang="en-US" sz="4400" b="1" dirty="0">
                <a:solidFill>
                  <a:srgbClr val="000000"/>
                </a:solidFill>
              </a:rPr>
              <a:t>should be </a:t>
            </a:r>
            <a:r>
              <a:rPr lang="en-US" sz="4400" dirty="0">
                <a:solidFill>
                  <a:srgbClr val="000000"/>
                </a:solidFill>
              </a:rPr>
              <a:t>modified.</a:t>
            </a:r>
          </a:p>
          <a:p>
            <a:pPr marL="566738" indent="-566738">
              <a:lnSpc>
                <a:spcPct val="120000"/>
              </a:lnSpc>
              <a:spcBef>
                <a:spcPts val="0"/>
              </a:spcBef>
              <a:buFont typeface="Arial"/>
              <a:buChar char="•"/>
            </a:pPr>
            <a:endParaRPr lang="en-US" sz="1800" dirty="0">
              <a:solidFill>
                <a:srgbClr val="000000"/>
              </a:solidFill>
            </a:endParaRPr>
          </a:p>
          <a:p>
            <a:pPr marL="566738" indent="-566738">
              <a:lnSpc>
                <a:spcPct val="120000"/>
              </a:lnSpc>
              <a:spcBef>
                <a:spcPts val="0"/>
              </a:spcBef>
              <a:buFont typeface="Arial"/>
              <a:buChar char="•"/>
            </a:pPr>
            <a:r>
              <a:rPr lang="en-US" sz="4400" dirty="0">
                <a:solidFill>
                  <a:srgbClr val="000000"/>
                </a:solidFill>
              </a:rPr>
              <a:t>Nurse monitoring includes clinical monitoring by a licensed nurse (e.g. serial blood pressure evaluations, medication management). </a:t>
            </a:r>
          </a:p>
          <a:p>
            <a:pPr marL="566738" indent="-566738">
              <a:lnSpc>
                <a:spcPct val="120000"/>
              </a:lnSpc>
              <a:spcBef>
                <a:spcPts val="0"/>
              </a:spcBef>
              <a:buFont typeface="Arial"/>
              <a:buChar char="•"/>
            </a:pPr>
            <a:endParaRPr lang="en-US" sz="1700" dirty="0">
              <a:solidFill>
                <a:srgbClr val="000000"/>
              </a:solidFill>
            </a:endParaRPr>
          </a:p>
          <a:p>
            <a:pPr marL="566738" indent="-566738">
              <a:lnSpc>
                <a:spcPct val="120000"/>
              </a:lnSpc>
              <a:spcBef>
                <a:spcPts val="0"/>
              </a:spcBef>
              <a:buFont typeface="Arial"/>
              <a:buChar char="•"/>
            </a:pPr>
            <a:r>
              <a:rPr lang="en-US" sz="4400" dirty="0">
                <a:solidFill>
                  <a:srgbClr val="000000"/>
                </a:solidFill>
              </a:rPr>
              <a:t>A dash (-) value is a valid response.  It indicates that no information is available and/or an item could not be assessed.  CMS expects this to be a rare occurrence.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92</a:t>
            </a:fld>
            <a:endParaRPr lang="en-US" dirty="0"/>
          </a:p>
        </p:txBody>
      </p:sp>
    </p:spTree>
    <p:extLst>
      <p:ext uri="{BB962C8B-B14F-4D97-AF65-F5344CB8AC3E}">
        <p14:creationId xmlns:p14="http://schemas.microsoft.com/office/powerpoint/2010/main" val="248457587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8" y="213519"/>
            <a:ext cx="13294175" cy="754592"/>
          </a:xfrm>
        </p:spPr>
        <p:txBody>
          <a:bodyPr>
            <a:noAutofit/>
          </a:bodyPr>
          <a:lstStyle/>
          <a:p>
            <a:pPr algn="ctr"/>
            <a:r>
              <a:rPr lang="en-US" sz="4800" u="sng" dirty="0">
                <a:solidFill>
                  <a:schemeClr val="accent1"/>
                </a:solidFill>
              </a:rPr>
              <a:t>Specific Diagnosis Codes to look for C-10:</a:t>
            </a:r>
          </a:p>
        </p:txBody>
      </p:sp>
      <p:sp>
        <p:nvSpPr>
          <p:cNvPr id="5" name="Text Placeholder 4"/>
          <p:cNvSpPr>
            <a:spLocks noGrp="1"/>
          </p:cNvSpPr>
          <p:nvPr>
            <p:ph idx="1"/>
          </p:nvPr>
        </p:nvSpPr>
        <p:spPr>
          <a:xfrm>
            <a:off x="217940" y="732563"/>
            <a:ext cx="12531395" cy="6467465"/>
          </a:xfrm>
        </p:spPr>
        <p:txBody>
          <a:bodyPr>
            <a:normAutofit/>
          </a:bodyPr>
          <a:lstStyle/>
          <a:p>
            <a:pPr marL="152880" indent="0"/>
            <a:endParaRPr lang="en-US" sz="600" dirty="0"/>
          </a:p>
          <a:p>
            <a:r>
              <a:rPr lang="en-US" dirty="0">
                <a:solidFill>
                  <a:srgbClr val="000000"/>
                </a:solidFill>
              </a:rPr>
              <a:t>Peripheral Vascular Disease (PVD) or Peripheral Arterial Disease (PAD)</a:t>
            </a:r>
          </a:p>
        </p:txBody>
      </p:sp>
      <p:sp>
        <p:nvSpPr>
          <p:cNvPr id="4" name="Slide Number Placeholder 3"/>
          <p:cNvSpPr>
            <a:spLocks noGrp="1"/>
          </p:cNvSpPr>
          <p:nvPr>
            <p:ph type="sldNum" sz="quarter" idx="12"/>
          </p:nvPr>
        </p:nvSpPr>
        <p:spPr/>
        <p:txBody>
          <a:bodyPr/>
          <a:lstStyle/>
          <a:p>
            <a:fld id="{895F941F-37F6-4B1F-AEB2-74CB5EFF426C}" type="slidenum">
              <a:rPr lang="en-US" smtClean="0"/>
              <a:pPr/>
              <a:t>93</a:t>
            </a:fld>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261120441"/>
              </p:ext>
            </p:extLst>
          </p:nvPr>
        </p:nvGraphicFramePr>
        <p:xfrm>
          <a:off x="335287" y="2478588"/>
          <a:ext cx="4031840" cy="6609570"/>
        </p:xfrm>
        <a:graphic>
          <a:graphicData uri="http://schemas.openxmlformats.org/drawingml/2006/table">
            <a:tbl>
              <a:tblPr firstRow="1" bandRow="1">
                <a:tableStyleId>{5C22544A-7EE6-4342-B048-85BDC9FD1C3A}</a:tableStyleId>
              </a:tblPr>
              <a:tblGrid>
                <a:gridCol w="4031840">
                  <a:extLst>
                    <a:ext uri="{9D8B030D-6E8A-4147-A177-3AD203B41FA5}">
                      <a16:colId xmlns:a16="http://schemas.microsoft.com/office/drawing/2014/main" val="20000"/>
                    </a:ext>
                  </a:extLst>
                </a:gridCol>
              </a:tblGrid>
              <a:tr h="6609570">
                <a:tc>
                  <a:txBody>
                    <a:bodyPr/>
                    <a:lstStyle/>
                    <a:p>
                      <a:r>
                        <a:rPr lang="en-US" sz="3400" dirty="0"/>
                        <a:t>Codes that </a:t>
                      </a:r>
                      <a:r>
                        <a:rPr lang="en-US" sz="3400" u="sng" dirty="0"/>
                        <a:t>start with</a:t>
                      </a:r>
                      <a:r>
                        <a:rPr lang="en-US" sz="3400" dirty="0"/>
                        <a:t> the first 4 characters of:</a:t>
                      </a:r>
                    </a:p>
                    <a:p>
                      <a:endParaRPr lang="en-US" sz="1400" dirty="0"/>
                    </a:p>
                    <a:p>
                      <a:pPr marL="1255713" indent="-458788" algn="l">
                        <a:buFont typeface="Arial"/>
                        <a:buChar char="•"/>
                      </a:pPr>
                      <a:r>
                        <a:rPr lang="en-US" sz="3400" dirty="0"/>
                        <a:t>170.2</a:t>
                      </a:r>
                    </a:p>
                    <a:p>
                      <a:pPr marL="1255713" indent="-458788" algn="l">
                        <a:buFont typeface="Arial"/>
                        <a:buChar char="•"/>
                      </a:pPr>
                      <a:r>
                        <a:rPr lang="en-US" sz="3400" dirty="0"/>
                        <a:t>170.3</a:t>
                      </a:r>
                    </a:p>
                    <a:p>
                      <a:pPr marL="1255713" indent="-458788" algn="l">
                        <a:buFont typeface="Arial"/>
                        <a:buChar char="•"/>
                      </a:pPr>
                      <a:r>
                        <a:rPr lang="en-US" sz="3400" dirty="0"/>
                        <a:t>170.4</a:t>
                      </a:r>
                    </a:p>
                    <a:p>
                      <a:pPr marL="1255713" indent="-458788" algn="l">
                        <a:buFont typeface="Arial"/>
                        <a:buChar char="•"/>
                      </a:pPr>
                      <a:r>
                        <a:rPr lang="en-US" sz="3400" dirty="0"/>
                        <a:t>170.5</a:t>
                      </a:r>
                    </a:p>
                    <a:p>
                      <a:pPr marL="1255713" indent="-458788" algn="l">
                        <a:buFont typeface="Arial"/>
                        <a:buChar char="•"/>
                      </a:pPr>
                      <a:r>
                        <a:rPr lang="en-US" sz="3400" dirty="0"/>
                        <a:t>170.6</a:t>
                      </a:r>
                    </a:p>
                    <a:p>
                      <a:pPr marL="1255713" indent="-458788" algn="l">
                        <a:buFont typeface="Arial"/>
                        <a:buChar char="•"/>
                      </a:pPr>
                      <a:r>
                        <a:rPr lang="en-US" sz="3400" dirty="0"/>
                        <a:t>170.7</a:t>
                      </a:r>
                    </a:p>
                    <a:p>
                      <a:pPr marL="1255713" indent="-458788" algn="l">
                        <a:buFont typeface="Arial"/>
                        <a:buChar char="•"/>
                      </a:pPr>
                      <a:r>
                        <a:rPr lang="en-US" sz="3400" dirty="0"/>
                        <a:t>170.91</a:t>
                      </a:r>
                    </a:p>
                    <a:p>
                      <a:pPr marL="1255713" indent="-458788" algn="l">
                        <a:buFont typeface="Arial"/>
                        <a:buChar char="•"/>
                      </a:pPr>
                      <a:r>
                        <a:rPr lang="en-US" sz="3400" dirty="0"/>
                        <a:t>170.92</a:t>
                      </a:r>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31122257"/>
              </p:ext>
            </p:extLst>
          </p:nvPr>
        </p:nvGraphicFramePr>
        <p:xfrm>
          <a:off x="6320182" y="1988386"/>
          <a:ext cx="5666370" cy="2797134"/>
        </p:xfrm>
        <a:graphic>
          <a:graphicData uri="http://schemas.openxmlformats.org/drawingml/2006/table">
            <a:tbl>
              <a:tblPr firstRow="1" bandRow="1">
                <a:tableStyleId>{5C22544A-7EE6-4342-B048-85BDC9FD1C3A}</a:tableStyleId>
              </a:tblPr>
              <a:tblGrid>
                <a:gridCol w="5666370">
                  <a:extLst>
                    <a:ext uri="{9D8B030D-6E8A-4147-A177-3AD203B41FA5}">
                      <a16:colId xmlns:a16="http://schemas.microsoft.com/office/drawing/2014/main" val="20000"/>
                    </a:ext>
                  </a:extLst>
                </a:gridCol>
              </a:tblGrid>
              <a:tr h="2797134">
                <a:tc>
                  <a:txBody>
                    <a:bodyPr/>
                    <a:lstStyle/>
                    <a:p>
                      <a:r>
                        <a:rPr lang="en-US" sz="3400" dirty="0"/>
                        <a:t>Codes that </a:t>
                      </a:r>
                      <a:r>
                        <a:rPr lang="en-US" sz="3400" u="sng" dirty="0"/>
                        <a:t>start with </a:t>
                      </a:r>
                      <a:r>
                        <a:rPr lang="en-US" sz="3400" dirty="0"/>
                        <a:t>the first 3 character of: </a:t>
                      </a:r>
                    </a:p>
                    <a:p>
                      <a:endParaRPr lang="en-US" sz="1900" dirty="0"/>
                    </a:p>
                    <a:p>
                      <a:r>
                        <a:rPr lang="en-US" sz="3400" dirty="0"/>
                        <a:t>173. – </a:t>
                      </a:r>
                      <a:r>
                        <a:rPr lang="en-US" sz="3400" b="0" dirty="0"/>
                        <a:t>“Other” peripheral vascular diseases</a:t>
                      </a:r>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878233489"/>
              </p:ext>
            </p:extLst>
          </p:nvPr>
        </p:nvGraphicFramePr>
        <p:xfrm>
          <a:off x="4480719" y="4785519"/>
          <a:ext cx="8467418" cy="4804262"/>
        </p:xfrm>
        <a:graphic>
          <a:graphicData uri="http://schemas.openxmlformats.org/drawingml/2006/table">
            <a:tbl>
              <a:tblPr firstRow="1" bandRow="1">
                <a:tableStyleId>{5C22544A-7EE6-4342-B048-85BDC9FD1C3A}</a:tableStyleId>
              </a:tblPr>
              <a:tblGrid>
                <a:gridCol w="8467418">
                  <a:extLst>
                    <a:ext uri="{9D8B030D-6E8A-4147-A177-3AD203B41FA5}">
                      <a16:colId xmlns:a16="http://schemas.microsoft.com/office/drawing/2014/main" val="20000"/>
                    </a:ext>
                  </a:extLst>
                </a:gridCol>
              </a:tblGrid>
              <a:tr h="3585062">
                <a:tc>
                  <a:txBody>
                    <a:bodyPr/>
                    <a:lstStyle/>
                    <a:p>
                      <a:r>
                        <a:rPr lang="en-US" sz="2700" b="0" dirty="0"/>
                        <a:t>Mrs. J underwent a below the knee</a:t>
                      </a:r>
                      <a:r>
                        <a:rPr lang="en-US" sz="2700" b="0" baseline="0" dirty="0"/>
                        <a:t> amputation d/t gangrene associated with PVD.  She requires:</a:t>
                      </a:r>
                    </a:p>
                    <a:p>
                      <a:pPr marL="457200" indent="-457200">
                        <a:buFont typeface="Arial"/>
                        <a:buChar char="•"/>
                      </a:pPr>
                      <a:r>
                        <a:rPr lang="en-US" sz="2700" b="0" baseline="0" dirty="0"/>
                        <a:t>dressing changes to the stump, </a:t>
                      </a:r>
                    </a:p>
                    <a:p>
                      <a:pPr marL="457200" indent="-457200">
                        <a:buFont typeface="Arial"/>
                        <a:buChar char="•"/>
                      </a:pPr>
                      <a:r>
                        <a:rPr lang="en-US" sz="2700" b="0" baseline="0" dirty="0"/>
                        <a:t>monitoring wound healing, </a:t>
                      </a:r>
                    </a:p>
                    <a:p>
                      <a:pPr marL="457200" indent="-457200">
                        <a:buFont typeface="Arial"/>
                        <a:buChar char="•"/>
                      </a:pPr>
                      <a:r>
                        <a:rPr lang="en-US" sz="2700" b="0" baseline="0" dirty="0"/>
                        <a:t>peripheral pulse monitoring.  </a:t>
                      </a:r>
                    </a:p>
                    <a:p>
                      <a:r>
                        <a:rPr lang="en-US" sz="2700" b="0" baseline="0" dirty="0"/>
                        <a:t>The nurse practitioner’s progress note documents </a:t>
                      </a:r>
                      <a:r>
                        <a:rPr lang="en-US" sz="2700" b="1" baseline="0" dirty="0"/>
                        <a:t>PVD</a:t>
                      </a:r>
                      <a:r>
                        <a:rPr lang="en-US" sz="2700" b="0" baseline="0" dirty="0"/>
                        <a:t> and the </a:t>
                      </a:r>
                      <a:r>
                        <a:rPr lang="en-US" sz="2700" b="1" baseline="0" dirty="0"/>
                        <a:t>amputation</a:t>
                      </a:r>
                      <a:r>
                        <a:rPr lang="en-US" sz="2700" b="0" baseline="0" dirty="0"/>
                        <a:t>.  </a:t>
                      </a:r>
                    </a:p>
                    <a:p>
                      <a:endParaRPr lang="en-US" sz="500" b="0" baseline="0" dirty="0"/>
                    </a:p>
                    <a:p>
                      <a:r>
                        <a:rPr lang="en-US" sz="2700" b="1" baseline="0" dirty="0"/>
                        <a:t>PVD would be checked </a:t>
                      </a:r>
                      <a:r>
                        <a:rPr lang="en-US" sz="2700" b="0" baseline="0" dirty="0"/>
                        <a:t>would be selected</a:t>
                      </a:r>
                      <a:r>
                        <a:rPr lang="en-US" sz="2700" b="1" baseline="0" dirty="0"/>
                        <a:t>.    (C-15)</a:t>
                      </a:r>
                    </a:p>
                    <a:p>
                      <a:endParaRPr lang="en-US" sz="500" b="0" baseline="0" dirty="0"/>
                    </a:p>
                    <a:p>
                      <a:r>
                        <a:rPr lang="en-US" sz="2700" b="0" baseline="0" dirty="0"/>
                        <a:t>This would be considered an </a:t>
                      </a:r>
                      <a:r>
                        <a:rPr lang="en-US" sz="2700" b="1" baseline="0" dirty="0"/>
                        <a:t>active diagnosis </a:t>
                      </a:r>
                      <a:r>
                        <a:rPr lang="en-US" sz="2700" b="0" baseline="0" dirty="0"/>
                        <a:t>d/t the nurse practitioner’s progress note that documents PVD and treatments above.</a:t>
                      </a:r>
                      <a:endParaRPr lang="en-US" sz="2700" b="0" dirty="0"/>
                    </a:p>
                  </a:txBody>
                  <a:tcPr marL="130762" marR="130762" marT="62791" marB="62791">
                    <a:solidFill>
                      <a:srgbClr val="00B0F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8227069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3132"/>
            <a:ext cx="12858301" cy="1048587"/>
          </a:xfrm>
        </p:spPr>
        <p:txBody>
          <a:bodyPr>
            <a:normAutofit/>
          </a:bodyPr>
          <a:lstStyle/>
          <a:p>
            <a:pPr algn="ctr"/>
            <a:r>
              <a:rPr lang="en-US" sz="4400" u="sng" dirty="0">
                <a:solidFill>
                  <a:schemeClr val="accent1"/>
                </a:solidFill>
              </a:rPr>
              <a:t>Specific Diagnosis Codes to look for C-11:</a:t>
            </a:r>
          </a:p>
        </p:txBody>
      </p:sp>
      <p:sp>
        <p:nvSpPr>
          <p:cNvPr id="3" name="Content Placeholder 2"/>
          <p:cNvSpPr>
            <a:spLocks noGrp="1"/>
          </p:cNvSpPr>
          <p:nvPr>
            <p:ph idx="1"/>
          </p:nvPr>
        </p:nvSpPr>
        <p:spPr>
          <a:xfrm>
            <a:off x="670575" y="899319"/>
            <a:ext cx="12039743" cy="6559583"/>
          </a:xfrm>
        </p:spPr>
        <p:txBody>
          <a:bodyPr/>
          <a:lstStyle/>
          <a:p>
            <a:pPr marL="0" indent="0"/>
            <a:r>
              <a:rPr lang="en-US" sz="4000" dirty="0">
                <a:solidFill>
                  <a:schemeClr val="tx2"/>
                </a:solidFill>
              </a:rPr>
              <a:t>Diabetic Mellitus (</a:t>
            </a:r>
            <a:r>
              <a:rPr lang="en-US" sz="4000" b="1" dirty="0">
                <a:solidFill>
                  <a:schemeClr val="tx2"/>
                </a:solidFill>
              </a:rPr>
              <a:t>DM</a:t>
            </a:r>
            <a:r>
              <a:rPr lang="en-US" sz="4000" dirty="0">
                <a:solidFill>
                  <a:schemeClr val="tx2"/>
                </a:solidFill>
              </a:rPr>
              <a:t>) indicated by any of the following diagnosis codes:</a:t>
            </a:r>
          </a:p>
        </p:txBody>
      </p:sp>
      <p:sp>
        <p:nvSpPr>
          <p:cNvPr id="4" name="Slide Number Placeholder 3"/>
          <p:cNvSpPr>
            <a:spLocks noGrp="1"/>
          </p:cNvSpPr>
          <p:nvPr>
            <p:ph type="sldNum" sz="quarter" idx="12"/>
          </p:nvPr>
        </p:nvSpPr>
        <p:spPr/>
        <p:txBody>
          <a:bodyPr/>
          <a:lstStyle/>
          <a:p>
            <a:fld id="{895F941F-37F6-4B1F-AEB2-74CB5EFF426C}" type="slidenum">
              <a:rPr lang="en-US" smtClean="0"/>
              <a:pPr/>
              <a:t>94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461386799"/>
              </p:ext>
            </p:extLst>
          </p:nvPr>
        </p:nvGraphicFramePr>
        <p:xfrm>
          <a:off x="1508919" y="2194720"/>
          <a:ext cx="9371304" cy="3581400"/>
        </p:xfrm>
        <a:graphic>
          <a:graphicData uri="http://schemas.openxmlformats.org/drawingml/2006/table">
            <a:tbl>
              <a:tblPr firstRow="1" bandRow="1">
                <a:tableStyleId>{5C22544A-7EE6-4342-B048-85BDC9FD1C3A}</a:tableStyleId>
              </a:tblPr>
              <a:tblGrid>
                <a:gridCol w="9371304">
                  <a:extLst>
                    <a:ext uri="{9D8B030D-6E8A-4147-A177-3AD203B41FA5}">
                      <a16:colId xmlns:a16="http://schemas.microsoft.com/office/drawing/2014/main" val="20000"/>
                    </a:ext>
                  </a:extLst>
                </a:gridCol>
              </a:tblGrid>
              <a:tr h="3581400">
                <a:tc>
                  <a:txBody>
                    <a:bodyPr/>
                    <a:lstStyle/>
                    <a:p>
                      <a:r>
                        <a:rPr lang="en-US" sz="3400" dirty="0"/>
                        <a:t>Codes that </a:t>
                      </a:r>
                      <a:r>
                        <a:rPr lang="en-US" sz="3400" u="sng" dirty="0"/>
                        <a:t>start with </a:t>
                      </a:r>
                      <a:r>
                        <a:rPr lang="en-US" sz="3400" dirty="0"/>
                        <a:t>the first 3 characters of: </a:t>
                      </a:r>
                    </a:p>
                    <a:p>
                      <a:endParaRPr lang="en-US" sz="1400" dirty="0"/>
                    </a:p>
                    <a:p>
                      <a:pPr algn="ctr"/>
                      <a:r>
                        <a:rPr lang="en-US" sz="3400" dirty="0"/>
                        <a:t>E08.</a:t>
                      </a:r>
                    </a:p>
                    <a:p>
                      <a:pPr algn="ctr"/>
                      <a:r>
                        <a:rPr lang="en-US" sz="3400" dirty="0"/>
                        <a:t>E09.</a:t>
                      </a:r>
                    </a:p>
                    <a:p>
                      <a:pPr algn="ctr"/>
                      <a:r>
                        <a:rPr lang="en-US" sz="3400" dirty="0"/>
                        <a:t>E10.</a:t>
                      </a:r>
                    </a:p>
                    <a:p>
                      <a:pPr algn="ctr"/>
                      <a:r>
                        <a:rPr lang="en-US" sz="3400" dirty="0"/>
                        <a:t>E11.</a:t>
                      </a:r>
                    </a:p>
                    <a:p>
                      <a:pPr algn="ctr"/>
                      <a:r>
                        <a:rPr lang="en-US" sz="3400" dirty="0"/>
                        <a:t>E13. </a:t>
                      </a:r>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961521400"/>
              </p:ext>
            </p:extLst>
          </p:nvPr>
        </p:nvGraphicFramePr>
        <p:xfrm>
          <a:off x="365919" y="5852319"/>
          <a:ext cx="12313456" cy="3566319"/>
        </p:xfrm>
        <a:graphic>
          <a:graphicData uri="http://schemas.openxmlformats.org/drawingml/2006/table">
            <a:tbl>
              <a:tblPr firstRow="1" bandRow="1">
                <a:tableStyleId>{5C22544A-7EE6-4342-B048-85BDC9FD1C3A}</a:tableStyleId>
              </a:tblPr>
              <a:tblGrid>
                <a:gridCol w="12313456">
                  <a:extLst>
                    <a:ext uri="{9D8B030D-6E8A-4147-A177-3AD203B41FA5}">
                      <a16:colId xmlns:a16="http://schemas.microsoft.com/office/drawing/2014/main" val="20000"/>
                    </a:ext>
                  </a:extLst>
                </a:gridCol>
              </a:tblGrid>
              <a:tr h="3566319">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2700" dirty="0"/>
                        <a:t>Mr. A is prescribed insulin for DM.  </a:t>
                      </a:r>
                    </a:p>
                    <a:p>
                      <a:pPr marL="457200" marR="0" indent="-457200" algn="l" defTabSz="914400" rtl="0" eaLnBrk="1" fontAlgn="auto" latinLnBrk="0" hangingPunct="1">
                        <a:lnSpc>
                          <a:spcPct val="100000"/>
                        </a:lnSpc>
                        <a:spcBef>
                          <a:spcPts val="0"/>
                        </a:spcBef>
                        <a:spcAft>
                          <a:spcPts val="0"/>
                        </a:spcAft>
                        <a:buClrTx/>
                        <a:buSzTx/>
                        <a:buFont typeface="Arial"/>
                        <a:buChar char="•"/>
                        <a:tabLst/>
                        <a:defRPr/>
                      </a:pPr>
                      <a:r>
                        <a:rPr lang="en-US" sz="2700" b="0" dirty="0"/>
                        <a:t>He requires regular blood glucose monitoring to determine whether blood glucose goals</a:t>
                      </a:r>
                      <a:r>
                        <a:rPr lang="en-US" sz="2700" b="0" baseline="0" dirty="0"/>
                        <a:t> are met by the current medication regimen.  </a:t>
                      </a:r>
                    </a:p>
                    <a:p>
                      <a:pPr marL="457200" marR="0" indent="-457200" algn="l" defTabSz="914400" rtl="0" eaLnBrk="1" fontAlgn="auto" latinLnBrk="0" hangingPunct="1">
                        <a:lnSpc>
                          <a:spcPct val="100000"/>
                        </a:lnSpc>
                        <a:spcBef>
                          <a:spcPts val="0"/>
                        </a:spcBef>
                        <a:spcAft>
                          <a:spcPts val="0"/>
                        </a:spcAft>
                        <a:buClrTx/>
                        <a:buSzTx/>
                        <a:buFont typeface="Arial"/>
                        <a:buChar char="•"/>
                        <a:tabLst/>
                        <a:defRPr/>
                      </a:pPr>
                      <a:r>
                        <a:rPr lang="en-US" sz="2700" b="0" baseline="0" dirty="0"/>
                        <a:t>The physician progress note documents DM.</a:t>
                      </a:r>
                    </a:p>
                    <a:p>
                      <a:pPr marL="457200" marR="0" indent="-457200" algn="l" defTabSz="914400" rtl="0" eaLnBrk="1" fontAlgn="auto" latinLnBrk="0" hangingPunct="1">
                        <a:lnSpc>
                          <a:spcPct val="100000"/>
                        </a:lnSpc>
                        <a:spcBef>
                          <a:spcPts val="0"/>
                        </a:spcBef>
                        <a:spcAft>
                          <a:spcPts val="0"/>
                        </a:spcAft>
                        <a:buClrTx/>
                        <a:buSzTx/>
                        <a:buFont typeface="Arial"/>
                        <a:buChar char="•"/>
                        <a:tabLst/>
                        <a:defRPr/>
                      </a:pPr>
                      <a:r>
                        <a:rPr lang="en-US" sz="2700" b="1" baseline="0" dirty="0"/>
                        <a:t>Response 2 Diabetes Mellitus </a:t>
                      </a:r>
                      <a:r>
                        <a:rPr lang="en-US" sz="2700" b="0" baseline="0" dirty="0"/>
                        <a:t>would be selected.  </a:t>
                      </a:r>
                      <a:r>
                        <a:rPr lang="en-US" sz="2700" b="1" baseline="0" dirty="0"/>
                        <a:t>(C-12)</a:t>
                      </a:r>
                    </a:p>
                    <a:p>
                      <a:pPr marL="457200" marR="0" indent="-457200" algn="l" defTabSz="914400" rtl="0" eaLnBrk="1" fontAlgn="auto" latinLnBrk="0" hangingPunct="1">
                        <a:lnSpc>
                          <a:spcPct val="100000"/>
                        </a:lnSpc>
                        <a:spcBef>
                          <a:spcPts val="0"/>
                        </a:spcBef>
                        <a:spcAft>
                          <a:spcPts val="0"/>
                        </a:spcAft>
                        <a:buClrTx/>
                        <a:buSzTx/>
                        <a:buFont typeface="Arial"/>
                        <a:buChar char="•"/>
                        <a:tabLst/>
                        <a:defRPr/>
                      </a:pPr>
                      <a:r>
                        <a:rPr lang="en-US" sz="2700" b="0" baseline="0" dirty="0"/>
                        <a:t>This would be considered an active diagnosis because: </a:t>
                      </a:r>
                    </a:p>
                    <a:p>
                      <a:pPr marL="1027113" marR="0" indent="-568325" algn="l" defTabSz="914400" rtl="0" eaLnBrk="1" fontAlgn="auto" latinLnBrk="0" hangingPunct="1">
                        <a:lnSpc>
                          <a:spcPct val="100000"/>
                        </a:lnSpc>
                        <a:spcBef>
                          <a:spcPts val="0"/>
                        </a:spcBef>
                        <a:spcAft>
                          <a:spcPts val="0"/>
                        </a:spcAft>
                        <a:buClrTx/>
                        <a:buSzTx/>
                        <a:buFont typeface="Lucida Grande"/>
                        <a:buChar char="­"/>
                        <a:tabLst/>
                        <a:defRPr/>
                      </a:pPr>
                      <a:r>
                        <a:rPr lang="en-US" sz="2700" b="0" baseline="0" dirty="0"/>
                        <a:t>it is documented in physician notes and </a:t>
                      </a:r>
                    </a:p>
                    <a:p>
                      <a:pPr marL="1027113" marR="0" indent="-568325" algn="l" defTabSz="914400" rtl="0" eaLnBrk="1" fontAlgn="auto" latinLnBrk="0" hangingPunct="1">
                        <a:lnSpc>
                          <a:spcPct val="100000"/>
                        </a:lnSpc>
                        <a:spcBef>
                          <a:spcPts val="0"/>
                        </a:spcBef>
                        <a:spcAft>
                          <a:spcPts val="0"/>
                        </a:spcAft>
                        <a:buClrTx/>
                        <a:buSzTx/>
                        <a:buFont typeface="Lucida Grande"/>
                        <a:buChar char="­"/>
                        <a:tabLst/>
                        <a:defRPr/>
                      </a:pPr>
                      <a:r>
                        <a:rPr lang="en-US" sz="2700" b="0" baseline="0" dirty="0"/>
                        <a:t>there is ongoing medication management and glucose monitoring.</a:t>
                      </a:r>
                    </a:p>
                  </a:txBody>
                  <a:tcPr marL="130762" marR="130762" marT="62791" marB="62791">
                    <a:solidFill>
                      <a:srgbClr val="00B0F0"/>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008761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319" y="213519"/>
            <a:ext cx="11768614" cy="706845"/>
          </a:xfrm>
        </p:spPr>
        <p:txBody>
          <a:bodyPr>
            <a:noAutofit/>
          </a:bodyPr>
          <a:lstStyle/>
          <a:p>
            <a:pPr algn="ctr"/>
            <a:r>
              <a:rPr lang="en-US" sz="4400" u="sng" spc="-166" dirty="0">
                <a:solidFill>
                  <a:schemeClr val="accent1"/>
                </a:solidFill>
              </a:rPr>
              <a:t>CMS 2016 Q&amp;A: M1028 and M1021/M1023</a:t>
            </a:r>
          </a:p>
        </p:txBody>
      </p:sp>
      <p:sp>
        <p:nvSpPr>
          <p:cNvPr id="3" name="Content Placeholder 2"/>
          <p:cNvSpPr>
            <a:spLocks noGrp="1"/>
          </p:cNvSpPr>
          <p:nvPr>
            <p:ph idx="1"/>
          </p:nvPr>
        </p:nvSpPr>
        <p:spPr>
          <a:xfrm>
            <a:off x="213519" y="975519"/>
            <a:ext cx="12422426" cy="8229600"/>
          </a:xfrm>
        </p:spPr>
        <p:txBody>
          <a:bodyPr>
            <a:noAutofit/>
          </a:bodyPr>
          <a:lstStyle/>
          <a:p>
            <a:pPr marL="685800" indent="-685800">
              <a:buFont typeface="Arial"/>
              <a:buChar char="•"/>
            </a:pPr>
            <a:r>
              <a:rPr lang="en-US" sz="2600" dirty="0">
                <a:solidFill>
                  <a:srgbClr val="000000"/>
                </a:solidFill>
              </a:rPr>
              <a:t>It is possible for DM, PAD or PVD to be considered an </a:t>
            </a:r>
            <a:r>
              <a:rPr lang="en-US" sz="2600" b="1" dirty="0">
                <a:solidFill>
                  <a:srgbClr val="000000"/>
                </a:solidFill>
              </a:rPr>
              <a:t>Active Diagnosis in M1028, </a:t>
            </a:r>
            <a:r>
              <a:rPr lang="en-US" sz="2600" dirty="0">
                <a:solidFill>
                  <a:srgbClr val="000000"/>
                </a:solidFill>
              </a:rPr>
              <a:t>but </a:t>
            </a:r>
            <a:r>
              <a:rPr lang="en-US" sz="2600" b="1" dirty="0">
                <a:solidFill>
                  <a:srgbClr val="000000"/>
                </a:solidFill>
              </a:rPr>
              <a:t>not be reported as a primary (M1021) or other </a:t>
            </a:r>
            <a:r>
              <a:rPr lang="en-US" sz="2600" dirty="0">
                <a:solidFill>
                  <a:srgbClr val="000000"/>
                </a:solidFill>
              </a:rPr>
              <a:t>(</a:t>
            </a:r>
            <a:r>
              <a:rPr lang="en-US" sz="2600" b="1" dirty="0">
                <a:solidFill>
                  <a:srgbClr val="000000"/>
                </a:solidFill>
              </a:rPr>
              <a:t>M1023</a:t>
            </a:r>
            <a:r>
              <a:rPr lang="en-US" sz="2600" dirty="0">
                <a:solidFill>
                  <a:srgbClr val="000000"/>
                </a:solidFill>
              </a:rPr>
              <a:t>) </a:t>
            </a:r>
            <a:r>
              <a:rPr lang="en-US" sz="2600" b="1" dirty="0">
                <a:solidFill>
                  <a:srgbClr val="000000"/>
                </a:solidFill>
              </a:rPr>
              <a:t>diagnosis.  </a:t>
            </a:r>
          </a:p>
          <a:p>
            <a:pPr marL="1248150" lvl="1" indent="-685800">
              <a:buFont typeface="Arial"/>
              <a:buChar char="•"/>
            </a:pPr>
            <a:r>
              <a:rPr lang="en-US" sz="2600" dirty="0">
                <a:solidFill>
                  <a:srgbClr val="000000"/>
                </a:solidFill>
              </a:rPr>
              <a:t>If the patient has the diagnosis of PAD, the clinician is determining that the PAD is not the chief reason for home health services (not the primary diagnosis), and</a:t>
            </a:r>
          </a:p>
          <a:p>
            <a:pPr marL="1248150" lvl="1" indent="-685800">
              <a:buFont typeface="Arial"/>
              <a:buChar char="•"/>
            </a:pPr>
            <a:r>
              <a:rPr lang="en-US" sz="2600" dirty="0">
                <a:solidFill>
                  <a:srgbClr val="000000"/>
                </a:solidFill>
              </a:rPr>
              <a:t>is not a comorbid condition that is addressed in the plan of care, and</a:t>
            </a:r>
          </a:p>
          <a:p>
            <a:pPr marL="1248150" lvl="1" indent="-685800">
              <a:buFont typeface="Arial"/>
              <a:buChar char="•"/>
            </a:pPr>
            <a:r>
              <a:rPr lang="en-US" sz="2600" dirty="0">
                <a:solidFill>
                  <a:srgbClr val="000000"/>
                </a:solidFill>
              </a:rPr>
              <a:t>isn’t felt to have the potential to affect the patient’s responsiveness to treatment (not a secondary diagnosis).  Therefore, </a:t>
            </a:r>
          </a:p>
          <a:p>
            <a:pPr marL="1248150" lvl="1" indent="-685800">
              <a:buFont typeface="Arial"/>
              <a:buChar char="•"/>
            </a:pPr>
            <a:r>
              <a:rPr lang="en-US" sz="2600" dirty="0">
                <a:solidFill>
                  <a:srgbClr val="000000"/>
                </a:solidFill>
              </a:rPr>
              <a:t>if  PAD does not appear to have a direct relationship to the patient’s current functional, cognitive, mood or behavior status, medical treatment, nurse monitoring or risk of death at the time of assessment, and therefore would not be reported as an Active Diagnosis in </a:t>
            </a:r>
            <a:r>
              <a:rPr lang="en-US" sz="2600" b="1" dirty="0">
                <a:solidFill>
                  <a:srgbClr val="000000"/>
                </a:solidFill>
              </a:rPr>
              <a:t>M1028</a:t>
            </a:r>
            <a:r>
              <a:rPr lang="en-US" sz="2600" dirty="0">
                <a:solidFill>
                  <a:srgbClr val="000000"/>
                </a:solidFill>
              </a:rPr>
              <a:t>.</a:t>
            </a:r>
          </a:p>
          <a:p>
            <a:pPr marL="685800" indent="-685800">
              <a:buFont typeface="Arial"/>
              <a:buChar char="•"/>
            </a:pPr>
            <a:r>
              <a:rPr lang="en-US" sz="2600" b="1" dirty="0">
                <a:solidFill>
                  <a:srgbClr val="000000"/>
                </a:solidFill>
              </a:rPr>
              <a:t>Note</a:t>
            </a:r>
            <a:r>
              <a:rPr lang="en-US" sz="2600" dirty="0">
                <a:solidFill>
                  <a:srgbClr val="000000"/>
                </a:solidFill>
              </a:rPr>
              <a:t> that OASIS item </a:t>
            </a:r>
            <a:r>
              <a:rPr lang="en-US" sz="2600" b="1" dirty="0">
                <a:solidFill>
                  <a:srgbClr val="000000"/>
                </a:solidFill>
              </a:rPr>
              <a:t>M1023</a:t>
            </a:r>
            <a:r>
              <a:rPr lang="en-US" sz="2600" dirty="0">
                <a:solidFill>
                  <a:srgbClr val="000000"/>
                </a:solidFill>
              </a:rPr>
              <a:t> provides space for the listing of up to 5 Other (secondary) diagnoses. </a:t>
            </a:r>
          </a:p>
          <a:p>
            <a:pPr marL="1248150" lvl="1" indent="-685800">
              <a:buFont typeface="Arial"/>
              <a:buChar char="•"/>
            </a:pPr>
            <a:r>
              <a:rPr lang="en-US" sz="2600" dirty="0">
                <a:solidFill>
                  <a:srgbClr val="000000"/>
                </a:solidFill>
              </a:rPr>
              <a:t>If DM, PAD or PVD were considered to be a comorbid condition that is addressed in the plan of care, with the potential to affect the patient’s responsiveness to treatment, then it would be considered an active diagnosis in</a:t>
            </a:r>
            <a:r>
              <a:rPr lang="en-US" sz="2600" b="1" dirty="0">
                <a:solidFill>
                  <a:srgbClr val="000000"/>
                </a:solidFill>
              </a:rPr>
              <a:t> M1028</a:t>
            </a:r>
            <a:r>
              <a:rPr lang="en-US" sz="2600" dirty="0">
                <a:solidFill>
                  <a:srgbClr val="000000"/>
                </a:solidFill>
              </a:rPr>
              <a:t>, even if it ends up not being listed in </a:t>
            </a:r>
            <a:r>
              <a:rPr lang="en-US" sz="2600" b="1" dirty="0">
                <a:solidFill>
                  <a:srgbClr val="000000"/>
                </a:solidFill>
              </a:rPr>
              <a:t>M1023</a:t>
            </a:r>
            <a:r>
              <a:rPr lang="en-US" sz="2600" dirty="0">
                <a:solidFill>
                  <a:srgbClr val="000000"/>
                </a:solidFill>
              </a:rPr>
              <a:t>, due to the limited number of coding spaces available in the OASIS.</a:t>
            </a:r>
          </a:p>
          <a:p>
            <a:pPr marL="1248150" lvl="1" indent="-685800">
              <a:buFont typeface="Arial"/>
              <a:buChar char="•"/>
            </a:pPr>
            <a:r>
              <a:rPr lang="en-US" sz="2600" dirty="0">
                <a:solidFill>
                  <a:srgbClr val="000000"/>
                </a:solidFill>
              </a:rPr>
              <a:t>Note:  If the patient does </a:t>
            </a:r>
            <a:r>
              <a:rPr lang="en-US" sz="2600" b="1" dirty="0">
                <a:solidFill>
                  <a:srgbClr val="000000"/>
                </a:solidFill>
              </a:rPr>
              <a:t>NOT</a:t>
            </a:r>
            <a:r>
              <a:rPr lang="en-US" sz="2600" dirty="0">
                <a:solidFill>
                  <a:srgbClr val="000000"/>
                </a:solidFill>
              </a:rPr>
              <a:t> have the diagnosis it will be left blank.</a:t>
            </a:r>
          </a:p>
          <a:p>
            <a:endParaRPr lang="en-US" sz="2600" dirty="0">
              <a:solidFill>
                <a:srgbClr val="000000"/>
              </a:solidFill>
            </a:endParaRPr>
          </a:p>
        </p:txBody>
      </p:sp>
      <p:sp>
        <p:nvSpPr>
          <p:cNvPr id="4" name="Slide Number Placeholder 3"/>
          <p:cNvSpPr>
            <a:spLocks noGrp="1"/>
          </p:cNvSpPr>
          <p:nvPr>
            <p:ph type="sldNum" sz="quarter" idx="12"/>
          </p:nvPr>
        </p:nvSpPr>
        <p:spPr/>
        <p:txBody>
          <a:bodyPr/>
          <a:lstStyle/>
          <a:p>
            <a:fld id="{895F941F-37F6-4B1F-AEB2-74CB5EFF426C}" type="slidenum">
              <a:rPr lang="en-US" smtClean="0"/>
              <a:pPr/>
              <a:t>95</a:t>
            </a:fld>
            <a:endParaRPr lang="en-US" dirty="0"/>
          </a:p>
        </p:txBody>
      </p:sp>
    </p:spTree>
    <p:extLst>
      <p:ext uri="{BB962C8B-B14F-4D97-AF65-F5344CB8AC3E}">
        <p14:creationId xmlns:p14="http://schemas.microsoft.com/office/powerpoint/2010/main" val="73994382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0518" y="1465123"/>
            <a:ext cx="9215001" cy="4918622"/>
          </a:xfrm>
        </p:spPr>
        <p:txBody>
          <a:bodyPr>
            <a:normAutofit/>
          </a:bodyPr>
          <a:lstStyle/>
          <a:p>
            <a:r>
              <a:rPr lang="en-US" sz="6000" dirty="0">
                <a:solidFill>
                  <a:schemeClr val="accent1"/>
                </a:solidFill>
              </a:rPr>
              <a:t>OASIS D1</a:t>
            </a:r>
            <a:br>
              <a:rPr lang="en-US" sz="6000" dirty="0">
                <a:solidFill>
                  <a:schemeClr val="accent1"/>
                </a:solidFill>
              </a:rPr>
            </a:br>
            <a:r>
              <a:rPr lang="en-US" sz="6000" dirty="0">
                <a:solidFill>
                  <a:schemeClr val="accent1"/>
                </a:solidFill>
              </a:rPr>
              <a:t>M1030 - </a:t>
            </a:r>
            <a:r>
              <a:rPr lang="en-US" sz="6000" b="0" dirty="0">
                <a:solidFill>
                  <a:schemeClr val="tx1"/>
                </a:solidFill>
              </a:rPr>
              <a:t>Therapies at Home </a:t>
            </a:r>
          </a:p>
        </p:txBody>
      </p:sp>
      <p:sp>
        <p:nvSpPr>
          <p:cNvPr id="4" name="Slide Number Placeholder 3"/>
          <p:cNvSpPr>
            <a:spLocks noGrp="1"/>
          </p:cNvSpPr>
          <p:nvPr>
            <p:ph type="sldNum" sz="quarter" idx="12"/>
          </p:nvPr>
        </p:nvSpPr>
        <p:spPr/>
        <p:txBody>
          <a:bodyPr/>
          <a:lstStyle/>
          <a:p>
            <a:fld id="{895F941F-37F6-4B1F-AEB2-74CB5EFF426C}" type="slidenum">
              <a:rPr lang="en-US" smtClean="0"/>
              <a:pPr/>
              <a:t>96</a:t>
            </a:fld>
            <a:endParaRPr lang="en-US" dirty="0"/>
          </a:p>
        </p:txBody>
      </p:sp>
    </p:spTree>
    <p:extLst>
      <p:ext uri="{BB962C8B-B14F-4D97-AF65-F5344CB8AC3E}">
        <p14:creationId xmlns:p14="http://schemas.microsoft.com/office/powerpoint/2010/main" val="381593526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1DC9ED3-0F8C-45A5-81D7-01153CAC544E}"/>
              </a:ext>
            </a:extLst>
          </p:cNvPr>
          <p:cNvSpPr>
            <a:spLocks noGrp="1"/>
          </p:cNvSpPr>
          <p:nvPr>
            <p:ph type="sldNum" sz="quarter" idx="12"/>
          </p:nvPr>
        </p:nvSpPr>
        <p:spPr/>
        <p:txBody>
          <a:bodyPr/>
          <a:lstStyle/>
          <a:p>
            <a:fld id="{895F941F-37F6-4B1F-AEB2-74CB5EFF426C}" type="slidenum">
              <a:rPr lang="en-US" smtClean="0"/>
              <a:pPr/>
              <a:t>97</a:t>
            </a:fld>
            <a:endParaRPr lang="en-US" dirty="0"/>
          </a:p>
        </p:txBody>
      </p:sp>
      <p:sp>
        <p:nvSpPr>
          <p:cNvPr id="2" name="Content Placeholder 1">
            <a:extLst>
              <a:ext uri="{FF2B5EF4-FFF2-40B4-BE49-F238E27FC236}">
                <a16:creationId xmlns:a16="http://schemas.microsoft.com/office/drawing/2014/main" id="{CA323886-1293-40AE-A016-05C5AF01C19B}"/>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0ED8D423-95C3-452F-AB83-82029511B42A}"/>
              </a:ext>
            </a:extLst>
          </p:cNvPr>
          <p:cNvPicPr>
            <a:picLocks noChangeAspect="1"/>
          </p:cNvPicPr>
          <p:nvPr/>
        </p:nvPicPr>
        <p:blipFill>
          <a:blip r:embed="rId3"/>
          <a:stretch>
            <a:fillRect/>
          </a:stretch>
        </p:blipFill>
        <p:spPr>
          <a:xfrm>
            <a:off x="442119" y="975519"/>
            <a:ext cx="12192000" cy="7086600"/>
          </a:xfrm>
          <a:prstGeom prst="rect">
            <a:avLst/>
          </a:prstGeom>
        </p:spPr>
      </p:pic>
    </p:spTree>
    <p:extLst>
      <p:ext uri="{BB962C8B-B14F-4D97-AF65-F5344CB8AC3E}">
        <p14:creationId xmlns:p14="http://schemas.microsoft.com/office/powerpoint/2010/main" val="185675353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719" y="-11768"/>
            <a:ext cx="11751708" cy="1318649"/>
          </a:xfrm>
        </p:spPr>
        <p:txBody>
          <a:bodyPr>
            <a:normAutofit/>
          </a:bodyPr>
          <a:lstStyle/>
          <a:p>
            <a:pPr algn="ctr"/>
            <a:r>
              <a:rPr lang="en-US" sz="4400" u="sng" dirty="0">
                <a:solidFill>
                  <a:schemeClr val="accent1"/>
                </a:solidFill>
              </a:rPr>
              <a:t>M1030 Therapies at Home C-13</a:t>
            </a:r>
          </a:p>
        </p:txBody>
      </p:sp>
      <p:sp>
        <p:nvSpPr>
          <p:cNvPr id="3" name="Content Placeholder 2"/>
          <p:cNvSpPr>
            <a:spLocks noGrp="1"/>
          </p:cNvSpPr>
          <p:nvPr>
            <p:ph idx="1"/>
          </p:nvPr>
        </p:nvSpPr>
        <p:spPr>
          <a:xfrm>
            <a:off x="365919" y="1051720"/>
            <a:ext cx="12095520" cy="6934200"/>
          </a:xfrm>
        </p:spPr>
        <p:txBody>
          <a:bodyPr>
            <a:normAutofit/>
          </a:bodyPr>
          <a:lstStyle/>
          <a:p>
            <a:pPr marL="685800" indent="-685800">
              <a:buFont typeface="Arial"/>
              <a:buChar char="•"/>
            </a:pPr>
            <a:r>
              <a:rPr lang="en-US" sz="3200" dirty="0">
                <a:solidFill>
                  <a:srgbClr val="000000"/>
                </a:solidFill>
              </a:rPr>
              <a:t>Identifies whether the patient is receiving intravenous, parenteral nutrition, or enteral nutrition therapy </a:t>
            </a:r>
            <a:r>
              <a:rPr lang="en-US" sz="3200" b="1" dirty="0">
                <a:solidFill>
                  <a:schemeClr val="accent1"/>
                </a:solidFill>
              </a:rPr>
              <a:t>at home whether or not </a:t>
            </a:r>
            <a:r>
              <a:rPr lang="en-US" sz="3200" dirty="0">
                <a:solidFill>
                  <a:srgbClr val="000000"/>
                </a:solidFill>
              </a:rPr>
              <a:t>the </a:t>
            </a:r>
            <a:r>
              <a:rPr lang="en-US" sz="3200" b="1" dirty="0">
                <a:solidFill>
                  <a:schemeClr val="accent1"/>
                </a:solidFill>
              </a:rPr>
              <a:t>HHA is administering </a:t>
            </a:r>
            <a:r>
              <a:rPr lang="en-US" sz="3200" dirty="0">
                <a:solidFill>
                  <a:srgbClr val="000000"/>
                </a:solidFill>
              </a:rPr>
              <a:t>the therapy.</a:t>
            </a:r>
          </a:p>
          <a:p>
            <a:pPr marL="324331" indent="-171450">
              <a:buFont typeface="Arial"/>
              <a:buChar char="•"/>
            </a:pPr>
            <a:endParaRPr lang="en-US" sz="100" dirty="0">
              <a:solidFill>
                <a:srgbClr val="000000"/>
              </a:solidFill>
            </a:endParaRPr>
          </a:p>
          <a:p>
            <a:pPr marL="685800" indent="-685800">
              <a:buFont typeface="Arial"/>
              <a:buChar char="•"/>
            </a:pPr>
            <a:r>
              <a:rPr lang="en-US" sz="3200" dirty="0">
                <a:solidFill>
                  <a:srgbClr val="000000"/>
                </a:solidFill>
              </a:rPr>
              <a:t>This item is not intended to identify therapies administered in outpatient facilities or by any provider outside the home setting.</a:t>
            </a:r>
          </a:p>
          <a:p>
            <a:pPr marL="324331" indent="-171450">
              <a:buFont typeface="Arial"/>
              <a:buChar char="•"/>
            </a:pPr>
            <a:endParaRPr lang="en-US" sz="100" dirty="0">
              <a:solidFill>
                <a:srgbClr val="000000"/>
              </a:solidFill>
            </a:endParaRPr>
          </a:p>
          <a:p>
            <a:pPr marL="685800" indent="-685800">
              <a:buFont typeface="Arial"/>
              <a:buChar char="•"/>
            </a:pPr>
            <a:r>
              <a:rPr lang="en-US" sz="3200" dirty="0">
                <a:solidFill>
                  <a:srgbClr val="000000"/>
                </a:solidFill>
              </a:rPr>
              <a:t>If the patient will be receiving the therapy as a result of this SOC/ROC or follow up visit, or physician contacted for an order - then mark the applicable therapy </a:t>
            </a:r>
          </a:p>
          <a:p>
            <a:pPr marL="324331" indent="-171450">
              <a:buFont typeface="Arial"/>
              <a:buChar char="•"/>
            </a:pPr>
            <a:endParaRPr lang="en-US" sz="100" dirty="0">
              <a:solidFill>
                <a:srgbClr val="000000"/>
              </a:solidFill>
            </a:endParaRPr>
          </a:p>
          <a:p>
            <a:pPr marL="685800" indent="-685800">
              <a:buFont typeface="Arial"/>
              <a:buChar char="•"/>
            </a:pPr>
            <a:r>
              <a:rPr lang="en-US" sz="3200" b="1" dirty="0">
                <a:solidFill>
                  <a:srgbClr val="000000"/>
                </a:solidFill>
              </a:rPr>
              <a:t>Select “1” </a:t>
            </a:r>
            <a:r>
              <a:rPr lang="en-US" sz="3200" dirty="0">
                <a:solidFill>
                  <a:srgbClr val="000000"/>
                </a:solidFill>
              </a:rPr>
              <a:t>if a patient receives intermittent medications or fluids via an IV line (for example, heparin or saline flush).</a:t>
            </a:r>
          </a:p>
          <a:p>
            <a:pPr marL="324331" indent="-171450">
              <a:buFont typeface="Arial"/>
              <a:buChar char="•"/>
            </a:pPr>
            <a:endParaRPr lang="en-US" sz="100" dirty="0">
              <a:solidFill>
                <a:srgbClr val="000000"/>
              </a:solidFill>
            </a:endParaRPr>
          </a:p>
          <a:p>
            <a:pPr marL="685800" indent="-685800">
              <a:buFont typeface="Arial"/>
              <a:buChar char="•"/>
            </a:pPr>
            <a:r>
              <a:rPr lang="en-US" sz="3200" b="1" dirty="0">
                <a:solidFill>
                  <a:srgbClr val="000000"/>
                </a:solidFill>
              </a:rPr>
              <a:t>Do </a:t>
            </a:r>
            <a:r>
              <a:rPr lang="en-US" sz="3200" b="1" dirty="0">
                <a:solidFill>
                  <a:schemeClr val="accent1"/>
                </a:solidFill>
              </a:rPr>
              <a:t>not </a:t>
            </a:r>
            <a:r>
              <a:rPr lang="en-US" sz="3200" b="1" dirty="0">
                <a:solidFill>
                  <a:srgbClr val="000000"/>
                </a:solidFill>
              </a:rPr>
              <a:t>mark “1” </a:t>
            </a:r>
            <a:r>
              <a:rPr lang="en-US" sz="3200" dirty="0">
                <a:solidFill>
                  <a:srgbClr val="000000"/>
                </a:solidFill>
              </a:rPr>
              <a:t>if IV catheter is present but not active (for example, site is observed only or dressing changes are provided).</a:t>
            </a:r>
          </a:p>
        </p:txBody>
      </p:sp>
      <p:sp>
        <p:nvSpPr>
          <p:cNvPr id="4" name="Slide Number Placeholder 3"/>
          <p:cNvSpPr>
            <a:spLocks noGrp="1"/>
          </p:cNvSpPr>
          <p:nvPr>
            <p:ph type="sldNum" sz="quarter" idx="12"/>
          </p:nvPr>
        </p:nvSpPr>
        <p:spPr/>
        <p:txBody>
          <a:bodyPr/>
          <a:lstStyle/>
          <a:p>
            <a:fld id="{895F941F-37F6-4B1F-AEB2-74CB5EFF426C}" type="slidenum">
              <a:rPr lang="en-US" smtClean="0"/>
              <a:pPr/>
              <a:t>98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166687642"/>
              </p:ext>
            </p:extLst>
          </p:nvPr>
        </p:nvGraphicFramePr>
        <p:xfrm>
          <a:off x="289719" y="7985919"/>
          <a:ext cx="12344399" cy="1219200"/>
        </p:xfrm>
        <a:graphic>
          <a:graphicData uri="http://schemas.openxmlformats.org/drawingml/2006/table">
            <a:tbl>
              <a:tblPr firstRow="1" bandRow="1">
                <a:tableStyleId>{5C22544A-7EE6-4342-B048-85BDC9FD1C3A}</a:tableStyleId>
              </a:tblPr>
              <a:tblGrid>
                <a:gridCol w="12344399">
                  <a:extLst>
                    <a:ext uri="{9D8B030D-6E8A-4147-A177-3AD203B41FA5}">
                      <a16:colId xmlns:a16="http://schemas.microsoft.com/office/drawing/2014/main" val="20000"/>
                    </a:ext>
                  </a:extLst>
                </a:gridCol>
              </a:tblGrid>
              <a:tr h="1219200">
                <a:tc>
                  <a:txBody>
                    <a:bodyPr/>
                    <a:lstStyle/>
                    <a:p>
                      <a:r>
                        <a:rPr lang="en-US" sz="3200" dirty="0"/>
                        <a:t>TPN &amp; multi-lumen catheter:  CMS Q&amp;A; </a:t>
                      </a:r>
                      <a:r>
                        <a:rPr lang="en-US" sz="3200" baseline="0" dirty="0"/>
                        <a:t> Category 4b, Question 54.4.1</a:t>
                      </a:r>
                    </a:p>
                    <a:p>
                      <a:r>
                        <a:rPr lang="en-US" sz="3200" baseline="0" dirty="0"/>
                        <a:t>G-tube for medication only:  CMS Q&amp;A; Category 4b, Question 53.1</a:t>
                      </a:r>
                      <a:endParaRPr lang="en-US" sz="3200" dirty="0"/>
                    </a:p>
                  </a:txBody>
                  <a:tcPr marL="130762" marR="130762" marT="62791" marB="62791">
                    <a:solidFill>
                      <a:schemeClr val="tx1">
                        <a:lumMod val="65000"/>
                        <a:lumOff val="35000"/>
                      </a:schemeClr>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9" y="289719"/>
            <a:ext cx="11768614" cy="838200"/>
          </a:xfrm>
        </p:spPr>
        <p:txBody>
          <a:bodyPr>
            <a:normAutofit/>
          </a:bodyPr>
          <a:lstStyle/>
          <a:p>
            <a:pPr algn="ctr"/>
            <a:r>
              <a:rPr lang="en-US" sz="4400" u="sng" dirty="0">
                <a:solidFill>
                  <a:schemeClr val="accent1"/>
                </a:solidFill>
              </a:rPr>
              <a:t>M1030 Therapies at Home (cont.) C-13</a:t>
            </a:r>
          </a:p>
        </p:txBody>
      </p:sp>
      <p:sp>
        <p:nvSpPr>
          <p:cNvPr id="3" name="Content Placeholder 2"/>
          <p:cNvSpPr>
            <a:spLocks noGrp="1"/>
          </p:cNvSpPr>
          <p:nvPr>
            <p:ph idx="1"/>
          </p:nvPr>
        </p:nvSpPr>
        <p:spPr>
          <a:xfrm>
            <a:off x="442119" y="1280319"/>
            <a:ext cx="12313456" cy="7696200"/>
          </a:xfrm>
        </p:spPr>
        <p:txBody>
          <a:bodyPr>
            <a:noAutofit/>
          </a:bodyPr>
          <a:lstStyle/>
          <a:p>
            <a:pPr>
              <a:buFont typeface="Arial"/>
              <a:buChar char="•"/>
            </a:pPr>
            <a:r>
              <a:rPr lang="en-US" sz="3200" b="1" dirty="0">
                <a:solidFill>
                  <a:srgbClr val="000000"/>
                </a:solidFill>
              </a:rPr>
              <a:t>Select “1” </a:t>
            </a:r>
            <a:r>
              <a:rPr lang="en-US" sz="3200" dirty="0">
                <a:solidFill>
                  <a:srgbClr val="000000"/>
                </a:solidFill>
              </a:rPr>
              <a:t>if ongoing infusion therapy is being administered </a:t>
            </a:r>
            <a:r>
              <a:rPr lang="en-US" sz="3200" b="1" dirty="0">
                <a:solidFill>
                  <a:schemeClr val="accent1"/>
                </a:solidFill>
              </a:rPr>
              <a:t>at home </a:t>
            </a:r>
            <a:r>
              <a:rPr lang="en-US" sz="3200" dirty="0">
                <a:solidFill>
                  <a:srgbClr val="000000"/>
                </a:solidFill>
              </a:rPr>
              <a:t>via central line, subcutaneous infusion, epidural infusion, intrathecal infusion, insulin pump, if receiving hemodialysis or peritoneal dialysis IN THE HOME  &amp; flush of the PD catheter when dialysis is on hold (does not include irrigation or infusion of the bladder).</a:t>
            </a:r>
          </a:p>
          <a:p>
            <a:pPr marL="324331" indent="-171450">
              <a:buFont typeface="Arial"/>
              <a:buChar char="•"/>
            </a:pPr>
            <a:endParaRPr lang="en-US" sz="700" dirty="0">
              <a:solidFill>
                <a:srgbClr val="000000"/>
              </a:solidFill>
            </a:endParaRPr>
          </a:p>
          <a:p>
            <a:pPr>
              <a:buFont typeface="Arial"/>
              <a:buChar char="•"/>
            </a:pPr>
            <a:r>
              <a:rPr lang="en-US" sz="3200" b="1" dirty="0">
                <a:solidFill>
                  <a:srgbClr val="000000"/>
                </a:solidFill>
              </a:rPr>
              <a:t>Do not select “1” </a:t>
            </a:r>
            <a:r>
              <a:rPr lang="en-US" sz="3200" dirty="0">
                <a:solidFill>
                  <a:srgbClr val="000000"/>
                </a:solidFill>
              </a:rPr>
              <a:t>if there are orders for an IV infusion to be given when specific parameters are present (for example, weight gain), but those parameters are not met on the day of the assessment.</a:t>
            </a:r>
          </a:p>
          <a:p>
            <a:pPr marL="324331" indent="-171450">
              <a:buFont typeface="Arial"/>
              <a:buChar char="•"/>
            </a:pPr>
            <a:endParaRPr lang="en-US" sz="700" dirty="0">
              <a:solidFill>
                <a:srgbClr val="000000"/>
              </a:solidFill>
            </a:endParaRPr>
          </a:p>
          <a:p>
            <a:pPr>
              <a:buFont typeface="Arial"/>
              <a:buChar char="•"/>
            </a:pPr>
            <a:r>
              <a:rPr lang="en-US" sz="3200" b="1" dirty="0">
                <a:solidFill>
                  <a:srgbClr val="000000"/>
                </a:solidFill>
              </a:rPr>
              <a:t>Select “3” </a:t>
            </a:r>
            <a:r>
              <a:rPr lang="en-US" sz="3200" dirty="0">
                <a:solidFill>
                  <a:srgbClr val="000000"/>
                </a:solidFill>
              </a:rPr>
              <a:t>if any enteral nutrition is provided.</a:t>
            </a:r>
          </a:p>
          <a:p>
            <a:pPr marL="324331" indent="-171450">
              <a:buFont typeface="Arial"/>
              <a:buChar char="•"/>
            </a:pPr>
            <a:endParaRPr lang="en-US" sz="700" dirty="0">
              <a:solidFill>
                <a:srgbClr val="000000"/>
              </a:solidFill>
            </a:endParaRPr>
          </a:p>
          <a:p>
            <a:pPr>
              <a:buFont typeface="Arial"/>
              <a:buChar char="•"/>
            </a:pPr>
            <a:r>
              <a:rPr lang="en-US" sz="3200" b="1" dirty="0">
                <a:solidFill>
                  <a:srgbClr val="000000"/>
                </a:solidFill>
              </a:rPr>
              <a:t>Do not select “3” </a:t>
            </a:r>
            <a:r>
              <a:rPr lang="en-US" sz="3200" dirty="0">
                <a:solidFill>
                  <a:srgbClr val="000000"/>
                </a:solidFill>
              </a:rPr>
              <a:t>if a feeding tube is in place, but not currently used for nutrition.</a:t>
            </a:r>
          </a:p>
          <a:p>
            <a:pPr marL="324331" indent="-171450">
              <a:buFont typeface="Arial"/>
              <a:buChar char="•"/>
            </a:pPr>
            <a:endParaRPr lang="en-US" sz="700" dirty="0">
              <a:solidFill>
                <a:srgbClr val="000000"/>
              </a:solidFill>
            </a:endParaRPr>
          </a:p>
          <a:p>
            <a:pPr>
              <a:buFont typeface="Arial"/>
              <a:buChar char="•"/>
            </a:pPr>
            <a:r>
              <a:rPr lang="en-US" sz="3200" dirty="0">
                <a:solidFill>
                  <a:srgbClr val="000000"/>
                </a:solidFill>
              </a:rPr>
              <a:t>A flush of a feeding tube does NOT provide nutrition.</a:t>
            </a:r>
          </a:p>
        </p:txBody>
      </p:sp>
      <p:sp>
        <p:nvSpPr>
          <p:cNvPr id="4" name="Slide Number Placeholder 3"/>
          <p:cNvSpPr>
            <a:spLocks noGrp="1"/>
          </p:cNvSpPr>
          <p:nvPr>
            <p:ph type="sldNum" sz="quarter" idx="12"/>
          </p:nvPr>
        </p:nvSpPr>
        <p:spPr/>
        <p:txBody>
          <a:bodyPr/>
          <a:lstStyle/>
          <a:p>
            <a:fld id="{895F941F-37F6-4B1F-AEB2-74CB5EFF426C}" type="slidenum">
              <a:rPr lang="en-US" sz="1500"/>
              <a:pPr/>
              <a:t>99</a:t>
            </a:fld>
            <a:endParaRPr lang="en-US" sz="1500" dirty="0"/>
          </a:p>
        </p:txBody>
      </p:sp>
    </p:spTree>
  </p:cSld>
  <p:clrMapOvr>
    <a:masterClrMapping/>
  </p:clrMapOvr>
</p:sld>
</file>

<file path=ppt/theme/theme1.xml><?xml version="1.0" encoding="utf-8"?>
<a:theme xmlns:a="http://schemas.openxmlformats.org/drawingml/2006/main" name="ODH PPT Template 2016">
  <a:themeElements>
    <a:clrScheme name="Custom 4">
      <a:dk1>
        <a:sysClr val="windowText" lastClr="000000"/>
      </a:dk1>
      <a:lt1>
        <a:sysClr val="window" lastClr="FFFFFF"/>
      </a:lt1>
      <a:dk2>
        <a:srgbClr val="3C1017"/>
      </a:dk2>
      <a:lt2>
        <a:srgbClr val="EEECE1"/>
      </a:lt2>
      <a:accent1>
        <a:srgbClr val="CD0920"/>
      </a:accent1>
      <a:accent2>
        <a:srgbClr val="C0504D"/>
      </a:accent2>
      <a:accent3>
        <a:srgbClr val="AB0E25"/>
      </a:accent3>
      <a:accent4>
        <a:srgbClr val="470F17"/>
      </a:accent4>
      <a:accent5>
        <a:srgbClr val="212424"/>
      </a:accent5>
      <a:accent6>
        <a:srgbClr val="141313"/>
      </a:accent6>
      <a:hlink>
        <a:srgbClr val="3C1017"/>
      </a:hlink>
      <a:folHlink>
        <a:srgbClr val="AB0E2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98063</TotalTime>
  <Words>55838</Words>
  <Application>Microsoft Office PowerPoint</Application>
  <PresentationFormat>Custom</PresentationFormat>
  <Paragraphs>4758</Paragraphs>
  <Slides>356</Slides>
  <Notes>318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356</vt:i4>
      </vt:variant>
    </vt:vector>
  </HeadingPairs>
  <TitlesOfParts>
    <vt:vector size="366" baseType="lpstr">
      <vt:lpstr>ＭＳ Ｐゴシック</vt:lpstr>
      <vt:lpstr>Arial</vt:lpstr>
      <vt:lpstr>Arial Narrow</vt:lpstr>
      <vt:lpstr>Calibri</vt:lpstr>
      <vt:lpstr>DIN-Light</vt:lpstr>
      <vt:lpstr>Lucida Grande</vt:lpstr>
      <vt:lpstr>Times New Roman</vt:lpstr>
      <vt:lpstr>Wingdings</vt:lpstr>
      <vt:lpstr>Wingdings 2</vt:lpstr>
      <vt:lpstr>ODH PPT Template 2016</vt:lpstr>
      <vt:lpstr>OASIS – D - D1 Item by Item Coding</vt:lpstr>
      <vt:lpstr>PowerPoint Presentation</vt:lpstr>
      <vt:lpstr>*Chapter 3 Rules and Guidance </vt:lpstr>
      <vt:lpstr>Patient Tracking Items A-1</vt:lpstr>
      <vt:lpstr>M0030 Start of Care Date – A-6</vt:lpstr>
      <vt:lpstr>M0032 Resumption of Care – A-7</vt:lpstr>
      <vt:lpstr>Patient Tracking “M” Items A-9</vt:lpstr>
      <vt:lpstr>M0150 Current Payment Source A-17</vt:lpstr>
      <vt:lpstr>OASIS – D1</vt:lpstr>
      <vt:lpstr>M0080 Discipline of Person Completing Assessment B-1 M0090 Date Assessment Completed B-2</vt:lpstr>
      <vt:lpstr>M0100 Reason for Assessment B-4</vt:lpstr>
      <vt:lpstr>M0102 Date of Physician-Ordered SOC/ROC   B-6</vt:lpstr>
      <vt:lpstr>M0104 Date of Referral B-7</vt:lpstr>
      <vt:lpstr>M0104 Referral Scenario</vt:lpstr>
      <vt:lpstr>M0104 Referral Scenario Response</vt:lpstr>
      <vt:lpstr>M0104 Date of Referral B-6</vt:lpstr>
      <vt:lpstr>M0110 Episode Timing  B-7</vt:lpstr>
      <vt:lpstr>PDGM 30 Day Payments</vt:lpstr>
      <vt:lpstr>PDGM 30 Day Payments continued</vt:lpstr>
      <vt:lpstr>New Patient-Driven Groupings Model</vt:lpstr>
      <vt:lpstr>PowerPoint Presentation</vt:lpstr>
      <vt:lpstr>PDGM – Admission Source</vt:lpstr>
      <vt:lpstr>PDGM Timing</vt:lpstr>
      <vt:lpstr>Additional Admission Source and Timing</vt:lpstr>
      <vt:lpstr>PDGM – Clinical Groupings</vt:lpstr>
      <vt:lpstr>PDGM 12 Clinical Grouping Details</vt:lpstr>
      <vt:lpstr>PDGM - Clinical Groups Continue</vt:lpstr>
      <vt:lpstr>PDGM Use of ICD-10 Codes</vt:lpstr>
      <vt:lpstr>PDGM - Functional Impairment Level</vt:lpstr>
      <vt:lpstr>Functional Impairment OASIS Items</vt:lpstr>
      <vt:lpstr>PowerPoint Presentation</vt:lpstr>
      <vt:lpstr>PowerPoint Presentation</vt:lpstr>
      <vt:lpstr>PDGM - Comorbidity Grouping</vt:lpstr>
      <vt:lpstr>Primary diagnosis and which clinical group it will go to</vt:lpstr>
      <vt:lpstr>PDGM – Comorbidity from ICD-10 Coding</vt:lpstr>
      <vt:lpstr>PDGM Tool - Online</vt:lpstr>
      <vt:lpstr>PDGM - Home Health Identified Comorbidities</vt:lpstr>
      <vt:lpstr>Comorbidities Continued</vt:lpstr>
      <vt:lpstr>Low Comorbidity Subgroups</vt:lpstr>
      <vt:lpstr>High Comorbidity Interaction Subgroups</vt:lpstr>
      <vt:lpstr>High Comorbidity Interaction Subgroups continued</vt:lpstr>
      <vt:lpstr>PowerPoint Presentation</vt:lpstr>
      <vt:lpstr>PowerPoint Presentation</vt:lpstr>
      <vt:lpstr>Payment Adjustments</vt:lpstr>
      <vt:lpstr>PowerPoint Presentation</vt:lpstr>
      <vt:lpstr>PowerPoint Presentation</vt:lpstr>
      <vt:lpstr>PowerPoint Presentation</vt:lpstr>
      <vt:lpstr>PowerPoint Presentation</vt:lpstr>
      <vt:lpstr>SOC/ROC January 1, 2020</vt:lpstr>
      <vt:lpstr>Follow-Up Assessment Changes</vt:lpstr>
      <vt:lpstr>Follow-Up Assessment Changes</vt:lpstr>
      <vt:lpstr>Transfer (TRN) and Discharge (DC)</vt:lpstr>
      <vt:lpstr>PowerPoint Presentation</vt:lpstr>
      <vt:lpstr>PowerPoint Presentation</vt:lpstr>
      <vt:lpstr>PDGM - Timing</vt:lpstr>
      <vt:lpstr>PDGM 30 Day Payments continued 2</vt:lpstr>
      <vt:lpstr>Currently OASIS D - M0110 Episode Timing </vt:lpstr>
      <vt:lpstr>Scenario</vt:lpstr>
      <vt:lpstr>OASIS – D1</vt:lpstr>
      <vt:lpstr>M1000 Inpatient Facility Discharge C-1</vt:lpstr>
      <vt:lpstr>M1000 Inpatient Facility Discharge C-2 </vt:lpstr>
      <vt:lpstr>M1000 Inpatient Facility Discharge C-1 &amp; 2</vt:lpstr>
      <vt:lpstr>OASIS – D1 M1005 Inpatient Discharge Date</vt:lpstr>
      <vt:lpstr>M1005 Inpatient Discharge Date C-3</vt:lpstr>
      <vt:lpstr>Test Your Knowledge M1005 Scenario</vt:lpstr>
      <vt:lpstr>M1005 Scenario Response</vt:lpstr>
      <vt:lpstr>Primary/Other Diagnosis ICD-10 Coding</vt:lpstr>
      <vt:lpstr>Accurate Diagnostic Coding </vt:lpstr>
      <vt:lpstr>ICD-10Data.com</vt:lpstr>
      <vt:lpstr>Google search: ICD10Data</vt:lpstr>
      <vt:lpstr>PowerPoint Presentation</vt:lpstr>
      <vt:lpstr>Accurate Diagnostic Coding</vt:lpstr>
      <vt:lpstr>ICD 10 codes – Valid Codes</vt:lpstr>
      <vt:lpstr>M1021 Primary Diagnosis C-6 Chapter 3</vt:lpstr>
      <vt:lpstr>M1023 Secondary Diagnosis OASIS C-11 </vt:lpstr>
      <vt:lpstr>M1023 Secondary Diagnosis (OASIS) C-6</vt:lpstr>
      <vt:lpstr>M1021/1023 - OASIS Patient Tracking and Diagnoses C-5</vt:lpstr>
      <vt:lpstr>Column 2 – a.</vt:lpstr>
      <vt:lpstr>OASIS  Diagnosis  Symptom  Control  Rating  C-7</vt:lpstr>
      <vt:lpstr>ICD -10</vt:lpstr>
      <vt:lpstr>ICD – 10 Combination Codes</vt:lpstr>
      <vt:lpstr>ICD – 10 Diagnoses Examples</vt:lpstr>
      <vt:lpstr> ICD 10 Guidance - Coding long term medication use:</vt:lpstr>
      <vt:lpstr>ICD -10 Z-Codes and 7th Character Use HHA </vt:lpstr>
      <vt:lpstr>Z-Code Aftercare Example</vt:lpstr>
      <vt:lpstr> ICD-10 Diagnoses Examples with 7th Character</vt:lpstr>
      <vt:lpstr>Other Diagnoses Rules</vt:lpstr>
      <vt:lpstr>Resources</vt:lpstr>
      <vt:lpstr>PowerPoint Presentation</vt:lpstr>
      <vt:lpstr>OASIS D1</vt:lpstr>
      <vt:lpstr>New M1028 Active Diagnoses C-9 </vt:lpstr>
      <vt:lpstr>M1028 Active Diagnoses C-10</vt:lpstr>
      <vt:lpstr>Specific Diagnosis Codes to look for C-10:</vt:lpstr>
      <vt:lpstr>Specific Diagnosis Codes to look for C-11:</vt:lpstr>
      <vt:lpstr>CMS 2016 Q&amp;A: M1028 and M1021/M1023</vt:lpstr>
      <vt:lpstr>OASIS D1 M1030 - Therapies at Home </vt:lpstr>
      <vt:lpstr>PowerPoint Presentation</vt:lpstr>
      <vt:lpstr>M1030 Therapies at Home C-13</vt:lpstr>
      <vt:lpstr>M1030 Therapies at Home (cont.) C-13</vt:lpstr>
      <vt:lpstr>New – added to each follow-up assessments</vt:lpstr>
      <vt:lpstr>D1- M1060 </vt:lpstr>
      <vt:lpstr> M1060 Height  C-20</vt:lpstr>
      <vt:lpstr>M1060 Weight  C-20</vt:lpstr>
      <vt:lpstr>Height and Weight continued C-21</vt:lpstr>
      <vt:lpstr>OASIS – D1 </vt:lpstr>
      <vt:lpstr>PowerPoint Presentation</vt:lpstr>
      <vt:lpstr>M1100 Patient Living Situation D-1</vt:lpstr>
      <vt:lpstr>M1100 Patient Living Situation (cont.)D-1*</vt:lpstr>
      <vt:lpstr>M1100 Patient Living Situation Availability D-2</vt:lpstr>
      <vt:lpstr>M1100 Living Situation Availability D-2 </vt:lpstr>
      <vt:lpstr>Test Your Knowledge </vt:lpstr>
      <vt:lpstr>PowerPoint Presentation</vt:lpstr>
      <vt:lpstr>*Test Your Knowledge </vt:lpstr>
      <vt:lpstr>Test Your Knowledge</vt:lpstr>
      <vt:lpstr>Test Your Knowledge</vt:lpstr>
      <vt:lpstr>PowerPoint Presentation</vt:lpstr>
      <vt:lpstr>OASIS  - D1</vt:lpstr>
      <vt:lpstr>M2102 Type and Sources of Assistance M-1</vt:lpstr>
      <vt:lpstr>M2102 Type and Sources of Assistance M-2</vt:lpstr>
      <vt:lpstr>M2102 Type and Sources of Assistance M-2 continued</vt:lpstr>
      <vt:lpstr>PowerPoint Presentation</vt:lpstr>
      <vt:lpstr>PowerPoint Presentation</vt:lpstr>
      <vt:lpstr>Test Your Knowledge</vt:lpstr>
      <vt:lpstr>Test Your Knowledge</vt:lpstr>
      <vt:lpstr>Response to 168.5.8</vt:lpstr>
      <vt:lpstr>Test Your Knowledge</vt:lpstr>
      <vt:lpstr>Response to M2102a Q170.6</vt:lpstr>
      <vt:lpstr>M1242 Frequency of Pain Interfering E-5</vt:lpstr>
      <vt:lpstr>M1242 Frequency of Pain Interfering (cont.)</vt:lpstr>
      <vt:lpstr>Test Your Knowledge</vt:lpstr>
      <vt:lpstr>Test Your Knowledge</vt:lpstr>
      <vt:lpstr>Response to Q73.1</vt:lpstr>
      <vt:lpstr>OASIS – D1</vt:lpstr>
      <vt:lpstr>Pressure Ulcer/Injury Defined</vt:lpstr>
      <vt:lpstr>Wound Assessment (cont.)</vt:lpstr>
      <vt:lpstr>Wound Assessment (cont.)</vt:lpstr>
      <vt:lpstr>Wound Assessment </vt:lpstr>
      <vt:lpstr>Wound Management </vt:lpstr>
      <vt:lpstr>Wound Management (cont.)</vt:lpstr>
      <vt:lpstr>CMS Pressure Ulcer Stage Definitions</vt:lpstr>
      <vt:lpstr>Healed or Not Healed</vt:lpstr>
      <vt:lpstr>Stage 1 Pressure Ulcer/Injury</vt:lpstr>
      <vt:lpstr>Stage 2 Pressure Ulcer</vt:lpstr>
      <vt:lpstr>Stage 3 Pressure Ulcer</vt:lpstr>
      <vt:lpstr>Stage 4 Pressure Ulcer/Injury </vt:lpstr>
      <vt:lpstr>Unstageable</vt:lpstr>
      <vt:lpstr>  Deep Tissue Pressure Injury</vt:lpstr>
      <vt:lpstr>Deep Tissue Injury (cont.)</vt:lpstr>
      <vt:lpstr>Concept “Present at the most recent SOC/ROC”</vt:lpstr>
      <vt:lpstr>Determining “Present” at the most recent SOC/ROC</vt:lpstr>
      <vt:lpstr>PowerPoint Presentation</vt:lpstr>
      <vt:lpstr>DTI Example Unstageable to Stageable</vt:lpstr>
      <vt:lpstr>Pressure Ulcer General Guidance</vt:lpstr>
      <vt:lpstr>Pressure Ulcer General Guidance</vt:lpstr>
      <vt:lpstr>Pressure Ulcer General Guidance F-9 &amp; F-16</vt:lpstr>
      <vt:lpstr>Mucosal Pressure Ulcers</vt:lpstr>
      <vt:lpstr>Pressure Ulcers Episodes Excluded from QM</vt:lpstr>
      <vt:lpstr>PowerPoint Presentation</vt:lpstr>
      <vt:lpstr>PowerPoint Presentation</vt:lpstr>
      <vt:lpstr>Test Your Knowledge 1: </vt:lpstr>
      <vt:lpstr>Test Your Knowledge Response 1: </vt:lpstr>
      <vt:lpstr>Coding at Discharge?</vt:lpstr>
      <vt:lpstr>Present at most recent SOC? </vt:lpstr>
      <vt:lpstr>Rationale:</vt:lpstr>
      <vt:lpstr> Test Your Knowledge 2: </vt:lpstr>
      <vt:lpstr>Response Scenario 2:</vt:lpstr>
      <vt:lpstr>Response at Discharge:</vt:lpstr>
      <vt:lpstr>Present at SOC?</vt:lpstr>
      <vt:lpstr>Rationale:</vt:lpstr>
      <vt:lpstr>PowerPoint Presentation</vt:lpstr>
      <vt:lpstr>PowerPoint Presentation</vt:lpstr>
      <vt:lpstr>PowerPoint Presentation</vt:lpstr>
      <vt:lpstr> </vt:lpstr>
      <vt:lpstr>PowerPoint Presentation</vt:lpstr>
      <vt:lpstr>PowerPoint Presentation</vt:lpstr>
      <vt:lpstr>M1340 Does This Patient Have a Surgical Wound?  F-18</vt:lpstr>
      <vt:lpstr>M1340 F- 26 &amp; F-27 </vt:lpstr>
      <vt:lpstr>M1340 Is this a surgical wound?</vt:lpstr>
      <vt:lpstr>M1340 Surgical Wounds (cont)</vt:lpstr>
      <vt:lpstr>Test Your Knowledge</vt:lpstr>
      <vt:lpstr>Category 4b beside the question number look for the OASIS Item Number – look until you find M1340.</vt:lpstr>
      <vt:lpstr>Is Surgical Incision healing by Primary or Secondary Intention (M1342)</vt:lpstr>
      <vt:lpstr>M1342 Status of Most Problematic Surgical Wound that is Observable  F-20  F-21</vt:lpstr>
      <vt:lpstr>OASIS – D1</vt:lpstr>
      <vt:lpstr>PowerPoint Presentation</vt:lpstr>
      <vt:lpstr>M1400 Short of Breath G-1</vt:lpstr>
      <vt:lpstr>OASIS – D1</vt:lpstr>
      <vt:lpstr>PowerPoint Presentation</vt:lpstr>
      <vt:lpstr>M1710 When Confused J-2</vt:lpstr>
      <vt:lpstr>Relationship between M1700 and M1710</vt:lpstr>
      <vt:lpstr>M1720 When Anxious J-4</vt:lpstr>
      <vt:lpstr>Test Your Knowledge</vt:lpstr>
      <vt:lpstr>M1730 Depression Screening J-5</vt:lpstr>
      <vt:lpstr>PowerPoint Presentation</vt:lpstr>
      <vt:lpstr>PowerPoint Presentation</vt:lpstr>
      <vt:lpstr>PowerPoint Presentation</vt:lpstr>
      <vt:lpstr>M1740 Cognitive, Behavioral, and Psychiatric Symptoms J-7</vt:lpstr>
      <vt:lpstr>M1745 Frequency of Disruptive Behavior Symptoms J-7 </vt:lpstr>
      <vt:lpstr>OASIS – D1</vt:lpstr>
      <vt:lpstr>ADL/IADL General Conventions</vt:lpstr>
      <vt:lpstr>ADL/IADL General Conventions (cont.)</vt:lpstr>
      <vt:lpstr>ADL/IADL General Conventions </vt:lpstr>
      <vt:lpstr>ADL/IADL General Conventions </vt:lpstr>
      <vt:lpstr>ADL/IADL General Conventions (cont.)</vt:lpstr>
      <vt:lpstr>ADL/IADL General Conventions (cont.)</vt:lpstr>
      <vt:lpstr>M1800 Grooming (Majority of Task/Time) K-1</vt:lpstr>
      <vt:lpstr>M1800 Grooming (Majority of Task/Time) K-1</vt:lpstr>
      <vt:lpstr>M1800 Grooming (Majority of Task/Time)</vt:lpstr>
      <vt:lpstr>Test Your Knowledge</vt:lpstr>
      <vt:lpstr> </vt:lpstr>
      <vt:lpstr>PowerPoint Presentation</vt:lpstr>
      <vt:lpstr>PowerPoint Presentation</vt:lpstr>
      <vt:lpstr>M1830 Bathing K-8</vt:lpstr>
      <vt:lpstr>Test Your Knowledge</vt:lpstr>
      <vt:lpstr>PowerPoint Presentation</vt:lpstr>
      <vt:lpstr>M1840 Toilet Transferring K-10</vt:lpstr>
      <vt:lpstr>M1845 Toileting Hygiene (No majority) K-11 &amp; K-12</vt:lpstr>
      <vt:lpstr>PowerPoint Presentation</vt:lpstr>
      <vt:lpstr>M1850 Transferring K-14 – only bed and chair</vt:lpstr>
      <vt:lpstr>M1850 Transferring K-14</vt:lpstr>
      <vt:lpstr>Test Your Knowledge M1850</vt:lpstr>
      <vt:lpstr>PowerPoint Presentation</vt:lpstr>
      <vt:lpstr>PowerPoint Presentation</vt:lpstr>
      <vt:lpstr>M1860 Ambulation/Locomotion K-20</vt:lpstr>
      <vt:lpstr>M1860 Ambulation/Locomotion continued</vt:lpstr>
      <vt:lpstr>PowerPoint Presentation</vt:lpstr>
      <vt:lpstr>M1870 Feeding/Eating Continued K-18 </vt:lpstr>
      <vt:lpstr>Section GG Function Abilities and Goals</vt:lpstr>
      <vt:lpstr>Differences in GG items and the M items</vt:lpstr>
      <vt:lpstr>PowerPoint Presentation</vt:lpstr>
      <vt:lpstr>GG0100 Functioning:  Everyday Activities</vt:lpstr>
      <vt:lpstr>GG0100 Functioning:  Everyday Activities – Not Applicable</vt:lpstr>
      <vt:lpstr>PowerPoint Presentation</vt:lpstr>
      <vt:lpstr>GG0110 Coding Instructions</vt:lpstr>
      <vt:lpstr>Example of None of the Above</vt:lpstr>
      <vt:lpstr>OASIS D-1    GG0130 Self-Care and GG0170 Mobility Also called Functional Abilities and Goals</vt:lpstr>
      <vt:lpstr>GG0130 Self-Care and GG0170 Mobility</vt:lpstr>
      <vt:lpstr>GG0130 and GG0170 Same Intent</vt:lpstr>
      <vt:lpstr>GG0130 Self-Care and GG0170 Mobility</vt:lpstr>
      <vt:lpstr>GG0130 Self-Care and GG0170 Mobility-Rules/Concepts Continued</vt:lpstr>
      <vt:lpstr>GG0130 Self-Care and GG0170 Mobility-Rules/Concepts Continued 2</vt:lpstr>
      <vt:lpstr>PowerPoint Presentation</vt:lpstr>
      <vt:lpstr>Both GG0130 and GG0170 use the Codes below:</vt:lpstr>
      <vt:lpstr>PowerPoint Presentation</vt:lpstr>
      <vt:lpstr> Section GG Discharge Scoring Determination K-17</vt:lpstr>
      <vt:lpstr>GG0130 and GG0170 General Coding Tips</vt:lpstr>
      <vt:lpstr>GG0130 and GG0170 General Coding Tips 2</vt:lpstr>
      <vt:lpstr>GG0130 and GG0170 Coding Tips 3</vt:lpstr>
      <vt:lpstr>SOC/ROC Discharge Goals</vt:lpstr>
      <vt:lpstr>GG0130 Item Specific Self-Care</vt:lpstr>
      <vt:lpstr>GG0130A  Eating</vt:lpstr>
      <vt:lpstr>GG0130 Eating coding Tips</vt:lpstr>
      <vt:lpstr>Test Your Knowledge</vt:lpstr>
      <vt:lpstr>Test Your Knowledge</vt:lpstr>
      <vt:lpstr>GG0130 Eating Coding Tips</vt:lpstr>
      <vt:lpstr>GG0170A Roll left and right Tips</vt:lpstr>
      <vt:lpstr>GG0170A Roll left and right Scenario</vt:lpstr>
      <vt:lpstr>GG0170B Sit to Lying Tips</vt:lpstr>
      <vt:lpstr>GG0170B Sit to Lying Scenario</vt:lpstr>
      <vt:lpstr>GG0170D  Sit to Stand Coding Tips</vt:lpstr>
      <vt:lpstr>GG0170D  Sit to Stand Scenario</vt:lpstr>
      <vt:lpstr>GG0170E Chair/Bed to Chair Transfer Tips</vt:lpstr>
      <vt:lpstr>GG0170E Chair/Bed to Chair Transfer Scenario</vt:lpstr>
      <vt:lpstr>GG0170F Toilet Transfer Coding Tips</vt:lpstr>
      <vt:lpstr>GG0170F Toilet Transfer Scenario</vt:lpstr>
      <vt:lpstr>GG0170G Car Transfer Coding Tips</vt:lpstr>
      <vt:lpstr>GG0170G Car Transfer Scenario</vt:lpstr>
      <vt:lpstr>GG0170I Walk 10 Feet Coding Tips</vt:lpstr>
      <vt:lpstr>GG0170J Walk 50 Feet with Two Turns GG-31 </vt:lpstr>
      <vt:lpstr>Test Your Knowledge GG0170J Walk 50 Feet-Two Turns</vt:lpstr>
      <vt:lpstr>GG0170K – Walk 150 Feet GG-31</vt:lpstr>
      <vt:lpstr>Test Your Knowledge</vt:lpstr>
      <vt:lpstr> GG0170M, 1 Step (curb) GG-33  </vt:lpstr>
      <vt:lpstr> GG0170N - 4 Steps GG-33 </vt:lpstr>
      <vt:lpstr>GG0170O- 12 Steps  GG-33</vt:lpstr>
      <vt:lpstr>Test Your Knowledge</vt:lpstr>
      <vt:lpstr>Test Your Knowledge</vt:lpstr>
      <vt:lpstr>Test Your Knowledge</vt:lpstr>
      <vt:lpstr>GG0170P – Picking Up Object</vt:lpstr>
      <vt:lpstr>GG0170Q Does the Patient Use Wheelchair/Scooter?</vt:lpstr>
      <vt:lpstr>GG0170R, Wheel 50 Feet with Two Turns, and GG0170RR, Indicate the Type of Wheelchair or Scooter Used</vt:lpstr>
      <vt:lpstr>GG0170L Walking 10 Feet on Uneven Surfaces</vt:lpstr>
      <vt:lpstr>GG0170I Walk 10 Feet Scenario</vt:lpstr>
      <vt:lpstr>M1860 Ambulation/Locomotion</vt:lpstr>
      <vt:lpstr> Test Your Knowledge</vt:lpstr>
      <vt:lpstr>Test Your Knowledge </vt:lpstr>
      <vt:lpstr>PowerPoint Presentation</vt:lpstr>
      <vt:lpstr>1910 Fall Risk Assessment K-19</vt:lpstr>
      <vt:lpstr>M1910 Fall Risk Assessment (cont.)</vt:lpstr>
      <vt:lpstr>1910 Fall Risk Assessment (cont.)</vt:lpstr>
      <vt:lpstr>M1910 Fall Risk Assessment (cont.)</vt:lpstr>
      <vt:lpstr>OASIS – D1 Medications – Drug Regimen Review</vt:lpstr>
      <vt:lpstr>M2001, M2003, and M2005</vt:lpstr>
      <vt:lpstr>PowerPoint Presentation</vt:lpstr>
      <vt:lpstr>M2001 Drug Regimen Review L-1</vt:lpstr>
      <vt:lpstr>M2001 Drug Regimen Review L-2</vt:lpstr>
      <vt:lpstr>PowerPoint Presentation</vt:lpstr>
      <vt:lpstr>Medication Collaborations L-2</vt:lpstr>
      <vt:lpstr>Q19. M2001 Q&amp;A 10/17</vt:lpstr>
      <vt:lpstr>PowerPoint Presentation</vt:lpstr>
      <vt:lpstr>PowerPoint Presentation</vt:lpstr>
      <vt:lpstr>PowerPoint Presentation</vt:lpstr>
      <vt:lpstr>PowerPoint Presentation</vt:lpstr>
      <vt:lpstr>What you will see at Transfer, Death at Home and Discharge</vt:lpstr>
      <vt:lpstr>Example of “by midnight of next calendar day</vt:lpstr>
      <vt:lpstr>Collaboration for M2005</vt:lpstr>
      <vt:lpstr>Test Your Knowledge M2003, M2005</vt:lpstr>
      <vt:lpstr>Rationale:</vt:lpstr>
      <vt:lpstr>Example of Clinically significant medication issue identified, late follow-up</vt:lpstr>
      <vt:lpstr>New CMS Report to help code M2005</vt:lpstr>
      <vt:lpstr>PowerPoint Presentation</vt:lpstr>
      <vt:lpstr>PowerPoint Presentation</vt:lpstr>
      <vt:lpstr>PowerPoint Presentation</vt:lpstr>
      <vt:lpstr>M2020 Management of “Oral” Medications L-14</vt:lpstr>
      <vt:lpstr>M2020 Management of “Oral” Medications  L-14</vt:lpstr>
      <vt:lpstr>PowerPoint Presentation</vt:lpstr>
      <vt:lpstr>M2030  Management of “Injectable” Medications Safely L-15</vt:lpstr>
      <vt:lpstr>M2030 Management of  Injectable  Medications L-14</vt:lpstr>
      <vt:lpstr>M2030 Management of “Injectable” Medications Safely L-15</vt:lpstr>
      <vt:lpstr>OASIS – D1</vt:lpstr>
      <vt:lpstr> </vt:lpstr>
      <vt:lpstr>PowerPoint Presentation</vt:lpstr>
      <vt:lpstr>Test Your Knowledge I-2</vt:lpstr>
      <vt:lpstr>OASIS – D1</vt:lpstr>
      <vt:lpstr>M2200 Therapy Need N-1</vt:lpstr>
      <vt:lpstr>M2200 Therapy Need N-1</vt:lpstr>
      <vt:lpstr>M2200 Therapy Need N-1</vt:lpstr>
      <vt:lpstr>OASIS D1 Intervention Synopsis M2401 </vt:lpstr>
      <vt:lpstr>     M2401 Intervention Synopsis P-1</vt:lpstr>
      <vt:lpstr>PowerPoint Presentation</vt:lpstr>
      <vt:lpstr>PowerPoint Presentation</vt:lpstr>
      <vt:lpstr>OASIS D1</vt:lpstr>
      <vt:lpstr>M2401 Rows a and b</vt:lpstr>
      <vt:lpstr>M2401 Intervention Synopsis P-2</vt:lpstr>
      <vt:lpstr>M2401 Intervention Synopsis P-2</vt:lpstr>
      <vt:lpstr>Office Clinician Assist with Discharge Record Review for “Responses”</vt:lpstr>
      <vt:lpstr>PowerPoint Presentation</vt:lpstr>
      <vt:lpstr>M2300 Emergent Care 0-2</vt:lpstr>
      <vt:lpstr>M2300 Emergent Care O-1</vt:lpstr>
      <vt:lpstr>J1800 – J1900 D1 Falls</vt:lpstr>
      <vt:lpstr>PowerPoint Presentation</vt:lpstr>
      <vt:lpstr>J1800 Any Falls Since SOC/ROC</vt:lpstr>
      <vt:lpstr>Test Your Knowledge:</vt:lpstr>
      <vt:lpstr>Test Your Knowledge:</vt:lpstr>
      <vt:lpstr>Test Your Knowledge:</vt:lpstr>
      <vt:lpstr>Test Your Knowledge:</vt:lpstr>
      <vt:lpstr>Test Your Knowledge</vt:lpstr>
      <vt:lpstr>Response:</vt:lpstr>
      <vt:lpstr>PowerPoint Presentation</vt:lpstr>
      <vt:lpstr>PowerPoint Presentation</vt:lpstr>
      <vt:lpstr>Fall injury definitions</vt:lpstr>
      <vt:lpstr>PowerPoint Presentation</vt:lpstr>
      <vt:lpstr>PowerPoint Presentation</vt:lpstr>
      <vt:lpstr>PowerPoint Presentation</vt:lpstr>
      <vt:lpstr>PowerPoint Presentation</vt:lpstr>
      <vt:lpstr>Q U E S T I O N S ?</vt:lpstr>
    </vt:vector>
  </TitlesOfParts>
  <Company>ODH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Wamsley, Shirley</cp:lastModifiedBy>
  <cp:revision>11061</cp:revision>
  <cp:lastPrinted>2018-08-24T15:15:13Z</cp:lastPrinted>
  <dcterms:created xsi:type="dcterms:W3CDTF">2010-04-20T12:17:56Z</dcterms:created>
  <dcterms:modified xsi:type="dcterms:W3CDTF">2019-06-11T13:05:38Z</dcterms:modified>
</cp:coreProperties>
</file>